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43" r:id="rId2"/>
    <p:sldId id="344" r:id="rId3"/>
    <p:sldId id="315" r:id="rId4"/>
    <p:sldId id="286" r:id="rId5"/>
    <p:sldId id="298" r:id="rId6"/>
    <p:sldId id="304" r:id="rId7"/>
    <p:sldId id="297" r:id="rId8"/>
    <p:sldId id="293" r:id="rId9"/>
    <p:sldId id="299" r:id="rId10"/>
    <p:sldId id="300" r:id="rId11"/>
    <p:sldId id="291" r:id="rId12"/>
    <p:sldId id="346" r:id="rId13"/>
    <p:sldId id="347" r:id="rId14"/>
    <p:sldId id="348" r:id="rId15"/>
    <p:sldId id="349" r:id="rId16"/>
    <p:sldId id="296" r:id="rId17"/>
    <p:sldId id="288" r:id="rId18"/>
    <p:sldId id="276" r:id="rId19"/>
    <p:sldId id="345" r:id="rId20"/>
    <p:sldId id="283" r:id="rId21"/>
    <p:sldId id="262" r:id="rId22"/>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96" d="100"/>
          <a:sy n="96" d="100"/>
        </p:scale>
        <p:origin x="600" y="84"/>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03-10-2024</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03-10-2024</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2277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skal kun give fuldmagt til en person, man har tillid til, og som man ved vil respektere ens ønsker.</a:t>
            </a:r>
            <a:endParaRPr lang="da-DK" b="1" dirty="0"/>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105924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Udelad evt. dette dias, hvis du skønner, at det er for vidtgående for personer med demens, der deltager i foredraget. </a:t>
            </a:r>
          </a:p>
          <a:p>
            <a:r>
              <a:rPr lang="da-DK" dirty="0"/>
              <a:t>Eller gør minimum opmærksom på, at denne information er henvendt til pårørende. </a:t>
            </a:r>
          </a:p>
        </p:txBody>
      </p:sp>
      <p:sp>
        <p:nvSpPr>
          <p:cNvPr id="4" name="Pladsholder til slide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49693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Tage stilling til, hvad man gerne selv vil i fremtiden, når man får mere behov for hjælp og evt. ikke kan bo hjemme mere.</a:t>
            </a:r>
          </a:p>
          <a:p>
            <a:r>
              <a:rPr lang="da-DK" dirty="0"/>
              <a:t>Behandlingstestamente hed tidligere livstestamente </a:t>
            </a:r>
          </a:p>
        </p:txBody>
      </p:sp>
      <p:sp>
        <p:nvSpPr>
          <p:cNvPr id="4" name="Pladsholder til diasnummer 3"/>
          <p:cNvSpPr>
            <a:spLocks noGrp="1"/>
          </p:cNvSpPr>
          <p:nvPr>
            <p:ph type="sldNum" sz="quarter" idx="10"/>
          </p:nvPr>
        </p:nvSpPr>
        <p:spPr/>
        <p:txBody>
          <a:bodyPr/>
          <a:lstStyle/>
          <a:p>
            <a:fld id="{00D18490-DE74-4591-83D7-109FCD8059FA}" type="slidenum">
              <a:rPr lang="da-DK" smtClean="0"/>
              <a:t>17</a:t>
            </a:fld>
            <a:endParaRPr lang="da-DK"/>
          </a:p>
        </p:txBody>
      </p:sp>
    </p:spTree>
    <p:extLst>
      <p:ext uri="{BB962C8B-B14F-4D97-AF65-F5344CB8AC3E}">
        <p14:creationId xmlns:p14="http://schemas.microsoft.com/office/powerpoint/2010/main" val="226822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et tungt følelsesmæssigt område for de fleste deltagere. Hjælp deltagerne med at sætte ord på tanker og rum de svære følelser, der evt. kommer frem.</a:t>
            </a:r>
          </a:p>
        </p:txBody>
      </p:sp>
      <p:sp>
        <p:nvSpPr>
          <p:cNvPr id="4" name="Pladsholder til diasnummer 3"/>
          <p:cNvSpPr>
            <a:spLocks noGrp="1"/>
          </p:cNvSpPr>
          <p:nvPr>
            <p:ph type="sldNum" sz="quarter" idx="10"/>
          </p:nvPr>
        </p:nvSpPr>
        <p:spPr/>
        <p:txBody>
          <a:bodyPr/>
          <a:lstStyle/>
          <a:p>
            <a:fld id="{7319EA10-BB89-483D-8E07-457A39A72F8F}" type="slidenum">
              <a:rPr lang="da-DK" smtClean="0"/>
              <a:t>18</a:t>
            </a:fld>
            <a:endParaRPr lang="da-DK" dirty="0"/>
          </a:p>
        </p:txBody>
      </p:sp>
    </p:spTree>
    <p:extLst>
      <p:ext uri="{BB962C8B-B14F-4D97-AF65-F5344CB8AC3E}">
        <p14:creationId xmlns:p14="http://schemas.microsoft.com/office/powerpoint/2010/main" val="422068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et tungt følelsesmæssigt område for de fleste deltagere. Hjælp deltagerne med at sætte ord på tanker og rum de svære følelser, der evt. kommer frem.</a:t>
            </a:r>
          </a:p>
        </p:txBody>
      </p:sp>
      <p:sp>
        <p:nvSpPr>
          <p:cNvPr id="4" name="Pladsholder til dias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198178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20</a:t>
            </a:fld>
            <a:endParaRPr lang="da-DK" dirty="0"/>
          </a:p>
        </p:txBody>
      </p:sp>
    </p:spTree>
    <p:extLst>
      <p:ext uri="{BB962C8B-B14F-4D97-AF65-F5344CB8AC3E}">
        <p14:creationId xmlns:p14="http://schemas.microsoft.com/office/powerpoint/2010/main" val="225322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28434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at trives med demenssygdom er det vigtigt at prøve at bevare sine interesser og aktiviteter. </a:t>
            </a:r>
          </a:p>
        </p:txBody>
      </p:sp>
      <p:sp>
        <p:nvSpPr>
          <p:cNvPr id="4" name="Pladsholder til diasnummer 3"/>
          <p:cNvSpPr>
            <a:spLocks noGrp="1"/>
          </p:cNvSpPr>
          <p:nvPr>
            <p:ph type="sldNum" sz="quarter" idx="10"/>
          </p:nvPr>
        </p:nvSpPr>
        <p:spPr/>
        <p:txBody>
          <a:bodyPr/>
          <a:lstStyle/>
          <a:p>
            <a:fld id="{35520022-6A79-4BB6-8593-30B94DA9E257}" type="slidenum">
              <a:rPr lang="da-DK" smtClean="0"/>
              <a:t>3</a:t>
            </a:fld>
            <a:endParaRPr lang="da-DK"/>
          </a:p>
        </p:txBody>
      </p:sp>
    </p:spTree>
    <p:extLst>
      <p:ext uri="{BB962C8B-B14F-4D97-AF65-F5344CB8AC3E}">
        <p14:creationId xmlns:p14="http://schemas.microsoft.com/office/powerpoint/2010/main" val="174371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Reflekter</a:t>
            </a:r>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179287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Vis filmene og snak om hvilke muligheder, der er i jeres område.</a:t>
            </a:r>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412056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Uddyb punkterne i henhold til jeres tilbud i kommunen. </a:t>
            </a:r>
          </a:p>
          <a:p>
            <a:r>
              <a:rPr lang="da-DK" dirty="0"/>
              <a:t>Efterfølgende kan deltagerne stille spørgsmål ang. ovenstående og ud fra de hæfter om emnet de fik udleveret sidste gang. Giv god plads til spørgsmål, men henvis også til personlig rådgivning hos demenskonsulent, socialrådgiver, Ældresagen eller Alzheimerforeningen.</a:t>
            </a:r>
          </a:p>
        </p:txBody>
      </p:sp>
      <p:sp>
        <p:nvSpPr>
          <p:cNvPr id="4" name="Pladsholder til slidenummer 3"/>
          <p:cNvSpPr>
            <a:spLocks noGrp="1"/>
          </p:cNvSpPr>
          <p:nvPr>
            <p:ph type="sldNum" sz="quarter" idx="10"/>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366572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Henvis til hæfte ”Når du skal handle på en anden persons vegne”  </a:t>
            </a:r>
            <a:endParaRPr lang="da-DK" sz="1200" dirty="0"/>
          </a:p>
          <a:p>
            <a:endParaRPr lang="da-DK" sz="1200" dirty="0"/>
          </a:p>
          <a:p>
            <a:r>
              <a:rPr lang="da-DK" sz="1200" dirty="0"/>
              <a:t>Vær opmærksom på at de næste slides er lidt svære, så vurder om de skal medtages i foredraget afhængig af deltagergruppen.</a:t>
            </a:r>
          </a:p>
          <a:p>
            <a:endParaRPr lang="da-DK" sz="1200" dirty="0"/>
          </a:p>
          <a:p>
            <a:r>
              <a:rPr lang="da-DK" sz="1200" dirty="0"/>
              <a:t>Eksempler på specifikke forhold: </a:t>
            </a:r>
            <a:r>
              <a:rPr lang="da-DK" sz="2200" dirty="0"/>
              <a:t> Tilladelse til at bruge GPS til sporing, Give læseadgang til digital post , Patientrettigheder </a:t>
            </a:r>
          </a:p>
          <a:p>
            <a:endParaRPr lang="da-DK" sz="2200" dirty="0"/>
          </a:p>
          <a:p>
            <a:r>
              <a:rPr lang="da-DK" sz="2200" dirty="0"/>
              <a:t>Pkt. 4 og 5 omtales kun kort her – ingen uddybende slides </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4701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svært for et menneske</a:t>
            </a:r>
          </a:p>
          <a:p>
            <a:r>
              <a:rPr lang="da-DK" dirty="0"/>
              <a:t>med demens at klare sådanne møder alene. Personen kan føle sig utryg</a:t>
            </a:r>
          </a:p>
          <a:p>
            <a:r>
              <a:rPr lang="da-DK" dirty="0"/>
              <a:t>i situationen, og det kan være svært at huske, hvad der blev sagt, at svare</a:t>
            </a:r>
          </a:p>
          <a:p>
            <a:r>
              <a:rPr lang="da-DK" dirty="0"/>
              <a:t>på spørgsmål og at få svar på de spørgsmål, som man har planlagt at</a:t>
            </a:r>
          </a:p>
          <a:p>
            <a:r>
              <a:rPr lang="da-DK" dirty="0"/>
              <a:t>stille. </a:t>
            </a:r>
          </a:p>
        </p:txBody>
      </p:sp>
      <p:sp>
        <p:nvSpPr>
          <p:cNvPr id="4" name="Pladsholder til slide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25158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Henvis også  til hæftet ”Når du skal handle på en anden persons vegne” </a:t>
            </a:r>
            <a:br>
              <a:rPr lang="da-DK" dirty="0"/>
            </a:br>
            <a:br>
              <a:rPr lang="da-DK" dirty="0"/>
            </a:br>
            <a:r>
              <a:rPr lang="da-DK" dirty="0"/>
              <a:t>Fremtidsfuldmagter s</a:t>
            </a:r>
            <a:r>
              <a:rPr lang="da-DK" sz="1200" dirty="0"/>
              <a:t>kal underskrives for notaren, så det sikres, at fuldmagtsgiver har handleevnen i behold på oprettelsestidspunktet, og at det sker af egen fri vilje.</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90725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3. oktober 2024</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3. oktober 2024</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76B001E6-D613-445F-B5E8-7367B1068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258895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Revideret efterår 2023</a:t>
            </a:r>
          </a:p>
        </p:txBody>
      </p:sp>
      <p:sp>
        <p:nvSpPr>
          <p:cNvPr id="5" name="Pladsholder til sidefod 4"/>
          <p:cNvSpPr>
            <a:spLocks noGrp="1"/>
          </p:cNvSpPr>
          <p:nvPr>
            <p:ph type="ftr" sz="quarter" idx="11"/>
          </p:nvPr>
        </p:nvSpPr>
        <p:spPr/>
        <p:txBody>
          <a:bodyPr/>
          <a:lstStyle/>
          <a:p>
            <a:r>
              <a:rPr lang="da-DK"/>
              <a:t>Billedmateriale: Nationalt Videnscenter for Demens / Colourbox.dk </a:t>
            </a:r>
          </a:p>
        </p:txBody>
      </p:sp>
      <p:sp>
        <p:nvSpPr>
          <p:cNvPr id="6" name="Pladsholder til diasnummer 5"/>
          <p:cNvSpPr>
            <a:spLocks noGrp="1"/>
          </p:cNvSpPr>
          <p:nvPr>
            <p:ph type="sldNum" sz="quarter" idx="12"/>
          </p:nvPr>
        </p:nvSpPr>
        <p:spPr/>
        <p:txBody>
          <a:bodyPr/>
          <a:lstStyle/>
          <a:p>
            <a:fld id="{12D9117D-07CD-464D-A948-586AC01EB90E}" type="slidenum">
              <a:rPr lang="da-DK" smtClean="0"/>
              <a:t>‹nr.›</a:t>
            </a:fld>
            <a:endParaRPr lang="da-DK"/>
          </a:p>
        </p:txBody>
      </p:sp>
    </p:spTree>
    <p:extLst>
      <p:ext uri="{BB962C8B-B14F-4D97-AF65-F5344CB8AC3E}">
        <p14:creationId xmlns:p14="http://schemas.microsoft.com/office/powerpoint/2010/main" val="405290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3. oktober 2024</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3. oktober 2024</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3. oktober 2024</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3. oktober 2024</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3. oktober 2024</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3. oktober 2024</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3. oktober 2024</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3. oktober 2024</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eldresagen.d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amilieretshuset.d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undhed.dk/" TargetMode="External"/><Relationship Id="rId7" Type="http://schemas.openxmlformats.org/officeDocument/2006/relationships/image" Target="../media/image11.png"/><Relationship Id="rId2" Type="http://schemas.openxmlformats.org/officeDocument/2006/relationships/hyperlink" Target="http://www.borger.dk/" TargetMode="External"/><Relationship Id="rId1" Type="http://schemas.openxmlformats.org/officeDocument/2006/relationships/slideLayout" Target="../slideLayouts/slideLayout14.xml"/><Relationship Id="rId6" Type="http://schemas.openxmlformats.org/officeDocument/2006/relationships/hyperlink" Target="http://www.alzheimer.dk/" TargetMode="External"/><Relationship Id="rId5" Type="http://schemas.openxmlformats.org/officeDocument/2006/relationships/hyperlink" Target="http://www.aeldresagen.dk/" TargetMode="External"/><Relationship Id="rId4" Type="http://schemas.openxmlformats.org/officeDocument/2006/relationships/hyperlink" Target="https://familieretshuset.dk/"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alzheimer.dk/aktiviteter/feriekurs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lzheimer.dk/aktiviteter/aktiv-hoejskole/"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youtube.com/watch?v=PfV8oy3n3A0" TargetMode="External"/><Relationship Id="rId5" Type="http://schemas.openxmlformats.org/officeDocument/2006/relationships/hyperlink" Target="https://www.youtube.com/watch?v=Paa-x3bTsKA" TargetMode="External"/><Relationship Id="rId4" Type="http://schemas.openxmlformats.org/officeDocument/2006/relationships/image" Target="../media/image6.jpeg"/><Relationship Id="rId9" Type="http://schemas.openxmlformats.org/officeDocument/2006/relationships/hyperlink" Target="https://www.youtube.com/watch?v=WtEvYgmRQC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779584"/>
            <a:ext cx="5829300" cy="998656"/>
          </a:xfrm>
        </p:spPr>
        <p:txBody>
          <a:bodyPr>
            <a:normAutofit fontScale="90000"/>
          </a:bodyPr>
          <a:lstStyle/>
          <a:p>
            <a:r>
              <a:rPr lang="da-DK" sz="3000" dirty="0"/>
              <a:t>Kursus for personer med demens </a:t>
            </a:r>
            <a:br>
              <a:rPr lang="da-DK" sz="3000" dirty="0"/>
            </a:br>
            <a:r>
              <a:rPr lang="da-DK" sz="3000" dirty="0"/>
              <a:t>og pårørende</a:t>
            </a:r>
            <a:br>
              <a:rPr lang="da-DK" sz="3000" dirty="0"/>
            </a:br>
            <a:br>
              <a:rPr lang="da-DK" sz="3000" dirty="0"/>
            </a:br>
            <a:endParaRPr lang="da-DK" sz="7200" b="0" dirty="0"/>
          </a:p>
        </p:txBody>
      </p:sp>
      <p:sp>
        <p:nvSpPr>
          <p:cNvPr id="3" name="Subtitle 2"/>
          <p:cNvSpPr>
            <a:spLocks noGrp="1"/>
          </p:cNvSpPr>
          <p:nvPr>
            <p:ph type="subTitle" idx="1"/>
          </p:nvPr>
        </p:nvSpPr>
        <p:spPr>
          <a:xfrm>
            <a:off x="1657350" y="2929632"/>
            <a:ext cx="5829300" cy="1334344"/>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944058" y="855489"/>
            <a:ext cx="3255885" cy="576119"/>
          </a:xfrm>
          <a:prstGeom prst="rect">
            <a:avLst/>
          </a:prstGeom>
          <a:noFill/>
        </p:spPr>
        <p:txBody>
          <a:bodyPr wrap="square" lIns="67500" rtlCol="0">
            <a:noAutofit/>
          </a:bodyPr>
          <a:lstStyle/>
          <a:p>
            <a:pPr algn="ctr"/>
            <a:r>
              <a:rPr lang="da-DK" sz="3600" b="1" dirty="0">
                <a:solidFill>
                  <a:schemeClr val="bg1"/>
                </a:solidFill>
                <a:latin typeface="+mj-lt"/>
              </a:rPr>
              <a:t>Velkommen</a:t>
            </a:r>
          </a:p>
        </p:txBody>
      </p:sp>
    </p:spTree>
    <p:extLst>
      <p:ext uri="{BB962C8B-B14F-4D97-AF65-F5344CB8AC3E}">
        <p14:creationId xmlns:p14="http://schemas.microsoft.com/office/powerpoint/2010/main" val="42060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Serviceinformation fra kommunen</a:t>
            </a:r>
          </a:p>
        </p:txBody>
      </p:sp>
      <p:sp>
        <p:nvSpPr>
          <p:cNvPr id="3" name="Pladsholder til indhold 2"/>
          <p:cNvSpPr>
            <a:spLocks noGrp="1"/>
          </p:cNvSpPr>
          <p:nvPr>
            <p:ph idx="1"/>
          </p:nvPr>
        </p:nvSpPr>
        <p:spPr/>
        <p:txBody>
          <a:bodyPr/>
          <a:lstStyle/>
          <a:p>
            <a:endParaRPr lang="da-DK"/>
          </a:p>
        </p:txBody>
      </p:sp>
      <p:sp>
        <p:nvSpPr>
          <p:cNvPr id="7" name="Pladsholder til tekst 6"/>
          <p:cNvSpPr>
            <a:spLocks noGrp="1"/>
          </p:cNvSpPr>
          <p:nvPr>
            <p:ph type="body" sz="quarter" idx="13"/>
          </p:nvPr>
        </p:nvSpPr>
        <p:spPr/>
        <p:txBody>
          <a:bodyPr/>
          <a:lstStyle/>
          <a:p>
            <a:r>
              <a:rPr lang="da-DK" dirty="0"/>
              <a:t>Her kan indsættes serviceinformation fra den lokale kommune</a:t>
            </a:r>
          </a:p>
        </p:txBody>
      </p:sp>
      <p:sp>
        <p:nvSpPr>
          <p:cNvPr id="4" name="Pladsholder til dato 3">
            <a:extLst>
              <a:ext uri="{FF2B5EF4-FFF2-40B4-BE49-F238E27FC236}">
                <a16:creationId xmlns:a16="http://schemas.microsoft.com/office/drawing/2014/main" id="{795ECBA8-FE3C-49F1-A5D3-B4D84EC2AE92}"/>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D3D2459-0F91-4C09-B143-CF55A79B76C3}"/>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88231844-191D-40BF-BEA3-F99EBFCF431E}"/>
              </a:ext>
            </a:extLst>
          </p:cNvPr>
          <p:cNvSpPr>
            <a:spLocks noGrp="1"/>
          </p:cNvSpPr>
          <p:nvPr>
            <p:ph type="sldNum" sz="quarter" idx="12"/>
          </p:nvPr>
        </p:nvSpPr>
        <p:spPr/>
        <p:txBody>
          <a:bodyPr/>
          <a:lstStyle/>
          <a:p>
            <a:fld id="{74447C9C-57A8-4003-9066-4A7E6D84F205}" type="slidenum">
              <a:rPr lang="da-DK" smtClean="0"/>
              <a:t>10</a:t>
            </a:fld>
            <a:endParaRPr lang="da-DK" dirty="0"/>
          </a:p>
        </p:txBody>
      </p:sp>
    </p:spTree>
    <p:extLst>
      <p:ext uri="{BB962C8B-B14F-4D97-AF65-F5344CB8AC3E}">
        <p14:creationId xmlns:p14="http://schemas.microsoft.com/office/powerpoint/2010/main" val="22721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Muligheder ifølge loven </a:t>
            </a:r>
          </a:p>
        </p:txBody>
      </p:sp>
      <p:sp>
        <p:nvSpPr>
          <p:cNvPr id="3" name="Pladsholder til indhold 2"/>
          <p:cNvSpPr>
            <a:spLocks noGrp="1"/>
          </p:cNvSpPr>
          <p:nvPr>
            <p:ph idx="1"/>
          </p:nvPr>
        </p:nvSpPr>
        <p:spPr>
          <a:xfrm>
            <a:off x="654370" y="748288"/>
            <a:ext cx="5915025" cy="4070066"/>
          </a:xfrm>
        </p:spPr>
        <p:txBody>
          <a:bodyPr>
            <a:noAutofit/>
          </a:bodyPr>
          <a:lstStyle/>
          <a:p>
            <a:pPr marL="342900" indent="-342900">
              <a:buFont typeface="+mj-lt"/>
              <a:buAutoNum type="arabicPeriod"/>
            </a:pPr>
            <a:r>
              <a:rPr lang="da-DK" b="1" dirty="0"/>
              <a:t>Bisidder</a:t>
            </a:r>
            <a:r>
              <a:rPr lang="da-DK" dirty="0"/>
              <a:t> </a:t>
            </a:r>
          </a:p>
          <a:p>
            <a:pPr marL="342900" indent="-342900">
              <a:buFont typeface="+mj-lt"/>
              <a:buAutoNum type="arabicPeriod"/>
            </a:pPr>
            <a:endParaRPr lang="da-DK" dirty="0"/>
          </a:p>
          <a:p>
            <a:pPr marL="342900" indent="-342900">
              <a:buFont typeface="+mj-lt"/>
              <a:buAutoNum type="arabicPeriod"/>
            </a:pPr>
            <a:r>
              <a:rPr lang="da-DK" b="1" dirty="0"/>
              <a:t>Fremtidsfuldmagt eller generel fuldmagt</a:t>
            </a:r>
          </a:p>
          <a:p>
            <a:pPr marL="404813" lvl="3" indent="0">
              <a:buNone/>
            </a:pPr>
            <a:endParaRPr lang="da-DK" sz="1500" dirty="0"/>
          </a:p>
          <a:p>
            <a:pPr marL="342900" indent="-342900">
              <a:buFont typeface="+mj-lt"/>
              <a:buAutoNum type="arabicPeriod"/>
            </a:pPr>
            <a:r>
              <a:rPr lang="da-DK" b="1" dirty="0"/>
              <a:t>Værgemål</a:t>
            </a:r>
          </a:p>
          <a:p>
            <a:pPr marL="342900" indent="-342900">
              <a:buFont typeface="+mj-lt"/>
              <a:buAutoNum type="arabicPeriod"/>
            </a:pPr>
            <a:endParaRPr lang="da-DK" b="1" dirty="0"/>
          </a:p>
          <a:p>
            <a:pPr marL="342900" indent="-342900">
              <a:buFont typeface="+mj-lt"/>
              <a:buAutoNum type="arabicPeriod"/>
            </a:pPr>
            <a:r>
              <a:rPr lang="da-DK" b="1" dirty="0"/>
              <a:t>Plejetestamente</a:t>
            </a:r>
          </a:p>
          <a:p>
            <a:pPr marL="342900" indent="-342900">
              <a:buFont typeface="+mj-lt"/>
              <a:buAutoNum type="arabicPeriod"/>
            </a:pPr>
            <a:endParaRPr lang="da-DK" b="1" dirty="0"/>
          </a:p>
          <a:p>
            <a:pPr marL="342900" indent="-342900">
              <a:buFont typeface="+mj-lt"/>
              <a:buAutoNum type="arabicPeriod"/>
            </a:pPr>
            <a:r>
              <a:rPr lang="da-DK" b="1" dirty="0"/>
              <a:t>Behandlingstestamente (livstestamente)</a:t>
            </a:r>
          </a:p>
          <a:p>
            <a:pPr marL="0" indent="0">
              <a:buNone/>
            </a:pPr>
            <a:endParaRPr lang="da-DK" b="1" dirty="0"/>
          </a:p>
          <a:p>
            <a:pPr marL="342900" indent="-342900">
              <a:buFont typeface="+mj-lt"/>
              <a:buAutoNum type="arabicPeriod"/>
            </a:pPr>
            <a:endParaRPr lang="da-DK" b="1" dirty="0"/>
          </a:p>
          <a:p>
            <a:pPr marL="0" indent="0">
              <a:buNone/>
            </a:pPr>
            <a:r>
              <a:rPr lang="da-DK" sz="1800" b="1" dirty="0"/>
              <a:t>Find også oplysninger i hæftet ”Når du skal </a:t>
            </a:r>
            <a:br>
              <a:rPr lang="da-DK" sz="1800" b="1" dirty="0"/>
            </a:br>
            <a:r>
              <a:rPr lang="da-DK" sz="1800" b="1" dirty="0"/>
              <a:t>handle på en anden persons vegne”</a:t>
            </a:r>
          </a:p>
        </p:txBody>
      </p:sp>
      <p:sp>
        <p:nvSpPr>
          <p:cNvPr id="4" name="Pladsholder til diasnummer 3"/>
          <p:cNvSpPr>
            <a:spLocks noGrp="1"/>
          </p:cNvSpPr>
          <p:nvPr>
            <p:ph type="sldNum" sz="quarter" idx="12"/>
          </p:nvPr>
        </p:nvSpPr>
        <p:spPr/>
        <p:txBody>
          <a:bodyPr/>
          <a:lstStyle/>
          <a:p>
            <a:fld id="{12D9117D-07CD-464D-A948-586AC01EB90E}" type="slidenum">
              <a:rPr lang="da-DK" smtClean="0"/>
              <a:t>11</a:t>
            </a:fld>
            <a:endParaRPr lang="da-DK"/>
          </a:p>
        </p:txBody>
      </p:sp>
      <p:sp>
        <p:nvSpPr>
          <p:cNvPr id="6" name="Pladsholder til dato 5">
            <a:extLst>
              <a:ext uri="{FF2B5EF4-FFF2-40B4-BE49-F238E27FC236}">
                <a16:creationId xmlns:a16="http://schemas.microsoft.com/office/drawing/2014/main" id="{AEFD0091-B21A-4CDE-807A-FA8591CD2792}"/>
              </a:ext>
            </a:extLst>
          </p:cNvPr>
          <p:cNvSpPr>
            <a:spLocks noGrp="1"/>
          </p:cNvSpPr>
          <p:nvPr>
            <p:ph type="dt" sz="half" idx="10"/>
          </p:nvPr>
        </p:nvSpPr>
        <p:spPr/>
        <p:txBody>
          <a:bodyPr/>
          <a:lstStyle/>
          <a:p>
            <a:r>
              <a:rPr lang="da-DK"/>
              <a:t>Revideret efterår 2023</a:t>
            </a:r>
          </a:p>
        </p:txBody>
      </p:sp>
      <p:sp>
        <p:nvSpPr>
          <p:cNvPr id="7" name="Pladsholder til sidefod 6">
            <a:extLst>
              <a:ext uri="{FF2B5EF4-FFF2-40B4-BE49-F238E27FC236}">
                <a16:creationId xmlns:a16="http://schemas.microsoft.com/office/drawing/2014/main" id="{42374A8E-9EEC-4253-B0A2-C572E1CFA480}"/>
              </a:ext>
            </a:extLst>
          </p:cNvPr>
          <p:cNvSpPr>
            <a:spLocks noGrp="1"/>
          </p:cNvSpPr>
          <p:nvPr>
            <p:ph type="ftr" sz="quarter" idx="11"/>
          </p:nvPr>
        </p:nvSpPr>
        <p:spPr/>
        <p:txBody>
          <a:bodyPr/>
          <a:lstStyle/>
          <a:p>
            <a:r>
              <a:rPr lang="da-DK"/>
              <a:t>Billedmateriale: Nationalt Videnscenter for Demens / Colourbox.dk </a:t>
            </a:r>
          </a:p>
        </p:txBody>
      </p:sp>
      <p:pic>
        <p:nvPicPr>
          <p:cNvPr id="8" name="Billede 7">
            <a:extLst>
              <a:ext uri="{FF2B5EF4-FFF2-40B4-BE49-F238E27FC236}">
                <a16:creationId xmlns:a16="http://schemas.microsoft.com/office/drawing/2014/main" id="{FF169D12-0621-4CD8-87EB-BFFAA54D69F1}"/>
              </a:ext>
            </a:extLst>
          </p:cNvPr>
          <p:cNvPicPr>
            <a:picLocks noChangeAspect="1"/>
          </p:cNvPicPr>
          <p:nvPr/>
        </p:nvPicPr>
        <p:blipFill>
          <a:blip r:embed="rId3"/>
          <a:stretch>
            <a:fillRect/>
          </a:stretch>
        </p:blipFill>
        <p:spPr>
          <a:xfrm>
            <a:off x="7071906" y="908585"/>
            <a:ext cx="1057275" cy="1571625"/>
          </a:xfrm>
          <a:prstGeom prst="rect">
            <a:avLst/>
          </a:prstGeom>
        </p:spPr>
      </p:pic>
      <p:pic>
        <p:nvPicPr>
          <p:cNvPr id="9" name="Billede 8">
            <a:extLst>
              <a:ext uri="{FF2B5EF4-FFF2-40B4-BE49-F238E27FC236}">
                <a16:creationId xmlns:a16="http://schemas.microsoft.com/office/drawing/2014/main" id="{3B9F9F95-D53C-4284-ACB3-7A1A7BB48B2D}"/>
              </a:ext>
            </a:extLst>
          </p:cNvPr>
          <p:cNvPicPr>
            <a:picLocks noChangeAspect="1"/>
          </p:cNvPicPr>
          <p:nvPr/>
        </p:nvPicPr>
        <p:blipFill>
          <a:blip r:embed="rId4"/>
          <a:stretch>
            <a:fillRect/>
          </a:stretch>
        </p:blipFill>
        <p:spPr>
          <a:xfrm>
            <a:off x="6719800" y="2744135"/>
            <a:ext cx="1795550" cy="1839506"/>
          </a:xfrm>
          <a:prstGeom prst="rect">
            <a:avLst/>
          </a:prstGeom>
        </p:spPr>
      </p:pic>
    </p:spTree>
    <p:extLst>
      <p:ext uri="{BB962C8B-B14F-4D97-AF65-F5344CB8AC3E}">
        <p14:creationId xmlns:p14="http://schemas.microsoft.com/office/powerpoint/2010/main" val="178442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0ACF0-C96B-41BA-890B-CB746E758166}"/>
              </a:ext>
            </a:extLst>
          </p:cNvPr>
          <p:cNvSpPr>
            <a:spLocks noGrp="1"/>
          </p:cNvSpPr>
          <p:nvPr>
            <p:ph type="title"/>
          </p:nvPr>
        </p:nvSpPr>
        <p:spPr/>
        <p:txBody>
          <a:bodyPr/>
          <a:lstStyle/>
          <a:p>
            <a:r>
              <a:rPr lang="da-DK" dirty="0"/>
              <a:t>Bisidder:</a:t>
            </a:r>
          </a:p>
        </p:txBody>
      </p:sp>
      <p:sp>
        <p:nvSpPr>
          <p:cNvPr id="3" name="Pladsholder til indhold 2">
            <a:extLst>
              <a:ext uri="{FF2B5EF4-FFF2-40B4-BE49-F238E27FC236}">
                <a16:creationId xmlns:a16="http://schemas.microsoft.com/office/drawing/2014/main" id="{55C7E0F7-A17A-4100-BAD7-B9868D243E0C}"/>
              </a:ext>
            </a:extLst>
          </p:cNvPr>
          <p:cNvSpPr>
            <a:spLocks noGrp="1"/>
          </p:cNvSpPr>
          <p:nvPr>
            <p:ph idx="1"/>
          </p:nvPr>
        </p:nvSpPr>
        <p:spPr>
          <a:xfrm>
            <a:off x="654370" y="842963"/>
            <a:ext cx="5915025" cy="3789760"/>
          </a:xfrm>
        </p:spPr>
        <p:txBody>
          <a:bodyPr>
            <a:normAutofit/>
          </a:bodyPr>
          <a:lstStyle/>
          <a:p>
            <a:r>
              <a:rPr lang="da-DK" sz="1800" dirty="0"/>
              <a:t>Pårørende har ret til at deltage som bisidder ved møder i kommunen, ved lægesamtaler m.m. </a:t>
            </a:r>
            <a:br>
              <a:rPr lang="da-DK" sz="1800" dirty="0"/>
            </a:br>
            <a:endParaRPr lang="da-DK" sz="1800" dirty="0"/>
          </a:p>
          <a:p>
            <a:r>
              <a:rPr lang="da-DK" sz="1800" dirty="0"/>
              <a:t>Pårørende er en uvurderlig hjælp – ikke kun for den nærtstående, men også for de professionelle!</a:t>
            </a:r>
            <a:br>
              <a:rPr lang="da-DK" sz="1800" dirty="0"/>
            </a:br>
            <a:endParaRPr lang="da-DK" sz="1800" dirty="0"/>
          </a:p>
          <a:p>
            <a:r>
              <a:rPr lang="da-DK" sz="1800" dirty="0"/>
              <a:t>Bisidder kan også være en anden, som personen med demens har tillid til, fx bror, veninde eller tidligere kollega.</a:t>
            </a:r>
            <a:br>
              <a:rPr lang="da-DK" sz="1800" dirty="0"/>
            </a:br>
            <a:endParaRPr lang="da-DK" sz="1800" dirty="0"/>
          </a:p>
          <a:p>
            <a:r>
              <a:rPr lang="da-DK" sz="1800" dirty="0"/>
              <a:t>Organisationer tilbyder bisidderordninger, fx Alzheimerforeningen og Ældre Sagen.</a:t>
            </a:r>
          </a:p>
        </p:txBody>
      </p:sp>
      <p:sp>
        <p:nvSpPr>
          <p:cNvPr id="4" name="Pladsholder til slidenummer 3">
            <a:extLst>
              <a:ext uri="{FF2B5EF4-FFF2-40B4-BE49-F238E27FC236}">
                <a16:creationId xmlns:a16="http://schemas.microsoft.com/office/drawing/2014/main" id="{08609D29-7129-4006-AEE5-00536BB9EAD5}"/>
              </a:ext>
            </a:extLst>
          </p:cNvPr>
          <p:cNvSpPr>
            <a:spLocks noGrp="1"/>
          </p:cNvSpPr>
          <p:nvPr>
            <p:ph type="sldNum" sz="quarter" idx="12"/>
          </p:nvPr>
        </p:nvSpPr>
        <p:spPr/>
        <p:txBody>
          <a:bodyPr/>
          <a:lstStyle/>
          <a:p>
            <a:fld id="{12D9117D-07CD-464D-A948-586AC01EB90E}" type="slidenum">
              <a:rPr lang="da-DK" smtClean="0"/>
              <a:t>12</a:t>
            </a:fld>
            <a:endParaRPr lang="da-DK"/>
          </a:p>
        </p:txBody>
      </p:sp>
      <p:sp>
        <p:nvSpPr>
          <p:cNvPr id="5" name="Pladsholder til dato 4">
            <a:extLst>
              <a:ext uri="{FF2B5EF4-FFF2-40B4-BE49-F238E27FC236}">
                <a16:creationId xmlns:a16="http://schemas.microsoft.com/office/drawing/2014/main" id="{41646293-4A44-4B73-8C42-8FEC52177DF8}"/>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4F6134D9-B5D2-4152-88DA-A4A9D88DCA5C}"/>
              </a:ext>
            </a:extLst>
          </p:cNvPr>
          <p:cNvSpPr>
            <a:spLocks noGrp="1"/>
          </p:cNvSpPr>
          <p:nvPr>
            <p:ph type="ftr" sz="quarter" idx="11"/>
          </p:nvPr>
        </p:nvSpPr>
        <p:spPr/>
        <p:txBody>
          <a:bodyPr/>
          <a:lstStyle/>
          <a:p>
            <a:r>
              <a:rPr lang="da-DK"/>
              <a:t>Billedmateriale: Nationalt Videnscenter for Demens / Colourbox.dk </a:t>
            </a:r>
          </a:p>
        </p:txBody>
      </p:sp>
    </p:spTree>
    <p:extLst>
      <p:ext uri="{BB962C8B-B14F-4D97-AF65-F5344CB8AC3E}">
        <p14:creationId xmlns:p14="http://schemas.microsoft.com/office/powerpoint/2010/main" val="281276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38DAD-B124-42F1-9A80-3BE7095A6EEF}"/>
              </a:ext>
            </a:extLst>
          </p:cNvPr>
          <p:cNvSpPr>
            <a:spLocks noGrp="1"/>
          </p:cNvSpPr>
          <p:nvPr>
            <p:ph type="title"/>
          </p:nvPr>
        </p:nvSpPr>
        <p:spPr/>
        <p:txBody>
          <a:bodyPr/>
          <a:lstStyle/>
          <a:p>
            <a:r>
              <a:rPr lang="da-DK" dirty="0"/>
              <a:t>Fremtidsfuldmagt – værd at vide</a:t>
            </a:r>
          </a:p>
        </p:txBody>
      </p:sp>
      <p:sp>
        <p:nvSpPr>
          <p:cNvPr id="5" name="Pladsholder til indhold 4">
            <a:extLst>
              <a:ext uri="{FF2B5EF4-FFF2-40B4-BE49-F238E27FC236}">
                <a16:creationId xmlns:a16="http://schemas.microsoft.com/office/drawing/2014/main" id="{0A140AA1-C08C-4753-AC17-791E7A343002}"/>
              </a:ext>
            </a:extLst>
          </p:cNvPr>
          <p:cNvSpPr>
            <a:spLocks noGrp="1"/>
          </p:cNvSpPr>
          <p:nvPr>
            <p:ph idx="1"/>
          </p:nvPr>
        </p:nvSpPr>
        <p:spPr>
          <a:xfrm>
            <a:off x="654377" y="956239"/>
            <a:ext cx="7588286" cy="3387159"/>
          </a:xfrm>
        </p:spPr>
        <p:txBody>
          <a:bodyPr>
            <a:noAutofit/>
          </a:bodyPr>
          <a:lstStyle/>
          <a:p>
            <a:pPr>
              <a:lnSpc>
                <a:spcPts val="1950"/>
              </a:lnSpc>
            </a:pPr>
            <a:r>
              <a:rPr lang="da-DK" dirty="0"/>
              <a:t>Det er frivilligt, om man vil oprette en fremtidsfuldmagt. </a:t>
            </a:r>
          </a:p>
          <a:p>
            <a:pPr>
              <a:lnSpc>
                <a:spcPts val="1950"/>
              </a:lnSpc>
            </a:pPr>
            <a:r>
              <a:rPr lang="da-DK" dirty="0"/>
              <a:t>Styrker din ret til selvbestemmelse. </a:t>
            </a:r>
          </a:p>
          <a:p>
            <a:pPr>
              <a:lnSpc>
                <a:spcPts val="1950"/>
              </a:lnSpc>
            </a:pPr>
            <a:r>
              <a:rPr lang="da-DK" dirty="0"/>
              <a:t>Gør det muligt for dig under betryggende former at påvirke dit eget liv og fremtidige forhold på trods af din demenssygdom</a:t>
            </a:r>
          </a:p>
          <a:p>
            <a:pPr>
              <a:lnSpc>
                <a:spcPts val="1950"/>
              </a:lnSpc>
            </a:pPr>
            <a:r>
              <a:rPr lang="da-DK" dirty="0"/>
              <a:t>En formel og lovreguleret ordning, der sikrer klarhed over fuldmagts-forholdet </a:t>
            </a:r>
          </a:p>
          <a:p>
            <a:pPr>
              <a:lnSpc>
                <a:spcPts val="1950"/>
              </a:lnSpc>
            </a:pPr>
            <a:r>
              <a:rPr lang="da-DK" dirty="0"/>
              <a:t>Kan også omfatte personlige forhold, fx adgangen til at søge det offentlige om hjælp og pleje. </a:t>
            </a:r>
          </a:p>
          <a:p>
            <a:pPr>
              <a:lnSpc>
                <a:spcPts val="1950"/>
              </a:lnSpc>
            </a:pPr>
            <a:r>
              <a:rPr lang="da-DK" dirty="0"/>
              <a:t>Så længe fuldmagtsgiver har handleevnen i behold, er fremtidsfuldmagten uden virkning. </a:t>
            </a:r>
          </a:p>
          <a:p>
            <a:pPr>
              <a:lnSpc>
                <a:spcPts val="1950"/>
              </a:lnSpc>
            </a:pPr>
            <a:r>
              <a:rPr lang="da-DK" dirty="0"/>
              <a:t>Kan træde i kraft, når fuldmagtsgiver på grund af sygdom ikke længere er i stand til at handle. </a:t>
            </a:r>
          </a:p>
          <a:p>
            <a:pPr>
              <a:lnSpc>
                <a:spcPts val="1950"/>
              </a:lnSpc>
            </a:pPr>
            <a:r>
              <a:rPr lang="da-DK" dirty="0"/>
              <a:t>Kan oprettes længe før, der bliver brug for den.</a:t>
            </a:r>
          </a:p>
        </p:txBody>
      </p:sp>
      <p:sp>
        <p:nvSpPr>
          <p:cNvPr id="4" name="Pladsholder til slidenummer 3">
            <a:extLst>
              <a:ext uri="{FF2B5EF4-FFF2-40B4-BE49-F238E27FC236}">
                <a16:creationId xmlns:a16="http://schemas.microsoft.com/office/drawing/2014/main" id="{642E8381-9F71-4BCB-8EAC-89BEB6E50F57}"/>
              </a:ext>
            </a:extLst>
          </p:cNvPr>
          <p:cNvSpPr>
            <a:spLocks noGrp="1"/>
          </p:cNvSpPr>
          <p:nvPr>
            <p:ph type="sldNum" sz="quarter" idx="12"/>
          </p:nvPr>
        </p:nvSpPr>
        <p:spPr/>
        <p:txBody>
          <a:bodyPr/>
          <a:lstStyle/>
          <a:p>
            <a:fld id="{12D9117D-07CD-464D-A948-586AC01EB90E}" type="slidenum">
              <a:rPr lang="da-DK" smtClean="0"/>
              <a:t>13</a:t>
            </a:fld>
            <a:endParaRPr lang="da-DK"/>
          </a:p>
        </p:txBody>
      </p:sp>
      <p:sp>
        <p:nvSpPr>
          <p:cNvPr id="3" name="Pladsholder til dato 2">
            <a:extLst>
              <a:ext uri="{FF2B5EF4-FFF2-40B4-BE49-F238E27FC236}">
                <a16:creationId xmlns:a16="http://schemas.microsoft.com/office/drawing/2014/main" id="{FFDE7AD9-53DC-4B9B-BD8C-7AADEC8A1A9C}"/>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3414FA92-7AB8-4CA8-A4C0-0EC390A27B7B}"/>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7603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E330-4420-4BD5-9CF4-FCE3331E2423}"/>
              </a:ext>
            </a:extLst>
          </p:cNvPr>
          <p:cNvSpPr>
            <a:spLocks noGrp="1"/>
          </p:cNvSpPr>
          <p:nvPr>
            <p:ph type="title"/>
          </p:nvPr>
        </p:nvSpPr>
        <p:spPr/>
        <p:txBody>
          <a:bodyPr/>
          <a:lstStyle/>
          <a:p>
            <a:r>
              <a:rPr lang="da-DK" dirty="0"/>
              <a:t>Traditionelle fuldmagter – værd at vide</a:t>
            </a:r>
          </a:p>
        </p:txBody>
      </p:sp>
      <p:sp>
        <p:nvSpPr>
          <p:cNvPr id="5" name="Pladsholder til indhold 4">
            <a:extLst>
              <a:ext uri="{FF2B5EF4-FFF2-40B4-BE49-F238E27FC236}">
                <a16:creationId xmlns:a16="http://schemas.microsoft.com/office/drawing/2014/main" id="{D5A098E6-2456-4F91-82C9-1AD597CB50D0}"/>
              </a:ext>
            </a:extLst>
          </p:cNvPr>
          <p:cNvSpPr>
            <a:spLocks noGrp="1"/>
          </p:cNvSpPr>
          <p:nvPr>
            <p:ph idx="1"/>
          </p:nvPr>
        </p:nvSpPr>
        <p:spPr>
          <a:xfrm>
            <a:off x="673967" y="657226"/>
            <a:ext cx="7627479" cy="3975497"/>
          </a:xfrm>
        </p:spPr>
        <p:txBody>
          <a:bodyPr/>
          <a:lstStyle/>
          <a:p>
            <a:pPr marL="0" indent="0">
              <a:buNone/>
            </a:pPr>
            <a:r>
              <a:rPr lang="da-DK" dirty="0"/>
              <a:t>Hvis personen med demens ikke aktuelt ønsker at oprette en fremtidsfuldmagt, kan en af de traditionelle fuldmagter være et godt alternativ: </a:t>
            </a:r>
          </a:p>
          <a:p>
            <a:pPr marL="0" indent="0">
              <a:buNone/>
            </a:pPr>
            <a:endParaRPr lang="da-DK" dirty="0"/>
          </a:p>
          <a:p>
            <a:pPr lvl="2"/>
            <a:r>
              <a:rPr lang="da-DK" sz="1350" dirty="0"/>
              <a:t>Engangsfuldmagt</a:t>
            </a:r>
          </a:p>
          <a:p>
            <a:pPr lvl="2"/>
            <a:r>
              <a:rPr lang="da-DK" sz="1350" dirty="0"/>
              <a:t>Generalfuldmagt</a:t>
            </a:r>
          </a:p>
          <a:p>
            <a:pPr lvl="2"/>
            <a:r>
              <a:rPr lang="da-DK" sz="1350" dirty="0"/>
              <a:t>Bankfuldmagt</a:t>
            </a:r>
          </a:p>
          <a:p>
            <a:pPr lvl="2"/>
            <a:r>
              <a:rPr lang="da-DK" sz="1350" dirty="0"/>
              <a:t>Digital fuldmagt</a:t>
            </a:r>
          </a:p>
          <a:p>
            <a:pPr lvl="2"/>
            <a:r>
              <a:rPr lang="da-DK" sz="1350" dirty="0"/>
              <a:t>Fuldmagt til Sundhedsdata</a:t>
            </a:r>
            <a:br>
              <a:rPr lang="da-DK" dirty="0"/>
            </a:br>
            <a:endParaRPr lang="da-DK" dirty="0"/>
          </a:p>
          <a:p>
            <a:r>
              <a:rPr lang="da-DK" dirty="0"/>
              <a:t>En fuldmagt beror på tillid</a:t>
            </a:r>
            <a:br>
              <a:rPr lang="da-DK" dirty="0"/>
            </a:br>
            <a:endParaRPr lang="da-DK" dirty="0"/>
          </a:p>
          <a:p>
            <a:r>
              <a:rPr lang="da-DK" dirty="0"/>
              <a:t>Der er ingen offentlig tilsyn eller kontrol af fuldmagtshavers handlinger</a:t>
            </a:r>
            <a:br>
              <a:rPr lang="da-DK" dirty="0"/>
            </a:br>
            <a:endParaRPr lang="da-DK" dirty="0"/>
          </a:p>
          <a:p>
            <a:r>
              <a:rPr lang="da-DK" dirty="0"/>
              <a:t>Ældre Sagen har udfærdiget tre pårørendefuldmagter med tilhørende vejledning – se </a:t>
            </a:r>
            <a:r>
              <a:rPr lang="da-DK" dirty="0">
                <a:hlinkClick r:id="rId3"/>
              </a:rPr>
              <a:t>www.aeldresagen.dk</a:t>
            </a:r>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618D1D17-04B7-4ACA-8C3D-C71B1F95729F}"/>
              </a:ext>
            </a:extLst>
          </p:cNvPr>
          <p:cNvSpPr>
            <a:spLocks noGrp="1"/>
          </p:cNvSpPr>
          <p:nvPr>
            <p:ph type="sldNum" sz="quarter" idx="12"/>
          </p:nvPr>
        </p:nvSpPr>
        <p:spPr/>
        <p:txBody>
          <a:bodyPr/>
          <a:lstStyle/>
          <a:p>
            <a:fld id="{12D9117D-07CD-464D-A948-586AC01EB90E}" type="slidenum">
              <a:rPr lang="da-DK" smtClean="0"/>
              <a:t>14</a:t>
            </a:fld>
            <a:endParaRPr lang="da-DK"/>
          </a:p>
        </p:txBody>
      </p:sp>
      <p:sp>
        <p:nvSpPr>
          <p:cNvPr id="3" name="Pladsholder til dato 2">
            <a:extLst>
              <a:ext uri="{FF2B5EF4-FFF2-40B4-BE49-F238E27FC236}">
                <a16:creationId xmlns:a16="http://schemas.microsoft.com/office/drawing/2014/main" id="{1A996B93-E2F0-4B70-95DD-D62C3394F325}"/>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27E85924-2684-4218-A2D1-D5F0BB7E925B}"/>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201894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509B2-465D-4F31-B177-C8A92818747D}"/>
              </a:ext>
            </a:extLst>
          </p:cNvPr>
          <p:cNvSpPr>
            <a:spLocks noGrp="1"/>
          </p:cNvSpPr>
          <p:nvPr>
            <p:ph type="title"/>
          </p:nvPr>
        </p:nvSpPr>
        <p:spPr/>
        <p:txBody>
          <a:bodyPr/>
          <a:lstStyle/>
          <a:p>
            <a:r>
              <a:rPr lang="da-DK" dirty="0"/>
              <a:t>Værgemål – værd at vide  </a:t>
            </a:r>
          </a:p>
        </p:txBody>
      </p:sp>
      <p:sp>
        <p:nvSpPr>
          <p:cNvPr id="3" name="Pladsholder til indhold 2">
            <a:extLst>
              <a:ext uri="{FF2B5EF4-FFF2-40B4-BE49-F238E27FC236}">
                <a16:creationId xmlns:a16="http://schemas.microsoft.com/office/drawing/2014/main" id="{E2E0F8DF-B92D-4145-ABE2-A6F93DFAC66C}"/>
              </a:ext>
            </a:extLst>
          </p:cNvPr>
          <p:cNvSpPr>
            <a:spLocks noGrp="1"/>
          </p:cNvSpPr>
          <p:nvPr>
            <p:ph idx="1"/>
          </p:nvPr>
        </p:nvSpPr>
        <p:spPr>
          <a:xfrm>
            <a:off x="673962" y="928072"/>
            <a:ext cx="7342277" cy="3487170"/>
          </a:xfrm>
        </p:spPr>
        <p:txBody>
          <a:bodyPr>
            <a:normAutofit/>
          </a:bodyPr>
          <a:lstStyle/>
          <a:p>
            <a:r>
              <a:rPr lang="da-DK" dirty="0"/>
              <a:t>Et værgemål kan blive nødvendigt, hvis personen med demens ikke har oprettet en fremtidsfuldmagt, mens vedkommende havde handleevnen i behold eller hvis det kræves iflg. lovgivning. </a:t>
            </a:r>
            <a:br>
              <a:rPr lang="da-DK" dirty="0"/>
            </a:br>
            <a:endParaRPr lang="da-DK" dirty="0"/>
          </a:p>
          <a:p>
            <a:r>
              <a:rPr lang="da-DK" dirty="0"/>
              <a:t>Et værgemål er samfundets formelle tilbud om hjælp til at varetage økonomiske og/eller personlige forhold for personer med nedsat handleevne.</a:t>
            </a:r>
            <a:br>
              <a:rPr lang="da-DK" dirty="0"/>
            </a:br>
            <a:endParaRPr lang="da-DK" dirty="0"/>
          </a:p>
          <a:p>
            <a:r>
              <a:rPr lang="da-DK" dirty="0"/>
              <a:t>Når der iværksættes værgemål for en person, er der tale om et indgreb i den personlige frihed, fordi værgen kan træffe beslutninger på personens vegne.</a:t>
            </a:r>
            <a:br>
              <a:rPr lang="da-DK" dirty="0"/>
            </a:br>
            <a:endParaRPr lang="da-DK" dirty="0"/>
          </a:p>
          <a:p>
            <a:r>
              <a:rPr lang="da-DK" dirty="0"/>
              <a:t>Du kan ansøge hos Familieretshuset, som træffer beslutning om værgemål </a:t>
            </a:r>
            <a:br>
              <a:rPr lang="da-DK" dirty="0"/>
            </a:br>
            <a:r>
              <a:rPr lang="da-DK" dirty="0"/>
              <a:t>(personlige og/eller økonomiske forhold). </a:t>
            </a:r>
            <a:r>
              <a:rPr lang="da-DK" dirty="0">
                <a:hlinkClick r:id="rId3"/>
              </a:rPr>
              <a:t>www.familieretshuset.dk</a:t>
            </a:r>
            <a:r>
              <a:rPr lang="da-DK" dirty="0"/>
              <a:t> </a:t>
            </a:r>
            <a:br>
              <a:rPr lang="da-DK" dirty="0"/>
            </a:br>
            <a:endParaRPr lang="da-DK" dirty="0"/>
          </a:p>
        </p:txBody>
      </p:sp>
      <p:sp>
        <p:nvSpPr>
          <p:cNvPr id="4" name="Pladsholder til slidenummer 3">
            <a:extLst>
              <a:ext uri="{FF2B5EF4-FFF2-40B4-BE49-F238E27FC236}">
                <a16:creationId xmlns:a16="http://schemas.microsoft.com/office/drawing/2014/main" id="{298039FB-11ED-4BE2-BF5F-803AB8716A35}"/>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dato 5">
            <a:extLst>
              <a:ext uri="{FF2B5EF4-FFF2-40B4-BE49-F238E27FC236}">
                <a16:creationId xmlns:a16="http://schemas.microsoft.com/office/drawing/2014/main" id="{6F747F78-D76C-43CB-B697-708CC9D3B45B}"/>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8B739D1E-865C-4B84-A77E-48F5C4C5FBC1}"/>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58306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Opmærksomhedspunkter  </a:t>
            </a:r>
          </a:p>
        </p:txBody>
      </p:sp>
      <p:sp>
        <p:nvSpPr>
          <p:cNvPr id="3" name="Pladsholder til indhold 2"/>
          <p:cNvSpPr>
            <a:spLocks noGrp="1"/>
          </p:cNvSpPr>
          <p:nvPr>
            <p:ph idx="1"/>
          </p:nvPr>
        </p:nvSpPr>
        <p:spPr>
          <a:xfrm>
            <a:off x="673969" y="614363"/>
            <a:ext cx="5915025" cy="3598482"/>
          </a:xfrm>
        </p:spPr>
        <p:txBody>
          <a:bodyPr>
            <a:normAutofit/>
          </a:bodyPr>
          <a:lstStyle/>
          <a:p>
            <a:pPr marL="0" indent="0">
              <a:buNone/>
            </a:pPr>
            <a:r>
              <a:rPr lang="da-DK" b="1" dirty="0"/>
              <a:t>Værd opmærksom på at: </a:t>
            </a:r>
            <a:br>
              <a:rPr lang="da-DK" b="1" dirty="0"/>
            </a:br>
            <a:endParaRPr lang="da-DK" b="1" dirty="0"/>
          </a:p>
          <a:p>
            <a:r>
              <a:rPr lang="da-DK" dirty="0"/>
              <a:t>Tale med din familie i tide </a:t>
            </a:r>
          </a:p>
          <a:p>
            <a:r>
              <a:rPr lang="da-DK" dirty="0"/>
              <a:t>Søge hjælp hos en advokat, socialrådgiver, demenskoordinator</a:t>
            </a:r>
            <a:br>
              <a:rPr lang="da-DK" dirty="0"/>
            </a:br>
            <a:r>
              <a:rPr lang="da-DK" dirty="0"/>
              <a:t> </a:t>
            </a:r>
          </a:p>
          <a:p>
            <a:r>
              <a:rPr lang="da-DK" dirty="0"/>
              <a:t>Søge mere viden: </a:t>
            </a:r>
          </a:p>
          <a:p>
            <a:pPr lvl="1"/>
            <a:r>
              <a:rPr lang="da-DK" sz="1500" dirty="0">
                <a:hlinkClick r:id="rId2"/>
              </a:rPr>
              <a:t>www.borger.dk</a:t>
            </a:r>
            <a:r>
              <a:rPr lang="da-DK" sz="1500" dirty="0"/>
              <a:t>  </a:t>
            </a:r>
          </a:p>
          <a:p>
            <a:pPr lvl="1"/>
            <a:r>
              <a:rPr lang="da-DK" sz="1500" dirty="0">
                <a:hlinkClick r:id="rId3"/>
              </a:rPr>
              <a:t>www.sundhed.dk</a:t>
            </a:r>
            <a:r>
              <a:rPr lang="da-DK" sz="1500" dirty="0"/>
              <a:t>  </a:t>
            </a:r>
          </a:p>
          <a:p>
            <a:pPr lvl="1"/>
            <a:r>
              <a:rPr lang="da-DK" sz="1500" dirty="0">
                <a:solidFill>
                  <a:schemeClr val="tx1">
                    <a:lumMod val="65000"/>
                    <a:lumOff val="35000"/>
                  </a:schemeClr>
                </a:solidFill>
                <a:hlinkClick r:id="rId4"/>
              </a:rPr>
              <a:t>https://familieretshuset.dk/</a:t>
            </a:r>
            <a:endParaRPr lang="da-DK" sz="1500" dirty="0">
              <a:solidFill>
                <a:schemeClr val="tx1">
                  <a:lumMod val="65000"/>
                  <a:lumOff val="35000"/>
                </a:schemeClr>
              </a:solidFill>
            </a:endParaRPr>
          </a:p>
          <a:p>
            <a:pPr lvl="1"/>
            <a:r>
              <a:rPr lang="da-DK" sz="1500" dirty="0">
                <a:hlinkClick r:id="rId5"/>
              </a:rPr>
              <a:t>www.aeldresagen.dk</a:t>
            </a:r>
            <a:r>
              <a:rPr lang="da-DK" sz="1500" dirty="0"/>
              <a:t>  </a:t>
            </a:r>
          </a:p>
          <a:p>
            <a:pPr lvl="1"/>
            <a:r>
              <a:rPr lang="da-DK" sz="1500" dirty="0">
                <a:hlinkClick r:id="rId6"/>
              </a:rPr>
              <a:t>www.alzheimer.dk</a:t>
            </a:r>
            <a:r>
              <a:rPr lang="da-DK" sz="1500" dirty="0"/>
              <a:t> </a:t>
            </a:r>
          </a:p>
          <a:p>
            <a:pPr lvl="1"/>
            <a:r>
              <a:rPr lang="da-DK" sz="1500" dirty="0"/>
              <a:t>Demenslinjen – Alzheimerforeningens telefonrådgivning 50 58 50 58</a:t>
            </a:r>
          </a:p>
        </p:txBody>
      </p:sp>
      <p:sp>
        <p:nvSpPr>
          <p:cNvPr id="4" name="Pladsholder til diasnummer 3"/>
          <p:cNvSpPr>
            <a:spLocks noGrp="1"/>
          </p:cNvSpPr>
          <p:nvPr>
            <p:ph type="sldNum" sz="quarter" idx="12"/>
          </p:nvPr>
        </p:nvSpPr>
        <p:spPr/>
        <p:txBody>
          <a:bodyPr/>
          <a:lstStyle/>
          <a:p>
            <a:fld id="{12D9117D-07CD-464D-A948-586AC01EB90E}" type="slidenum">
              <a:rPr lang="da-DK" smtClean="0"/>
              <a:t>16</a:t>
            </a:fld>
            <a:endParaRPr lang="da-DK"/>
          </a:p>
        </p:txBody>
      </p:sp>
      <p:sp>
        <p:nvSpPr>
          <p:cNvPr id="5" name="Pladsholder til dato 4">
            <a:extLst>
              <a:ext uri="{FF2B5EF4-FFF2-40B4-BE49-F238E27FC236}">
                <a16:creationId xmlns:a16="http://schemas.microsoft.com/office/drawing/2014/main" id="{32E1B094-2AF2-447A-8FF0-ED28D85F1F30}"/>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754CDF91-2790-4D59-AC4A-B904D68DCA47}"/>
              </a:ext>
            </a:extLst>
          </p:cNvPr>
          <p:cNvSpPr>
            <a:spLocks noGrp="1"/>
          </p:cNvSpPr>
          <p:nvPr>
            <p:ph type="ftr" sz="quarter" idx="11"/>
          </p:nvPr>
        </p:nvSpPr>
        <p:spPr/>
        <p:txBody>
          <a:bodyPr/>
          <a:lstStyle/>
          <a:p>
            <a:r>
              <a:rPr lang="da-DK"/>
              <a:t>Billedmateriale: Nationalt Videnscenter for Demens / Colourbox.dk </a:t>
            </a:r>
          </a:p>
        </p:txBody>
      </p:sp>
      <p:pic>
        <p:nvPicPr>
          <p:cNvPr id="8" name="Billede 7">
            <a:extLst>
              <a:ext uri="{FF2B5EF4-FFF2-40B4-BE49-F238E27FC236}">
                <a16:creationId xmlns:a16="http://schemas.microsoft.com/office/drawing/2014/main" id="{42A41544-97E8-45E3-8758-9B2FB896DD1E}"/>
              </a:ext>
            </a:extLst>
          </p:cNvPr>
          <p:cNvPicPr>
            <a:picLocks noChangeAspect="1"/>
          </p:cNvPicPr>
          <p:nvPr/>
        </p:nvPicPr>
        <p:blipFill>
          <a:blip r:embed="rId7"/>
          <a:stretch>
            <a:fillRect/>
          </a:stretch>
        </p:blipFill>
        <p:spPr>
          <a:xfrm>
            <a:off x="6124701" y="2796586"/>
            <a:ext cx="1300344" cy="543001"/>
          </a:xfrm>
          <a:prstGeom prst="rect">
            <a:avLst/>
          </a:prstGeom>
        </p:spPr>
      </p:pic>
      <p:pic>
        <p:nvPicPr>
          <p:cNvPr id="10" name="Billede 9">
            <a:extLst>
              <a:ext uri="{FF2B5EF4-FFF2-40B4-BE49-F238E27FC236}">
                <a16:creationId xmlns:a16="http://schemas.microsoft.com/office/drawing/2014/main" id="{F26A3354-0B5A-4121-BEF1-0D45B878AEFD}"/>
              </a:ext>
            </a:extLst>
          </p:cNvPr>
          <p:cNvPicPr>
            <a:picLocks noChangeAspect="1"/>
          </p:cNvPicPr>
          <p:nvPr/>
        </p:nvPicPr>
        <p:blipFill>
          <a:blip r:embed="rId8"/>
          <a:stretch>
            <a:fillRect/>
          </a:stretch>
        </p:blipFill>
        <p:spPr>
          <a:xfrm>
            <a:off x="5940774" y="2054442"/>
            <a:ext cx="1779042" cy="535856"/>
          </a:xfrm>
          <a:prstGeom prst="rect">
            <a:avLst/>
          </a:prstGeom>
        </p:spPr>
      </p:pic>
      <p:pic>
        <p:nvPicPr>
          <p:cNvPr id="12" name="Billede 11">
            <a:extLst>
              <a:ext uri="{FF2B5EF4-FFF2-40B4-BE49-F238E27FC236}">
                <a16:creationId xmlns:a16="http://schemas.microsoft.com/office/drawing/2014/main" id="{8A9019A1-1E40-4F54-81D9-6785C96CF3D9}"/>
              </a:ext>
            </a:extLst>
          </p:cNvPr>
          <p:cNvPicPr>
            <a:picLocks noChangeAspect="1"/>
          </p:cNvPicPr>
          <p:nvPr/>
        </p:nvPicPr>
        <p:blipFill>
          <a:blip r:embed="rId9"/>
          <a:stretch>
            <a:fillRect/>
          </a:stretch>
        </p:blipFill>
        <p:spPr>
          <a:xfrm>
            <a:off x="7008810" y="3642586"/>
            <a:ext cx="1555013" cy="632038"/>
          </a:xfrm>
          <a:prstGeom prst="rect">
            <a:avLst/>
          </a:prstGeom>
        </p:spPr>
      </p:pic>
    </p:spTree>
    <p:extLst>
      <p:ext uri="{BB962C8B-B14F-4D97-AF65-F5344CB8AC3E}">
        <p14:creationId xmlns:p14="http://schemas.microsoft.com/office/powerpoint/2010/main" val="32192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6005" y="0"/>
            <a:ext cx="6172200" cy="519522"/>
          </a:xfrm>
        </p:spPr>
        <p:txBody>
          <a:bodyPr>
            <a:normAutofit/>
          </a:bodyPr>
          <a:lstStyle/>
          <a:p>
            <a:r>
              <a:rPr lang="da-DK" dirty="0"/>
              <a:t>Fremtiden</a:t>
            </a:r>
          </a:p>
        </p:txBody>
      </p:sp>
      <p:sp>
        <p:nvSpPr>
          <p:cNvPr id="3" name="Pladsholder til indhold 2"/>
          <p:cNvSpPr>
            <a:spLocks noGrp="1"/>
          </p:cNvSpPr>
          <p:nvPr>
            <p:ph idx="1"/>
          </p:nvPr>
        </p:nvSpPr>
        <p:spPr>
          <a:xfrm>
            <a:off x="693551" y="1173055"/>
            <a:ext cx="7451139" cy="3425925"/>
          </a:xfrm>
        </p:spPr>
        <p:txBody>
          <a:bodyPr>
            <a:normAutofit/>
          </a:bodyPr>
          <a:lstStyle/>
          <a:p>
            <a:pPr marL="0" indent="0">
              <a:buNone/>
            </a:pPr>
            <a:r>
              <a:rPr lang="da-DK" b="1" dirty="0"/>
              <a:t>Tal fx om: </a:t>
            </a:r>
          </a:p>
          <a:p>
            <a:r>
              <a:rPr lang="da-DK" dirty="0"/>
              <a:t>Hvad tænker vi hver især om fremtiden?</a:t>
            </a:r>
          </a:p>
          <a:p>
            <a:r>
              <a:rPr lang="da-DK" dirty="0"/>
              <a:t>Hvad vil jeg gerne have, at min ægtefælle og familie/ven hjælper med?</a:t>
            </a:r>
          </a:p>
          <a:p>
            <a:r>
              <a:rPr lang="da-DK" dirty="0"/>
              <a:t>Hvem skal hjælpe med økonomien?</a:t>
            </a:r>
          </a:p>
          <a:p>
            <a:r>
              <a:rPr lang="da-DK" dirty="0"/>
              <a:t>Fremtidsfuldmagt – hvad er det, og får vi brug for en sådan?</a:t>
            </a:r>
          </a:p>
          <a:p>
            <a:r>
              <a:rPr lang="da-DK" dirty="0"/>
              <a:t>Hvem hjælper med post? (digital signatur, NemID)</a:t>
            </a:r>
          </a:p>
          <a:p>
            <a:r>
              <a:rPr lang="da-DK" dirty="0"/>
              <a:t>Kan jeg gå en tur og blive fundet igen, hvis jeg bliver væk? </a:t>
            </a:r>
            <a:br>
              <a:rPr lang="da-DK" dirty="0"/>
            </a:br>
            <a:r>
              <a:rPr lang="da-DK" dirty="0"/>
              <a:t>(behov for ledsager, lære at bruge GPS?) </a:t>
            </a:r>
          </a:p>
          <a:p>
            <a:r>
              <a:rPr lang="da-DK" dirty="0"/>
              <a:t>Hvordan vil jeg gerne have hjælp? (Plejetestamente)</a:t>
            </a:r>
          </a:p>
          <a:p>
            <a:r>
              <a:rPr lang="da-DK" dirty="0"/>
              <a:t>Hvor vil jeg gerne bo, hvis jeg får behov for plejebolig?</a:t>
            </a:r>
          </a:p>
          <a:p>
            <a:r>
              <a:rPr lang="da-DK" dirty="0"/>
              <a:t>Har jeg ønsker til min livsafslutning (behandlingstestamente)?</a:t>
            </a:r>
          </a:p>
          <a:p>
            <a:endParaRPr lang="da-DK" dirty="0"/>
          </a:p>
          <a:p>
            <a:endParaRPr lang="da-DK" dirty="0"/>
          </a:p>
          <a:p>
            <a:endParaRPr lang="da-DK" dirty="0"/>
          </a:p>
        </p:txBody>
      </p:sp>
      <p:sp>
        <p:nvSpPr>
          <p:cNvPr id="6" name="Pladsholder til diasnummer 5"/>
          <p:cNvSpPr>
            <a:spLocks noGrp="1"/>
          </p:cNvSpPr>
          <p:nvPr>
            <p:ph type="sldNum" sz="quarter" idx="12"/>
          </p:nvPr>
        </p:nvSpPr>
        <p:spPr/>
        <p:txBody>
          <a:bodyPr/>
          <a:lstStyle/>
          <a:p>
            <a:fld id="{74447C9C-57A8-4003-9066-4A7E6D84F205}" type="slidenum">
              <a:rPr lang="da-DK" smtClean="0"/>
              <a:t>17</a:t>
            </a:fld>
            <a:endParaRPr lang="da-DK" dirty="0"/>
          </a:p>
        </p:txBody>
      </p:sp>
      <p:sp>
        <p:nvSpPr>
          <p:cNvPr id="7" name="Pladsholder til tekst 6"/>
          <p:cNvSpPr>
            <a:spLocks noGrp="1"/>
          </p:cNvSpPr>
          <p:nvPr>
            <p:ph type="body" sz="quarter" idx="13"/>
          </p:nvPr>
        </p:nvSpPr>
        <p:spPr>
          <a:xfrm>
            <a:off x="680502" y="681954"/>
            <a:ext cx="5915025" cy="393128"/>
          </a:xfrm>
        </p:spPr>
        <p:txBody>
          <a:bodyPr>
            <a:normAutofit/>
          </a:bodyPr>
          <a:lstStyle/>
          <a:p>
            <a:r>
              <a:rPr lang="da-DK" sz="1500" b="1" dirty="0"/>
              <a:t>Det er en god idé , at drøfte fremtiden med familien og fagperson</a:t>
            </a:r>
          </a:p>
        </p:txBody>
      </p:sp>
      <p:sp>
        <p:nvSpPr>
          <p:cNvPr id="4" name="Pladsholder til dato 3">
            <a:extLst>
              <a:ext uri="{FF2B5EF4-FFF2-40B4-BE49-F238E27FC236}">
                <a16:creationId xmlns:a16="http://schemas.microsoft.com/office/drawing/2014/main" id="{B739524D-9ACE-4523-B1F3-0CBE1416DEAD}"/>
              </a:ext>
            </a:extLst>
          </p:cNvPr>
          <p:cNvSpPr>
            <a:spLocks noGrp="1"/>
          </p:cNvSpPr>
          <p:nvPr>
            <p:ph type="dt" sz="half" idx="10"/>
          </p:nvPr>
        </p:nvSpPr>
        <p:spPr/>
        <p:txBody>
          <a:bodyPr/>
          <a:lstStyle/>
          <a:p>
            <a:r>
              <a:rPr lang="da-DK" dirty="0"/>
              <a:t>Revideret efterår 2023</a:t>
            </a:r>
          </a:p>
        </p:txBody>
      </p:sp>
      <p:sp>
        <p:nvSpPr>
          <p:cNvPr id="5" name="Pladsholder til sidefod 4">
            <a:extLst>
              <a:ext uri="{FF2B5EF4-FFF2-40B4-BE49-F238E27FC236}">
                <a16:creationId xmlns:a16="http://schemas.microsoft.com/office/drawing/2014/main" id="{93CBEBD0-CBDD-472C-AC9B-974918129957}"/>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8219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Fremtiden</a:t>
            </a:r>
          </a:p>
        </p:txBody>
      </p:sp>
      <p:sp>
        <p:nvSpPr>
          <p:cNvPr id="7" name="Tekstboks 6"/>
          <p:cNvSpPr txBox="1"/>
          <p:nvPr/>
        </p:nvSpPr>
        <p:spPr>
          <a:xfrm>
            <a:off x="699893" y="692943"/>
            <a:ext cx="2634411" cy="247582"/>
          </a:xfrm>
          <a:prstGeom prst="rect">
            <a:avLst/>
          </a:prstGeom>
          <a:noFill/>
        </p:spPr>
        <p:txBody>
          <a:bodyPr wrap="square" lIns="67500" rtlCol="0">
            <a:noAutofit/>
          </a:bodyPr>
          <a:lstStyle/>
          <a:p>
            <a:r>
              <a:rPr lang="da-DK" b="1" dirty="0"/>
              <a:t>Personer med demens:</a:t>
            </a:r>
          </a:p>
        </p:txBody>
      </p:sp>
      <p:sp>
        <p:nvSpPr>
          <p:cNvPr id="3" name="Pladsholder til dato 2">
            <a:extLst>
              <a:ext uri="{FF2B5EF4-FFF2-40B4-BE49-F238E27FC236}">
                <a16:creationId xmlns:a16="http://schemas.microsoft.com/office/drawing/2014/main" id="{F68FED92-F079-49A0-9EB9-D5B98086E027}"/>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5237715C-3E1F-4650-B8BA-5566F77A2A95}"/>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5" name="Billede 4">
            <a:extLst>
              <a:ext uri="{FF2B5EF4-FFF2-40B4-BE49-F238E27FC236}">
                <a16:creationId xmlns:a16="http://schemas.microsoft.com/office/drawing/2014/main" id="{CE078578-A7BC-412F-8C69-5AFBEA76DF5C}"/>
              </a:ext>
            </a:extLst>
          </p:cNvPr>
          <p:cNvPicPr>
            <a:picLocks noChangeAspect="1"/>
          </p:cNvPicPr>
          <p:nvPr/>
        </p:nvPicPr>
        <p:blipFill>
          <a:blip r:embed="rId3"/>
          <a:stretch>
            <a:fillRect/>
          </a:stretch>
        </p:blipFill>
        <p:spPr>
          <a:xfrm rot="577928">
            <a:off x="5435733" y="992167"/>
            <a:ext cx="2385623" cy="3425938"/>
          </a:xfrm>
          <a:prstGeom prst="rect">
            <a:avLst/>
          </a:prstGeom>
          <a:effectLst>
            <a:outerShdw blurRad="63500" sx="102000" sy="102000" algn="ctr" rotWithShape="0">
              <a:prstClr val="black">
                <a:alpha val="40000"/>
              </a:prstClr>
            </a:outerShdw>
          </a:effectLst>
        </p:spPr>
      </p:pic>
      <p:sp>
        <p:nvSpPr>
          <p:cNvPr id="6" name="Rektangel 5">
            <a:extLst>
              <a:ext uri="{FF2B5EF4-FFF2-40B4-BE49-F238E27FC236}">
                <a16:creationId xmlns:a16="http://schemas.microsoft.com/office/drawing/2014/main" id="{6131908D-F03B-4F18-8CE7-C45A4E71ACE1}"/>
              </a:ext>
            </a:extLst>
          </p:cNvPr>
          <p:cNvSpPr/>
          <p:nvPr/>
        </p:nvSpPr>
        <p:spPr>
          <a:xfrm>
            <a:off x="686825" y="1234009"/>
            <a:ext cx="3715357" cy="1246495"/>
          </a:xfrm>
          <a:prstGeom prst="rect">
            <a:avLst/>
          </a:prstGeom>
        </p:spPr>
        <p:txBody>
          <a:bodyPr wrap="square">
            <a:spAutoFit/>
          </a:bodyPr>
          <a:lstStyle/>
          <a:p>
            <a:pPr marL="214313" indent="-214313">
              <a:buFont typeface="Arial" panose="020B0604020202020204" pitchFamily="34" charset="0"/>
              <a:buChar char="•"/>
            </a:pPr>
            <a:r>
              <a:rPr lang="da-DK" sz="1500" dirty="0"/>
              <a:t>Hvilke tanker har du gjort dig om fremtiden? </a:t>
            </a:r>
            <a:br>
              <a:rPr lang="da-DK" sz="1500" dirty="0"/>
            </a:br>
            <a:endParaRPr lang="da-DK" sz="1500" dirty="0"/>
          </a:p>
          <a:p>
            <a:pPr marL="214313" indent="-214313">
              <a:buFont typeface="Arial" panose="020B0604020202020204" pitchFamily="34" charset="0"/>
              <a:buChar char="•"/>
            </a:pPr>
            <a:r>
              <a:rPr lang="da-DK" sz="1500" dirty="0"/>
              <a:t>Hvilke følelser giver det dig at tænke</a:t>
            </a:r>
            <a:br>
              <a:rPr lang="da-DK" sz="1500" dirty="0"/>
            </a:br>
            <a:r>
              <a:rPr lang="da-DK" sz="1500" dirty="0"/>
              <a:t>på fremtiden? </a:t>
            </a:r>
          </a:p>
        </p:txBody>
      </p:sp>
      <p:sp>
        <p:nvSpPr>
          <p:cNvPr id="8" name="Pladsholder til slidenummer 7">
            <a:extLst>
              <a:ext uri="{FF2B5EF4-FFF2-40B4-BE49-F238E27FC236}">
                <a16:creationId xmlns:a16="http://schemas.microsoft.com/office/drawing/2014/main" id="{E023A712-9283-4572-9C26-168D1AD8B28B}"/>
              </a:ext>
            </a:extLst>
          </p:cNvPr>
          <p:cNvSpPr>
            <a:spLocks noGrp="1"/>
          </p:cNvSpPr>
          <p:nvPr>
            <p:ph type="sldNum" sz="quarter" idx="12"/>
          </p:nvPr>
        </p:nvSpPr>
        <p:spPr/>
        <p:txBody>
          <a:bodyPr/>
          <a:lstStyle/>
          <a:p>
            <a:fld id="{74447C9C-57A8-4003-9066-4A7E6D84F205}" type="slidenum">
              <a:rPr lang="da-DK" smtClean="0"/>
              <a:t>18</a:t>
            </a:fld>
            <a:endParaRPr lang="da-DK" dirty="0"/>
          </a:p>
        </p:txBody>
      </p:sp>
    </p:spTree>
    <p:extLst>
      <p:ext uri="{BB962C8B-B14F-4D97-AF65-F5344CB8AC3E}">
        <p14:creationId xmlns:p14="http://schemas.microsoft.com/office/powerpoint/2010/main" val="157264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Fremtiden</a:t>
            </a:r>
          </a:p>
        </p:txBody>
      </p:sp>
      <p:sp>
        <p:nvSpPr>
          <p:cNvPr id="7" name="Tekstboks 6"/>
          <p:cNvSpPr txBox="1"/>
          <p:nvPr/>
        </p:nvSpPr>
        <p:spPr>
          <a:xfrm>
            <a:off x="706416" y="732129"/>
            <a:ext cx="2634411" cy="247582"/>
          </a:xfrm>
          <a:prstGeom prst="rect">
            <a:avLst/>
          </a:prstGeom>
          <a:noFill/>
        </p:spPr>
        <p:txBody>
          <a:bodyPr wrap="square" lIns="67500" rtlCol="0">
            <a:noAutofit/>
          </a:bodyPr>
          <a:lstStyle/>
          <a:p>
            <a:r>
              <a:rPr lang="da-DK" b="1" dirty="0"/>
              <a:t>Pårørende:</a:t>
            </a:r>
          </a:p>
        </p:txBody>
      </p:sp>
      <p:sp>
        <p:nvSpPr>
          <p:cNvPr id="3" name="Pladsholder til dato 2">
            <a:extLst>
              <a:ext uri="{FF2B5EF4-FFF2-40B4-BE49-F238E27FC236}">
                <a16:creationId xmlns:a16="http://schemas.microsoft.com/office/drawing/2014/main" id="{F68FED92-F079-49A0-9EB9-D5B98086E027}"/>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5237715C-3E1F-4650-B8BA-5566F77A2A95}"/>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Rektangel 5">
            <a:extLst>
              <a:ext uri="{FF2B5EF4-FFF2-40B4-BE49-F238E27FC236}">
                <a16:creationId xmlns:a16="http://schemas.microsoft.com/office/drawing/2014/main" id="{6131908D-F03B-4F18-8CE7-C45A4E71ACE1}"/>
              </a:ext>
            </a:extLst>
          </p:cNvPr>
          <p:cNvSpPr/>
          <p:nvPr/>
        </p:nvSpPr>
        <p:spPr>
          <a:xfrm>
            <a:off x="706411" y="1390771"/>
            <a:ext cx="3429000" cy="1246495"/>
          </a:xfrm>
          <a:prstGeom prst="rect">
            <a:avLst/>
          </a:prstGeom>
        </p:spPr>
        <p:txBody>
          <a:bodyPr>
            <a:spAutoFit/>
          </a:bodyPr>
          <a:lstStyle/>
          <a:p>
            <a:pPr marL="214313" indent="-214313">
              <a:buFont typeface="Arial" panose="020B0604020202020204" pitchFamily="34" charset="0"/>
              <a:buChar char="•"/>
            </a:pPr>
            <a:r>
              <a:rPr lang="da-DK" sz="1500" dirty="0"/>
              <a:t>Hvilke tanker har du gjort dig om fremtiden? </a:t>
            </a:r>
            <a:br>
              <a:rPr lang="da-DK" sz="1500" dirty="0"/>
            </a:br>
            <a:endParaRPr lang="da-DK" sz="1500" dirty="0"/>
          </a:p>
          <a:p>
            <a:pPr marL="214313" indent="-214313">
              <a:buFont typeface="Arial" panose="020B0604020202020204" pitchFamily="34" charset="0"/>
              <a:buChar char="•"/>
            </a:pPr>
            <a:r>
              <a:rPr lang="da-DK" sz="1500" dirty="0"/>
              <a:t>Hvilke følelser giver det dig at tænke</a:t>
            </a:r>
            <a:br>
              <a:rPr lang="da-DK" sz="1500" dirty="0"/>
            </a:br>
            <a:r>
              <a:rPr lang="da-DK" sz="1500" dirty="0"/>
              <a:t>på fremtiden? </a:t>
            </a:r>
          </a:p>
        </p:txBody>
      </p:sp>
      <p:pic>
        <p:nvPicPr>
          <p:cNvPr id="8" name="Billede 7">
            <a:extLst>
              <a:ext uri="{FF2B5EF4-FFF2-40B4-BE49-F238E27FC236}">
                <a16:creationId xmlns:a16="http://schemas.microsoft.com/office/drawing/2014/main" id="{F01B5800-5A0C-44D4-8375-A3D46B565FFA}"/>
              </a:ext>
            </a:extLst>
          </p:cNvPr>
          <p:cNvPicPr>
            <a:picLocks noChangeAspect="1"/>
          </p:cNvPicPr>
          <p:nvPr/>
        </p:nvPicPr>
        <p:blipFill>
          <a:blip r:embed="rId3"/>
          <a:stretch>
            <a:fillRect/>
          </a:stretch>
        </p:blipFill>
        <p:spPr>
          <a:xfrm rot="452629">
            <a:off x="5796712" y="1059484"/>
            <a:ext cx="2237518" cy="3225847"/>
          </a:xfrm>
          <a:prstGeom prst="rect">
            <a:avLst/>
          </a:prstGeom>
          <a:effectLst>
            <a:outerShdw blurRad="63500" sx="102000" sy="102000" algn="ctr" rotWithShape="0">
              <a:prstClr val="black">
                <a:alpha val="40000"/>
              </a:prstClr>
            </a:outerShdw>
          </a:effectLst>
        </p:spPr>
      </p:pic>
      <p:sp>
        <p:nvSpPr>
          <p:cNvPr id="5" name="Pladsholder til slidenummer 4">
            <a:extLst>
              <a:ext uri="{FF2B5EF4-FFF2-40B4-BE49-F238E27FC236}">
                <a16:creationId xmlns:a16="http://schemas.microsoft.com/office/drawing/2014/main" id="{815FE0E7-320B-4B7D-8D76-C66DD36B6D7E}"/>
              </a:ext>
            </a:extLst>
          </p:cNvPr>
          <p:cNvSpPr>
            <a:spLocks noGrp="1"/>
          </p:cNvSpPr>
          <p:nvPr>
            <p:ph type="sldNum" sz="quarter" idx="12"/>
          </p:nvPr>
        </p:nvSpPr>
        <p:spPr/>
        <p:txBody>
          <a:bodyPr/>
          <a:lstStyle/>
          <a:p>
            <a:fld id="{74447C9C-57A8-4003-9066-4A7E6D84F205}" type="slidenum">
              <a:rPr lang="da-DK" smtClean="0"/>
              <a:t>19</a:t>
            </a:fld>
            <a:endParaRPr lang="da-DK" dirty="0"/>
          </a:p>
        </p:txBody>
      </p:sp>
    </p:spTree>
    <p:extLst>
      <p:ext uri="{BB962C8B-B14F-4D97-AF65-F5344CB8AC3E}">
        <p14:creationId xmlns:p14="http://schemas.microsoft.com/office/powerpoint/2010/main" val="197684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07137"/>
            <a:ext cx="5829300" cy="1413413"/>
          </a:xfrm>
        </p:spPr>
        <p:txBody>
          <a:bodyPr>
            <a:normAutofit fontScale="90000"/>
          </a:bodyPr>
          <a:lstStyle/>
          <a:p>
            <a:r>
              <a:rPr lang="da-DK" dirty="0"/>
              <a:t>Modul 5</a:t>
            </a:r>
            <a:br>
              <a:rPr lang="da-DK" dirty="0"/>
            </a:br>
            <a:r>
              <a:rPr lang="da-DK" dirty="0"/>
              <a:t>Fremtiden, aktiviteter, rettigheder og jura</a:t>
            </a:r>
          </a:p>
        </p:txBody>
      </p:sp>
    </p:spTree>
    <p:extLst>
      <p:ext uri="{BB962C8B-B14F-4D97-AF65-F5344CB8AC3E}">
        <p14:creationId xmlns:p14="http://schemas.microsoft.com/office/powerpoint/2010/main" val="412873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420" y="1759227"/>
            <a:ext cx="5431162" cy="626165"/>
          </a:xfrm>
        </p:spPr>
        <p:txBody>
          <a:bodyPr/>
          <a:lstStyle/>
          <a:p>
            <a:r>
              <a:rPr lang="da-DK" sz="3600" dirty="0"/>
              <a:t>Evaluering</a:t>
            </a:r>
          </a:p>
        </p:txBody>
      </p:sp>
    </p:spTree>
    <p:extLst>
      <p:ext uri="{BB962C8B-B14F-4D97-AF65-F5344CB8AC3E}">
        <p14:creationId xmlns:p14="http://schemas.microsoft.com/office/powerpoint/2010/main" val="95693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56420" y="1676696"/>
            <a:ext cx="5431162" cy="2296702"/>
          </a:xfrm>
        </p:spPr>
        <p:txBody>
          <a:bodyPr/>
          <a:lstStyle/>
          <a:p>
            <a:r>
              <a:rPr lang="da-DK" dirty="0"/>
              <a:t>Tak for i dag</a:t>
            </a:r>
            <a:br>
              <a:rPr lang="da-DK" dirty="0"/>
            </a:br>
            <a:endParaRPr lang="da-DK" sz="2700" dirty="0"/>
          </a:p>
        </p:txBody>
      </p:sp>
    </p:spTree>
    <p:extLst>
      <p:ext uri="{BB962C8B-B14F-4D97-AF65-F5344CB8AC3E}">
        <p14:creationId xmlns:p14="http://schemas.microsoft.com/office/powerpoint/2010/main" val="46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12015" y="67300"/>
            <a:ext cx="5711991" cy="376913"/>
          </a:xfrm>
        </p:spPr>
        <p:txBody>
          <a:bodyPr>
            <a:normAutofit/>
          </a:bodyPr>
          <a:lstStyle/>
          <a:p>
            <a:r>
              <a:rPr lang="da-DK" dirty="0"/>
              <a:t>Trivsel: Aktiviteter og interesser</a:t>
            </a:r>
          </a:p>
        </p:txBody>
      </p:sp>
      <p:sp>
        <p:nvSpPr>
          <p:cNvPr id="10" name="Pladsholder til indhold 9"/>
          <p:cNvSpPr>
            <a:spLocks noGrp="1"/>
          </p:cNvSpPr>
          <p:nvPr>
            <p:ph idx="1"/>
          </p:nvPr>
        </p:nvSpPr>
        <p:spPr>
          <a:xfrm>
            <a:off x="770785" y="1230696"/>
            <a:ext cx="6341941" cy="3239243"/>
          </a:xfrm>
        </p:spPr>
        <p:txBody>
          <a:bodyPr>
            <a:normAutofit/>
          </a:bodyPr>
          <a:lstStyle/>
          <a:p>
            <a:r>
              <a:rPr lang="da-DK" dirty="0"/>
              <a:t>Fortsæt med dine/jeres motions- og træningsaktiviteter,</a:t>
            </a:r>
            <a:br>
              <a:rPr lang="da-DK" dirty="0"/>
            </a:br>
            <a:r>
              <a:rPr lang="da-DK" dirty="0"/>
              <a:t>der hvor du/I plejer. </a:t>
            </a:r>
            <a:br>
              <a:rPr lang="da-DK" dirty="0"/>
            </a:br>
            <a:endParaRPr lang="da-DK" dirty="0"/>
          </a:p>
          <a:p>
            <a:r>
              <a:rPr lang="da-DK" dirty="0"/>
              <a:t>En del kommuner tilbyder træning sammen med ligestillede.</a:t>
            </a:r>
            <a:br>
              <a:rPr lang="da-DK" dirty="0"/>
            </a:br>
            <a:endParaRPr lang="da-DK" dirty="0"/>
          </a:p>
          <a:p>
            <a:r>
              <a:rPr lang="da-DK" dirty="0"/>
              <a:t>Nogle idrætsforeninger tilbyder særlige forløb med hjælpere.</a:t>
            </a:r>
            <a:br>
              <a:rPr lang="da-DK" dirty="0"/>
            </a:br>
            <a:endParaRPr lang="da-DK" dirty="0"/>
          </a:p>
          <a:p>
            <a:r>
              <a:rPr lang="da-DK" dirty="0"/>
              <a:t>Nogle frivillighedsorganisationer tilbyder motionsvenner.</a:t>
            </a:r>
          </a:p>
        </p:txBody>
      </p:sp>
      <p:sp>
        <p:nvSpPr>
          <p:cNvPr id="11" name="Pladsholder til tekst 10"/>
          <p:cNvSpPr>
            <a:spLocks noGrp="1"/>
          </p:cNvSpPr>
          <p:nvPr>
            <p:ph type="body" sz="quarter" idx="13"/>
          </p:nvPr>
        </p:nvSpPr>
        <p:spPr>
          <a:xfrm>
            <a:off x="757733" y="675385"/>
            <a:ext cx="5915025" cy="358628"/>
          </a:xfrm>
        </p:spPr>
        <p:txBody>
          <a:bodyPr>
            <a:normAutofit lnSpcReduction="10000"/>
          </a:bodyPr>
          <a:lstStyle/>
          <a:p>
            <a:r>
              <a:rPr lang="da-DK" b="1" dirty="0"/>
              <a:t>Forsøg at bevare interesser og aktiviteter </a:t>
            </a:r>
          </a:p>
        </p:txBody>
      </p:sp>
      <p:sp>
        <p:nvSpPr>
          <p:cNvPr id="2" name="Pladsholder til dato 1">
            <a:extLst>
              <a:ext uri="{FF2B5EF4-FFF2-40B4-BE49-F238E27FC236}">
                <a16:creationId xmlns:a16="http://schemas.microsoft.com/office/drawing/2014/main" id="{BBA0ADCD-2101-4EFD-8611-2503EDE7050B}"/>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746D3CAA-244B-4EEC-AB82-5175A807C2B6}"/>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4" name="Billede 3">
            <a:extLst>
              <a:ext uri="{FF2B5EF4-FFF2-40B4-BE49-F238E27FC236}">
                <a16:creationId xmlns:a16="http://schemas.microsoft.com/office/drawing/2014/main" id="{E27AEE08-0D33-4D8B-8784-937384447DEF}"/>
              </a:ext>
            </a:extLst>
          </p:cNvPr>
          <p:cNvPicPr>
            <a:picLocks noChangeAspect="1"/>
          </p:cNvPicPr>
          <p:nvPr/>
        </p:nvPicPr>
        <p:blipFill>
          <a:blip r:embed="rId3"/>
          <a:stretch>
            <a:fillRect/>
          </a:stretch>
        </p:blipFill>
        <p:spPr>
          <a:xfrm>
            <a:off x="6156823" y="2807156"/>
            <a:ext cx="2634400" cy="1769374"/>
          </a:xfrm>
          <a:prstGeom prst="rect">
            <a:avLst/>
          </a:prstGeom>
        </p:spPr>
      </p:pic>
      <p:pic>
        <p:nvPicPr>
          <p:cNvPr id="5" name="Billede 4">
            <a:extLst>
              <a:ext uri="{FF2B5EF4-FFF2-40B4-BE49-F238E27FC236}">
                <a16:creationId xmlns:a16="http://schemas.microsoft.com/office/drawing/2014/main" id="{AF45E097-C07E-40B9-BD4A-E9FE5ED87437}"/>
              </a:ext>
            </a:extLst>
          </p:cNvPr>
          <p:cNvPicPr>
            <a:picLocks noChangeAspect="1"/>
          </p:cNvPicPr>
          <p:nvPr/>
        </p:nvPicPr>
        <p:blipFill>
          <a:blip r:embed="rId4"/>
          <a:stretch>
            <a:fillRect/>
          </a:stretch>
        </p:blipFill>
        <p:spPr>
          <a:xfrm>
            <a:off x="6163357" y="823663"/>
            <a:ext cx="2634400" cy="1730054"/>
          </a:xfrm>
          <a:prstGeom prst="rect">
            <a:avLst/>
          </a:prstGeom>
        </p:spPr>
      </p:pic>
      <p:sp>
        <p:nvSpPr>
          <p:cNvPr id="6" name="Pladsholder til slidenummer 5">
            <a:extLst>
              <a:ext uri="{FF2B5EF4-FFF2-40B4-BE49-F238E27FC236}">
                <a16:creationId xmlns:a16="http://schemas.microsoft.com/office/drawing/2014/main" id="{13D43419-B8E8-4CB8-A7DC-494714206285}"/>
              </a:ext>
            </a:extLst>
          </p:cNvPr>
          <p:cNvSpPr>
            <a:spLocks noGrp="1"/>
          </p:cNvSpPr>
          <p:nvPr>
            <p:ph type="sldNum" sz="quarter" idx="12"/>
          </p:nvPr>
        </p:nvSpPr>
        <p:spPr/>
        <p:txBody>
          <a:bodyPr/>
          <a:lstStyle/>
          <a:p>
            <a:fld id="{74447C9C-57A8-4003-9066-4A7E6D84F205}" type="slidenum">
              <a:rPr lang="da-DK" smtClean="0"/>
              <a:t>3</a:t>
            </a:fld>
            <a:endParaRPr lang="da-DK" dirty="0"/>
          </a:p>
        </p:txBody>
      </p:sp>
    </p:spTree>
    <p:extLst>
      <p:ext uri="{BB962C8B-B14F-4D97-AF65-F5344CB8AC3E}">
        <p14:creationId xmlns:p14="http://schemas.microsoft.com/office/powerpoint/2010/main" val="96292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539" y="38693"/>
            <a:ext cx="5559749" cy="398639"/>
          </a:xfrm>
        </p:spPr>
        <p:txBody>
          <a:bodyPr/>
          <a:lstStyle/>
          <a:p>
            <a:r>
              <a:rPr lang="da-DK" dirty="0"/>
              <a:t>Trivsel: Aktiviteter og interesser</a:t>
            </a:r>
          </a:p>
        </p:txBody>
      </p:sp>
      <p:sp>
        <p:nvSpPr>
          <p:cNvPr id="3" name="Pladsholder til indhold 2"/>
          <p:cNvSpPr>
            <a:spLocks noGrp="1"/>
          </p:cNvSpPr>
          <p:nvPr>
            <p:ph idx="1"/>
          </p:nvPr>
        </p:nvSpPr>
        <p:spPr>
          <a:xfrm>
            <a:off x="715641" y="944698"/>
            <a:ext cx="7513959" cy="3313790"/>
          </a:xfrm>
        </p:spPr>
        <p:txBody>
          <a:bodyPr/>
          <a:lstStyle/>
          <a:p>
            <a:r>
              <a:rPr lang="da-DK" dirty="0"/>
              <a:t>Gå i teatret, til koncerter og i biografen som du/I plejer. Enkelte kulturtilbud og museer er særligt tilrettelagt for personer med demens.</a:t>
            </a:r>
          </a:p>
          <a:p>
            <a:endParaRPr lang="da-DK" dirty="0"/>
          </a:p>
          <a:p>
            <a:r>
              <a:rPr lang="da-DK" dirty="0"/>
              <a:t>Alzheimerforeningen og andre patientforeninger laver arrangementer, udflugter, ferier, højskoleophold osv., hvor man kan møde ligestillede.</a:t>
            </a:r>
            <a:br>
              <a:rPr lang="da-DK" dirty="0"/>
            </a:br>
            <a:endParaRPr lang="da-DK" dirty="0"/>
          </a:p>
          <a:p>
            <a:pPr marL="0" indent="0">
              <a:buNone/>
            </a:pPr>
            <a:endParaRPr lang="da-DK" dirty="0"/>
          </a:p>
          <a:p>
            <a:pPr marL="0" indent="0">
              <a:buNone/>
            </a:pPr>
            <a:r>
              <a:rPr lang="da-DK" sz="1800" b="1" dirty="0"/>
              <a:t>Alzheimerforeningen:</a:t>
            </a:r>
          </a:p>
          <a:p>
            <a:pPr marL="0" indent="0">
              <a:buNone/>
            </a:pPr>
            <a:r>
              <a:rPr lang="da-DK" b="1" dirty="0"/>
              <a:t>Feriekurser:  </a:t>
            </a:r>
            <a:r>
              <a:rPr lang="da-DK" dirty="0">
                <a:hlinkClick r:id="rId3"/>
              </a:rPr>
              <a:t>www.alzheimer.dk/aktiviteter/feriekurser/</a:t>
            </a:r>
            <a:r>
              <a:rPr lang="da-DK" dirty="0"/>
              <a:t> </a:t>
            </a:r>
          </a:p>
          <a:p>
            <a:pPr marL="0" indent="0">
              <a:buNone/>
            </a:pPr>
            <a:r>
              <a:rPr lang="da-DK" b="1" dirty="0"/>
              <a:t>Aktiv Højskole:  </a:t>
            </a:r>
            <a:r>
              <a:rPr lang="da-DK" dirty="0">
                <a:hlinkClick r:id="rId4"/>
              </a:rPr>
              <a:t>www.alzheimer.dk/aktiviteter/aktiv-hoejskole/</a:t>
            </a:r>
            <a:endParaRPr lang="da-DK" dirty="0"/>
          </a:p>
          <a:p>
            <a:pPr marL="0" indent="0">
              <a:buNone/>
            </a:pPr>
            <a:endParaRPr lang="da-DK" sz="1200" dirty="0"/>
          </a:p>
        </p:txBody>
      </p:sp>
      <p:sp>
        <p:nvSpPr>
          <p:cNvPr id="4" name="Pladsholder til dato 3">
            <a:extLst>
              <a:ext uri="{FF2B5EF4-FFF2-40B4-BE49-F238E27FC236}">
                <a16:creationId xmlns:a16="http://schemas.microsoft.com/office/drawing/2014/main" id="{F5CC65F6-451B-4C21-BE36-AB8DC6D54F74}"/>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05A0B9B2-BC27-401C-94BD-A6B82FAFC2DE}"/>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5" name="Pladsholder til slidenummer 4">
            <a:extLst>
              <a:ext uri="{FF2B5EF4-FFF2-40B4-BE49-F238E27FC236}">
                <a16:creationId xmlns:a16="http://schemas.microsoft.com/office/drawing/2014/main" id="{5BD8B56E-0F06-4ED9-9D25-B1C4A99DAB00}"/>
              </a:ext>
            </a:extLst>
          </p:cNvPr>
          <p:cNvSpPr>
            <a:spLocks noGrp="1"/>
          </p:cNvSpPr>
          <p:nvPr>
            <p:ph type="sldNum" sz="quarter" idx="12"/>
          </p:nvPr>
        </p:nvSpPr>
        <p:spPr/>
        <p:txBody>
          <a:bodyPr/>
          <a:lstStyle/>
          <a:p>
            <a:fld id="{74447C9C-57A8-4003-9066-4A7E6D84F205}" type="slidenum">
              <a:rPr lang="da-DK" smtClean="0"/>
              <a:t>4</a:t>
            </a:fld>
            <a:endParaRPr lang="da-DK" dirty="0"/>
          </a:p>
        </p:txBody>
      </p:sp>
    </p:spTree>
    <p:extLst>
      <p:ext uri="{BB962C8B-B14F-4D97-AF65-F5344CB8AC3E}">
        <p14:creationId xmlns:p14="http://schemas.microsoft.com/office/powerpoint/2010/main" val="184480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sz="2400" b="1" dirty="0"/>
            </a:br>
            <a:r>
              <a:rPr lang="da-DK" sz="2400" b="1" dirty="0"/>
              <a:t>Forskellige muligheder for at være aktiv med demens</a:t>
            </a:r>
            <a:br>
              <a:rPr lang="da-DK" sz="2400" b="1" dirty="0"/>
            </a:br>
            <a:endParaRPr lang="da-DK" dirty="0"/>
          </a:p>
        </p:txBody>
      </p:sp>
      <p:sp>
        <p:nvSpPr>
          <p:cNvPr id="3" name="Pladsholder til indhold 2"/>
          <p:cNvSpPr>
            <a:spLocks noGrp="1"/>
          </p:cNvSpPr>
          <p:nvPr>
            <p:ph idx="1"/>
          </p:nvPr>
        </p:nvSpPr>
        <p:spPr>
          <a:xfrm>
            <a:off x="638469" y="571804"/>
            <a:ext cx="5090610" cy="398639"/>
          </a:xfrm>
        </p:spPr>
        <p:txBody>
          <a:bodyPr>
            <a:normAutofit/>
          </a:bodyPr>
          <a:lstStyle/>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p:txBody>
      </p:sp>
      <p:sp>
        <p:nvSpPr>
          <p:cNvPr id="4" name="Pladsholder til dato 3">
            <a:extLst>
              <a:ext uri="{FF2B5EF4-FFF2-40B4-BE49-F238E27FC236}">
                <a16:creationId xmlns:a16="http://schemas.microsoft.com/office/drawing/2014/main" id="{029EC36D-D843-47E8-94BC-CCD42B62D8F8}"/>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B67A6F4-A68A-486E-BC96-2B5671B0E073}"/>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7" name="Billede 6">
            <a:extLst>
              <a:ext uri="{FF2B5EF4-FFF2-40B4-BE49-F238E27FC236}">
                <a16:creationId xmlns:a16="http://schemas.microsoft.com/office/drawing/2014/main" id="{98FBEA67-94BD-4A52-8490-CDCFB57166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1233" y="1023803"/>
            <a:ext cx="2502021" cy="1315804"/>
          </a:xfrm>
          <a:prstGeom prst="rect">
            <a:avLst/>
          </a:prstGeom>
        </p:spPr>
      </p:pic>
      <p:sp>
        <p:nvSpPr>
          <p:cNvPr id="9" name="Tekstfelt 8">
            <a:extLst>
              <a:ext uri="{FF2B5EF4-FFF2-40B4-BE49-F238E27FC236}">
                <a16:creationId xmlns:a16="http://schemas.microsoft.com/office/drawing/2014/main" id="{E7586E07-41C5-4614-B682-23D06478249D}"/>
              </a:ext>
            </a:extLst>
          </p:cNvPr>
          <p:cNvSpPr txBox="1"/>
          <p:nvPr/>
        </p:nvSpPr>
        <p:spPr>
          <a:xfrm>
            <a:off x="4400752" y="1315631"/>
            <a:ext cx="2031558" cy="1133061"/>
          </a:xfrm>
          <a:prstGeom prst="rect">
            <a:avLst/>
          </a:prstGeom>
          <a:noFill/>
        </p:spPr>
        <p:txBody>
          <a:bodyPr wrap="square" lIns="67500" rtlCol="0">
            <a:noAutofit/>
          </a:bodyPr>
          <a:lstStyle/>
          <a:p>
            <a:endParaRPr lang="da-DK" sz="1500" dirty="0" err="1"/>
          </a:p>
        </p:txBody>
      </p:sp>
      <p:pic>
        <p:nvPicPr>
          <p:cNvPr id="10" name="Billede 9">
            <a:extLst>
              <a:ext uri="{FF2B5EF4-FFF2-40B4-BE49-F238E27FC236}">
                <a16:creationId xmlns:a16="http://schemas.microsoft.com/office/drawing/2014/main" id="{20B79418-BFC9-4817-810A-8C77451FAA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3246" y="1083046"/>
            <a:ext cx="2495845" cy="1315883"/>
          </a:xfrm>
          <a:prstGeom prst="rect">
            <a:avLst/>
          </a:prstGeom>
        </p:spPr>
      </p:pic>
      <p:sp>
        <p:nvSpPr>
          <p:cNvPr id="11" name="Tekstfelt 10">
            <a:extLst>
              <a:ext uri="{FF2B5EF4-FFF2-40B4-BE49-F238E27FC236}">
                <a16:creationId xmlns:a16="http://schemas.microsoft.com/office/drawing/2014/main" id="{96F83601-398D-45C1-8495-2B0CACC95109}"/>
              </a:ext>
            </a:extLst>
          </p:cNvPr>
          <p:cNvSpPr txBox="1"/>
          <p:nvPr/>
        </p:nvSpPr>
        <p:spPr>
          <a:xfrm>
            <a:off x="5770034" y="2407649"/>
            <a:ext cx="2502022" cy="696034"/>
          </a:xfrm>
          <a:prstGeom prst="rect">
            <a:avLst/>
          </a:prstGeom>
          <a:noFill/>
        </p:spPr>
        <p:txBody>
          <a:bodyPr wrap="square" lIns="67500" rtlCol="0">
            <a:noAutofit/>
          </a:bodyPr>
          <a:lstStyle/>
          <a:p>
            <a:r>
              <a:rPr lang="da-DK" sz="1100" b="1" dirty="0"/>
              <a:t>VIDEO: Daghjem for hjemmeboende borgere med demens</a:t>
            </a:r>
            <a:br>
              <a:rPr lang="da-DK" sz="1100" dirty="0"/>
            </a:br>
            <a:r>
              <a:rPr lang="da-DK" sz="1100" dirty="0">
                <a:hlinkClick r:id="rId5"/>
              </a:rPr>
              <a:t>https://www.youtube.com/watch?v=Paa-x3bTsKA</a:t>
            </a:r>
            <a:endParaRPr lang="da-DK" sz="1100" dirty="0"/>
          </a:p>
        </p:txBody>
      </p:sp>
      <p:sp>
        <p:nvSpPr>
          <p:cNvPr id="14" name="Tekstfelt 13">
            <a:extLst>
              <a:ext uri="{FF2B5EF4-FFF2-40B4-BE49-F238E27FC236}">
                <a16:creationId xmlns:a16="http://schemas.microsoft.com/office/drawing/2014/main" id="{7A7A1FAA-ABFB-4C76-8905-B63893B2841F}"/>
              </a:ext>
            </a:extLst>
          </p:cNvPr>
          <p:cNvSpPr txBox="1"/>
          <p:nvPr/>
        </p:nvSpPr>
        <p:spPr>
          <a:xfrm>
            <a:off x="677659" y="2413565"/>
            <a:ext cx="2502022" cy="500001"/>
          </a:xfrm>
          <a:prstGeom prst="rect">
            <a:avLst/>
          </a:prstGeom>
          <a:noFill/>
        </p:spPr>
        <p:txBody>
          <a:bodyPr wrap="square" lIns="67500" rtlCol="0">
            <a:noAutofit/>
          </a:bodyPr>
          <a:lstStyle/>
          <a:p>
            <a:r>
              <a:rPr lang="da-DK" sz="1100" b="1" dirty="0"/>
              <a:t>VIDEO: Demenscafé hos Ældre Sagen</a:t>
            </a:r>
            <a:br>
              <a:rPr lang="da-DK" sz="1100" dirty="0"/>
            </a:br>
            <a:r>
              <a:rPr lang="da-DK" sz="1100" u="sng" dirty="0">
                <a:solidFill>
                  <a:srgbClr val="000000"/>
                </a:solidFill>
                <a:effectLst/>
                <a:ea typeface="Calibri" panose="020F0502020204030204" pitchFamily="34" charset="0"/>
                <a:cs typeface="Calibri" panose="020F0502020204030204" pitchFamily="34" charset="0"/>
                <a:hlinkClick r:id="rId6"/>
              </a:rPr>
              <a:t>https://www.youtube.com/watch?v=PfV8oy3n3A0</a:t>
            </a:r>
            <a:endParaRPr lang="da-DK" sz="1100" dirty="0"/>
          </a:p>
        </p:txBody>
      </p:sp>
      <p:pic>
        <p:nvPicPr>
          <p:cNvPr id="12" name="Billede 11">
            <a:extLst>
              <a:ext uri="{FF2B5EF4-FFF2-40B4-BE49-F238E27FC236}">
                <a16:creationId xmlns:a16="http://schemas.microsoft.com/office/drawing/2014/main" id="{0CD3D8D9-20BF-49BC-8339-376A20551D8D}"/>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p:blipFill>
        <p:spPr>
          <a:xfrm>
            <a:off x="3104561" y="2915140"/>
            <a:ext cx="2495845" cy="1305361"/>
          </a:xfrm>
          <a:prstGeom prst="rect">
            <a:avLst/>
          </a:prstGeom>
        </p:spPr>
      </p:pic>
      <p:sp>
        <p:nvSpPr>
          <p:cNvPr id="13" name="Rektangel 12">
            <a:extLst>
              <a:ext uri="{FF2B5EF4-FFF2-40B4-BE49-F238E27FC236}">
                <a16:creationId xmlns:a16="http://schemas.microsoft.com/office/drawing/2014/main" id="{0CD162D8-9127-4529-9455-13898F41D0F1}"/>
              </a:ext>
            </a:extLst>
          </p:cNvPr>
          <p:cNvSpPr/>
          <p:nvPr/>
        </p:nvSpPr>
        <p:spPr>
          <a:xfrm>
            <a:off x="3028969" y="4348536"/>
            <a:ext cx="3217547" cy="430887"/>
          </a:xfrm>
          <a:prstGeom prst="rect">
            <a:avLst/>
          </a:prstGeom>
        </p:spPr>
        <p:txBody>
          <a:bodyPr wrap="none">
            <a:spAutoFit/>
          </a:bodyPr>
          <a:lstStyle/>
          <a:p>
            <a:r>
              <a:rPr lang="da-DK" sz="1100" b="1" dirty="0"/>
              <a:t>VIDEO: Erindringslejlighed i Den Gamle By</a:t>
            </a:r>
          </a:p>
          <a:p>
            <a:r>
              <a:rPr lang="da-DK" sz="1100" u="sng" dirty="0">
                <a:solidFill>
                  <a:srgbClr val="000000"/>
                </a:solidFill>
                <a:effectLst/>
                <a:ea typeface="Calibri" panose="020F0502020204030204" pitchFamily="34" charset="0"/>
                <a:cs typeface="Calibri" panose="020F0502020204030204" pitchFamily="34" charset="0"/>
                <a:hlinkClick r:id="rId9"/>
              </a:rPr>
              <a:t>https://www.youtube.com/watch?v=WtEvYgmRQCQ</a:t>
            </a:r>
            <a:endParaRPr lang="da-DK" sz="1100" dirty="0"/>
          </a:p>
        </p:txBody>
      </p:sp>
      <p:sp>
        <p:nvSpPr>
          <p:cNvPr id="6" name="Pladsholder til slidenummer 5">
            <a:extLst>
              <a:ext uri="{FF2B5EF4-FFF2-40B4-BE49-F238E27FC236}">
                <a16:creationId xmlns:a16="http://schemas.microsoft.com/office/drawing/2014/main" id="{7A513012-8606-4BA3-BBCB-EBC3A7EF212E}"/>
              </a:ext>
            </a:extLst>
          </p:cNvPr>
          <p:cNvSpPr>
            <a:spLocks noGrp="1"/>
          </p:cNvSpPr>
          <p:nvPr>
            <p:ph type="sldNum" sz="quarter" idx="12"/>
          </p:nvPr>
        </p:nvSpPr>
        <p:spPr/>
        <p:txBody>
          <a:bodyPr/>
          <a:lstStyle/>
          <a:p>
            <a:fld id="{74447C9C-57A8-4003-9066-4A7E6D84F205}" type="slidenum">
              <a:rPr lang="da-DK" smtClean="0"/>
              <a:t>5</a:t>
            </a:fld>
            <a:endParaRPr lang="da-DK" dirty="0"/>
          </a:p>
        </p:txBody>
      </p:sp>
    </p:spTree>
    <p:extLst>
      <p:ext uri="{BB962C8B-B14F-4D97-AF65-F5344CB8AC3E}">
        <p14:creationId xmlns:p14="http://schemas.microsoft.com/office/powerpoint/2010/main" val="206863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0FAC9-2929-44BB-937F-E5F586E66B5D}"/>
              </a:ext>
            </a:extLst>
          </p:cNvPr>
          <p:cNvSpPr>
            <a:spLocks noGrp="1"/>
          </p:cNvSpPr>
          <p:nvPr>
            <p:ph type="title"/>
          </p:nvPr>
        </p:nvSpPr>
        <p:spPr/>
        <p:txBody>
          <a:bodyPr/>
          <a:lstStyle/>
          <a:p>
            <a:r>
              <a:rPr lang="da-DK" dirty="0"/>
              <a:t>Aktiviteter der gør mig glad</a:t>
            </a:r>
          </a:p>
        </p:txBody>
      </p:sp>
      <p:pic>
        <p:nvPicPr>
          <p:cNvPr id="6" name="Pladsholder til indhold 5">
            <a:extLst>
              <a:ext uri="{FF2B5EF4-FFF2-40B4-BE49-F238E27FC236}">
                <a16:creationId xmlns:a16="http://schemas.microsoft.com/office/drawing/2014/main" id="{E9E6A96B-7439-464A-BEA8-110FABAF26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36938" y="704670"/>
            <a:ext cx="5470125" cy="3734161"/>
          </a:xfrm>
          <a:prstGeom prst="rect">
            <a:avLst/>
          </a:prstGeom>
        </p:spPr>
      </p:pic>
      <p:sp>
        <p:nvSpPr>
          <p:cNvPr id="3" name="Pladsholder til dato 2">
            <a:extLst>
              <a:ext uri="{FF2B5EF4-FFF2-40B4-BE49-F238E27FC236}">
                <a16:creationId xmlns:a16="http://schemas.microsoft.com/office/drawing/2014/main" id="{F6D0042A-4BCA-46C6-8F53-53594DEF0C5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AEBFF5F8-6815-4AF3-B310-38675C199E77}"/>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4" name="Pladsholder til slidenummer 3">
            <a:extLst>
              <a:ext uri="{FF2B5EF4-FFF2-40B4-BE49-F238E27FC236}">
                <a16:creationId xmlns:a16="http://schemas.microsoft.com/office/drawing/2014/main" id="{05C160B6-E5D8-435B-9C74-63DBA0402267}"/>
              </a:ext>
            </a:extLst>
          </p:cNvPr>
          <p:cNvSpPr>
            <a:spLocks noGrp="1"/>
          </p:cNvSpPr>
          <p:nvPr>
            <p:ph type="sldNum" sz="quarter" idx="12"/>
          </p:nvPr>
        </p:nvSpPr>
        <p:spPr/>
        <p:txBody>
          <a:bodyPr/>
          <a:lstStyle/>
          <a:p>
            <a:fld id="{74447C9C-57A8-4003-9066-4A7E6D84F205}" type="slidenum">
              <a:rPr lang="da-DK" smtClean="0"/>
              <a:t>6</a:t>
            </a:fld>
            <a:endParaRPr lang="da-DK" dirty="0"/>
          </a:p>
        </p:txBody>
      </p:sp>
    </p:spTree>
    <p:extLst>
      <p:ext uri="{BB962C8B-B14F-4D97-AF65-F5344CB8AC3E}">
        <p14:creationId xmlns:p14="http://schemas.microsoft.com/office/powerpoint/2010/main" val="261506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Muligheder i kommunen</a:t>
            </a:r>
          </a:p>
        </p:txBody>
      </p:sp>
      <p:sp>
        <p:nvSpPr>
          <p:cNvPr id="3" name="Pladsholder til indhold 2"/>
          <p:cNvSpPr>
            <a:spLocks noGrp="1"/>
          </p:cNvSpPr>
          <p:nvPr>
            <p:ph idx="1"/>
          </p:nvPr>
        </p:nvSpPr>
        <p:spPr/>
        <p:txBody>
          <a:bodyPr/>
          <a:lstStyle/>
          <a:p>
            <a:endParaRPr lang="da-DK" dirty="0"/>
          </a:p>
        </p:txBody>
      </p:sp>
      <p:sp>
        <p:nvSpPr>
          <p:cNvPr id="7" name="Pladsholder til tekst 6"/>
          <p:cNvSpPr>
            <a:spLocks noGrp="1"/>
          </p:cNvSpPr>
          <p:nvPr>
            <p:ph type="body" sz="quarter" idx="13"/>
          </p:nvPr>
        </p:nvSpPr>
        <p:spPr/>
        <p:txBody>
          <a:bodyPr/>
          <a:lstStyle/>
          <a:p>
            <a:r>
              <a:rPr lang="da-DK" dirty="0"/>
              <a:t>Her indsættes lokale kommunale muligheder og tilbud fra frivillighedsorganisationer og andre relevante tilbud.</a:t>
            </a:r>
          </a:p>
        </p:txBody>
      </p:sp>
      <p:sp>
        <p:nvSpPr>
          <p:cNvPr id="4" name="Pladsholder til dato 3">
            <a:extLst>
              <a:ext uri="{FF2B5EF4-FFF2-40B4-BE49-F238E27FC236}">
                <a16:creationId xmlns:a16="http://schemas.microsoft.com/office/drawing/2014/main" id="{4825EF76-28A9-44A7-BB2D-864BE80232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CD87D2A-BFA3-400C-95C0-99A1318149D5}"/>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2A35B389-E6B9-43EA-B950-E3A35FCCE977}"/>
              </a:ext>
            </a:extLst>
          </p:cNvPr>
          <p:cNvSpPr>
            <a:spLocks noGrp="1"/>
          </p:cNvSpPr>
          <p:nvPr>
            <p:ph type="sldNum" sz="quarter" idx="12"/>
          </p:nvPr>
        </p:nvSpPr>
        <p:spPr/>
        <p:txBody>
          <a:bodyPr/>
          <a:lstStyle/>
          <a:p>
            <a:fld id="{74447C9C-57A8-4003-9066-4A7E6D84F205}" type="slidenum">
              <a:rPr lang="da-DK" smtClean="0"/>
              <a:t>7</a:t>
            </a:fld>
            <a:endParaRPr lang="da-DK" dirty="0"/>
          </a:p>
        </p:txBody>
      </p:sp>
    </p:spTree>
    <p:extLst>
      <p:ext uri="{BB962C8B-B14F-4D97-AF65-F5344CB8AC3E}">
        <p14:creationId xmlns:p14="http://schemas.microsoft.com/office/powerpoint/2010/main" val="409615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420" y="1144280"/>
            <a:ext cx="5431162" cy="1790108"/>
          </a:xfrm>
        </p:spPr>
        <p:txBody>
          <a:bodyPr/>
          <a:lstStyle/>
          <a:p>
            <a:r>
              <a:rPr lang="da-DK" sz="3600" dirty="0"/>
              <a:t>Tilbud og rettigheder</a:t>
            </a:r>
            <a:br>
              <a:rPr lang="da-DK" sz="3600" dirty="0"/>
            </a:br>
            <a:br>
              <a:rPr lang="da-DK" sz="3600" dirty="0"/>
            </a:br>
            <a:r>
              <a:rPr lang="da-DK" sz="3600" dirty="0"/>
              <a:t>Fremtiden</a:t>
            </a:r>
            <a:endParaRPr lang="da-DK" dirty="0"/>
          </a:p>
        </p:txBody>
      </p:sp>
    </p:spTree>
    <p:extLst>
      <p:ext uri="{BB962C8B-B14F-4D97-AF65-F5344CB8AC3E}">
        <p14:creationId xmlns:p14="http://schemas.microsoft.com/office/powerpoint/2010/main" val="133388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Hjælp og rettigheder </a:t>
            </a:r>
          </a:p>
        </p:txBody>
      </p:sp>
      <p:sp>
        <p:nvSpPr>
          <p:cNvPr id="3" name="Pladsholder til indhold 2"/>
          <p:cNvSpPr>
            <a:spLocks noGrp="1"/>
          </p:cNvSpPr>
          <p:nvPr>
            <p:ph idx="1"/>
          </p:nvPr>
        </p:nvSpPr>
        <p:spPr>
          <a:xfrm>
            <a:off x="668246" y="1428558"/>
            <a:ext cx="5531579" cy="2986687"/>
          </a:xfrm>
        </p:spPr>
        <p:txBody>
          <a:bodyPr/>
          <a:lstStyle/>
          <a:p>
            <a:r>
              <a:rPr lang="da-DK" dirty="0"/>
              <a:t>Hjemmehjælp</a:t>
            </a:r>
          </a:p>
          <a:p>
            <a:r>
              <a:rPr lang="da-DK" dirty="0"/>
              <a:t>Hjemmesygepleje</a:t>
            </a:r>
          </a:p>
          <a:p>
            <a:r>
              <a:rPr lang="da-DK" dirty="0"/>
              <a:t>Træning og behandling hos fysioterapeut og ergoterapeut</a:t>
            </a:r>
          </a:p>
          <a:p>
            <a:r>
              <a:rPr lang="da-DK" dirty="0"/>
              <a:t>Hjælpemidler</a:t>
            </a:r>
          </a:p>
          <a:p>
            <a:r>
              <a:rPr lang="da-DK" dirty="0"/>
              <a:t>Kontakt med demenskonsulent</a:t>
            </a:r>
          </a:p>
          <a:p>
            <a:r>
              <a:rPr lang="da-DK" dirty="0"/>
              <a:t>Dagcenter</a:t>
            </a:r>
          </a:p>
          <a:p>
            <a:r>
              <a:rPr lang="da-DK" dirty="0"/>
              <a:t>Aflastning i og udenfor eget hjem</a:t>
            </a:r>
          </a:p>
          <a:p>
            <a:r>
              <a:rPr lang="da-DK" dirty="0"/>
              <a:t>Transport</a:t>
            </a:r>
          </a:p>
          <a:p>
            <a:r>
              <a:rPr lang="da-DK" dirty="0"/>
              <a:t>Plejebolig</a:t>
            </a:r>
          </a:p>
        </p:txBody>
      </p:sp>
      <p:sp>
        <p:nvSpPr>
          <p:cNvPr id="7" name="Pladsholder til tekst 6"/>
          <p:cNvSpPr>
            <a:spLocks noGrp="1"/>
          </p:cNvSpPr>
          <p:nvPr>
            <p:ph type="body" sz="quarter" idx="13"/>
          </p:nvPr>
        </p:nvSpPr>
        <p:spPr>
          <a:xfrm>
            <a:off x="648359" y="568430"/>
            <a:ext cx="6934629" cy="729030"/>
          </a:xfrm>
        </p:spPr>
        <p:txBody>
          <a:bodyPr>
            <a:noAutofit/>
          </a:bodyPr>
          <a:lstStyle/>
          <a:p>
            <a:r>
              <a:rPr lang="da-DK" dirty="0"/>
              <a:t>Serviceloven og sundhedsloven beskriver hvilken hjælp, mennesker med sygdom og handicap kan få fra kommunen:	</a:t>
            </a:r>
            <a:r>
              <a:rPr lang="da-DK" sz="1200" dirty="0"/>
              <a:t>	</a:t>
            </a:r>
            <a:r>
              <a:rPr lang="da-DK" dirty="0"/>
              <a:t>	</a:t>
            </a:r>
          </a:p>
        </p:txBody>
      </p:sp>
      <p:sp>
        <p:nvSpPr>
          <p:cNvPr id="4" name="Pladsholder til dato 3">
            <a:extLst>
              <a:ext uri="{FF2B5EF4-FFF2-40B4-BE49-F238E27FC236}">
                <a16:creationId xmlns:a16="http://schemas.microsoft.com/office/drawing/2014/main" id="{A811512D-5194-415B-9A8A-3BE64BD3339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76BE6FEE-2F77-4A51-BBCE-D98CE70C6E66}"/>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073DCA4E-7F1F-49E1-8542-7BF68252C471}"/>
              </a:ext>
            </a:extLst>
          </p:cNvPr>
          <p:cNvSpPr>
            <a:spLocks noGrp="1"/>
          </p:cNvSpPr>
          <p:nvPr>
            <p:ph type="sldNum" sz="quarter" idx="12"/>
          </p:nvPr>
        </p:nvSpPr>
        <p:spPr/>
        <p:txBody>
          <a:bodyPr/>
          <a:lstStyle/>
          <a:p>
            <a:fld id="{74447C9C-57A8-4003-9066-4A7E6D84F205}" type="slidenum">
              <a:rPr lang="da-DK" smtClean="0"/>
              <a:t>9</a:t>
            </a:fld>
            <a:endParaRPr lang="da-DK" dirty="0"/>
          </a:p>
        </p:txBody>
      </p:sp>
    </p:spTree>
    <p:extLst>
      <p:ext uri="{BB962C8B-B14F-4D97-AF65-F5344CB8AC3E}">
        <p14:creationId xmlns:p14="http://schemas.microsoft.com/office/powerpoint/2010/main" val="405442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283</TotalTime>
  <Words>1627</Words>
  <Application>Microsoft Office PowerPoint</Application>
  <PresentationFormat>Skærmshow (16:9)</PresentationFormat>
  <Paragraphs>215</Paragraphs>
  <Slides>21</Slides>
  <Notes>16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NVD skabelon_dansk</vt:lpstr>
      <vt:lpstr>Kursus for personer med demens  og pårørende  </vt:lpstr>
      <vt:lpstr>Modul 5 Fremtiden, aktiviteter, rettigheder og jura</vt:lpstr>
      <vt:lpstr>Trivsel: Aktiviteter og interesser</vt:lpstr>
      <vt:lpstr>Trivsel: Aktiviteter og interesser</vt:lpstr>
      <vt:lpstr> Forskellige muligheder for at være aktiv med demens </vt:lpstr>
      <vt:lpstr>Aktiviteter der gør mig glad</vt:lpstr>
      <vt:lpstr>Muligheder i kommunen</vt:lpstr>
      <vt:lpstr>Tilbud og rettigheder  Fremtiden</vt:lpstr>
      <vt:lpstr>Hjælp og rettigheder </vt:lpstr>
      <vt:lpstr>Serviceinformation fra kommunen</vt:lpstr>
      <vt:lpstr>Muligheder ifølge loven </vt:lpstr>
      <vt:lpstr>Bisidder:</vt:lpstr>
      <vt:lpstr>Fremtidsfuldmagt – værd at vide</vt:lpstr>
      <vt:lpstr>Traditionelle fuldmagter – værd at vide</vt:lpstr>
      <vt:lpstr>Værgemål – værd at vide  </vt:lpstr>
      <vt:lpstr>Opmærksomhedspunkter  </vt:lpstr>
      <vt:lpstr>Fremtiden</vt:lpstr>
      <vt:lpstr>Øvelsesark: Fremtiden</vt:lpstr>
      <vt:lpstr>Øvelsesark: Fremtiden</vt:lpstr>
      <vt:lpstr>Evaluering</vt:lpstr>
      <vt:lpstr>Tak for i dag </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51</cp:revision>
  <dcterms:created xsi:type="dcterms:W3CDTF">2017-03-07T10:23:34Z</dcterms:created>
  <dcterms:modified xsi:type="dcterms:W3CDTF">2024-10-03T12:53:49Z</dcterms:modified>
</cp:coreProperties>
</file>