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1" r:id="rId3"/>
    <p:sldId id="274" r:id="rId4"/>
    <p:sldId id="286" r:id="rId5"/>
    <p:sldId id="296" r:id="rId6"/>
    <p:sldId id="297" r:id="rId7"/>
    <p:sldId id="298" r:id="rId8"/>
    <p:sldId id="280" r:id="rId9"/>
    <p:sldId id="294" r:id="rId10"/>
    <p:sldId id="279" r:id="rId11"/>
    <p:sldId id="295" r:id="rId12"/>
    <p:sldId id="285" r:id="rId13"/>
    <p:sldId id="262" r:id="rId14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B36"/>
    <a:srgbClr val="E0555A"/>
    <a:srgbClr val="29724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0" autoAdjust="0"/>
    <p:restoredTop sz="89160" autoAdjust="0"/>
  </p:normalViewPr>
  <p:slideViewPr>
    <p:cSldViewPr snapToGrid="0" showGuides="1">
      <p:cViewPr varScale="1">
        <p:scale>
          <a:sx n="126" d="100"/>
          <a:sy n="126" d="100"/>
        </p:scale>
        <p:origin x="126" y="174"/>
      </p:cViewPr>
      <p:guideLst>
        <p:guide orient="horz" pos="413"/>
        <p:guide pos="2880"/>
        <p:guide pos="3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A28F-D1CD-4971-8120-229BCD19A7A4}" type="datetimeFigureOut">
              <a:rPr lang="da-DK" smtClean="0"/>
              <a:t>12-09-2023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F78F-E9D1-4548-9D56-DA656AD3586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298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F21-6B60-4C67-91E6-74A2FBA31B78}" type="datetimeFigureOut">
              <a:rPr lang="da-DK" smtClean="0"/>
              <a:t>12-09-2023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EA10-BB89-483D-8E07-457A39A72F8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931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er målet, at de pårørende: </a:t>
            </a:r>
          </a:p>
          <a:p>
            <a:r>
              <a:rPr lang="da-DK" dirty="0"/>
              <a:t>» Får viden og indsigt i forskellige følelsesmæssige reaktioner som pårørende.</a:t>
            </a:r>
          </a:p>
          <a:p>
            <a:r>
              <a:rPr lang="da-DK" dirty="0"/>
              <a:t> » Får viden, indsigt og nye handlemuligheder, der kan støtte dem i at mestre de ændrede livsbetingelser i deres hverdag. </a:t>
            </a:r>
          </a:p>
          <a:p>
            <a:r>
              <a:rPr lang="da-DK" dirty="0"/>
              <a:t>» Får viden om redskaber og strategier til at drage omsorg for sig selv.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9928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» Underviser samler op på dagen i tre korte pointer. » Kursusdeltagerne drøfter to og to: Hvad tager du med dig fra kurset i dag? » Underviser afrunder ved at spørge, om nogle af kursisterne vil dele deres svar. » Evaluering af kursusforløbet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2715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145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Emner på modulet er: </a:t>
            </a:r>
          </a:p>
          <a:p>
            <a:r>
              <a:rPr lang="da-DK" dirty="0"/>
              <a:t>» Følelsesmæssige reaktioner. </a:t>
            </a:r>
          </a:p>
          <a:p>
            <a:r>
              <a:rPr lang="da-DK" dirty="0"/>
              <a:t>» At få skabt en ny hverdag med meningsfuldt indhold.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282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Pårørende overlader ansvaret til ”fremmede” mennesker, og nogle vil stadig gerne have en central rolle i omsorgen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630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3BB35-59F5-4658-A914-5611E146FE69}" type="slidenum">
              <a:rPr lang="en-US" altLang="da-DK"/>
              <a:pPr/>
              <a:t>5</a:t>
            </a:fld>
            <a:endParaRPr lang="en-US" altLang="da-DK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</p:spPr>
        <p:txBody>
          <a:bodyPr/>
          <a:lstStyle/>
          <a:p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01032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Som afslutning spørger underviseren: ”Kan I genkende citatet og Britts reaktioner?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352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da-DK" dirty="0">
                <a:latin typeface="Times New Roman" pitchFamily="18" charset="0"/>
                <a:ea typeface="ＭＳ Ｐゴシック" charset="-128"/>
              </a:rPr>
              <a:t>Behovene gælder for alle mennesker, </a:t>
            </a:r>
            <a:r>
              <a:rPr lang="da-DK" altLang="da-DK" dirty="0" err="1">
                <a:latin typeface="Times New Roman" pitchFamily="18" charset="0"/>
                <a:ea typeface="ＭＳ Ｐゴシック" charset="-128"/>
              </a:rPr>
              <a:t>dvs</a:t>
            </a:r>
            <a:r>
              <a:rPr lang="da-DK" altLang="da-DK" dirty="0">
                <a:latin typeface="Times New Roman" pitchFamily="18" charset="0"/>
                <a:ea typeface="ＭＳ Ｐゴシック" charset="-128"/>
              </a:rPr>
              <a:t> også som pårørende. Nogle behov kan være indfriet og andre udækket, som får betydning for din trivsel og livskvalitet</a:t>
            </a:r>
          </a:p>
          <a:p>
            <a:r>
              <a:rPr lang="da-DK" altLang="da-DK" dirty="0">
                <a:latin typeface="Times New Roman" pitchFamily="18" charset="0"/>
                <a:ea typeface="ＭＳ Ｐゴシック" charset="-128"/>
              </a:rPr>
              <a:t>Som fagperson er vi optaget af spørge dig om følgende: </a:t>
            </a:r>
          </a:p>
          <a:p>
            <a:r>
              <a:rPr lang="da-DK" b="1" dirty="0"/>
              <a:t>Tilknytning</a:t>
            </a:r>
            <a:r>
              <a:rPr lang="da-DK" dirty="0"/>
              <a:t>: Hvad er dit forhold til borgeren? • Hvilken rolle har borgeren i dit liv? • </a:t>
            </a:r>
          </a:p>
          <a:p>
            <a:r>
              <a:rPr lang="da-DK" b="1" dirty="0"/>
              <a:t>Beskæftigelse: </a:t>
            </a:r>
            <a:r>
              <a:rPr lang="da-DK" dirty="0"/>
              <a:t>Hvad har du og din nærtstående kunnet lide at lave sammen? Og hvordan kan I gøre det nu? </a:t>
            </a:r>
          </a:p>
          <a:p>
            <a:r>
              <a:rPr lang="da-DK" b="1" dirty="0"/>
              <a:t>Identitet: </a:t>
            </a:r>
            <a:r>
              <a:rPr lang="da-DK" dirty="0"/>
              <a:t>Hvordan har din rolle ændret sig, efter din nærtstående har fået brug for hjælp og pleje? </a:t>
            </a:r>
          </a:p>
          <a:p>
            <a:r>
              <a:rPr lang="da-DK" b="1" dirty="0"/>
              <a:t>Trøst: </a:t>
            </a:r>
            <a:r>
              <a:rPr lang="da-DK" dirty="0"/>
              <a:t>Hvordan har du det, og hvad kan vi gøre for at hjælpe dig i din rolle som pårørende? </a:t>
            </a:r>
          </a:p>
          <a:p>
            <a:r>
              <a:rPr lang="da-DK" b="1" dirty="0"/>
              <a:t>Beskæftigelse: </a:t>
            </a:r>
            <a:r>
              <a:rPr lang="da-DK" dirty="0"/>
              <a:t>Hvad har du mulighed for eller lyst til at hjælpe med? </a:t>
            </a:r>
          </a:p>
          <a:p>
            <a:r>
              <a:rPr lang="da-DK" b="1" dirty="0"/>
              <a:t>Inklusion: </a:t>
            </a:r>
            <a:r>
              <a:rPr lang="da-DK" dirty="0"/>
              <a:t>Hvordan (sms, telefonopkald etc.) og hvor meget vil du gerne informeres? • Hvad er vigtigt for dig i vores kommende samarbejde? </a:t>
            </a:r>
            <a:endParaRPr lang="da-DK" altLang="da-DK" dirty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AAADF29-966B-47FD-ABEF-040A9D366040}" type="slidenum">
              <a:rPr lang="en-US" altLang="da-DK" smtClean="0"/>
              <a:pPr>
                <a:spcBef>
                  <a:spcPct val="0"/>
                </a:spcBef>
              </a:pPr>
              <a:t>8</a:t>
            </a:fld>
            <a:endParaRPr lang="en-US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øvelsesark: ”Mine reaktioner”. Kursisterne taler sammen i mindre grupper. Fælles opsamling 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5941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Som optakt til at tale om deres nye hverdag – hvordan får de positiv energi – hvordan de lever deres eget liv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968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Indledes med intro til øvelsesark: ”Min nye hverdag”, som handler om at se, hvilke nye muligheder, der er i hverdagen, og at huske sig selv. Kursusdeltagerne taler sammen i mindre grupper i 25-30 min. Herefter opsamling i plenum.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658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4B9B15B4-A376-16AA-039A-3B47B8306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12096"/>
            <a:ext cx="4629150" cy="368369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6536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12096"/>
            <a:ext cx="4629150" cy="368369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7DE03F-A19F-2DA5-D07F-39AEA57ED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4864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it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2" name="Billede 8">
            <a:extLst>
              <a:ext uri="{FF2B5EF4-FFF2-40B4-BE49-F238E27FC236}">
                <a16:creationId xmlns:a16="http://schemas.microsoft.com/office/drawing/2014/main" id="{1B6FAF98-451D-536D-66DB-C718C6773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3015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CD10212-2523-47AB-A474-D8287FFE6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33" y="4529346"/>
            <a:ext cx="1503830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6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F8C363EF-119C-1239-75CE-795D957DD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7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10872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219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24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18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9347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50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AE06F40-8F72-4FFE-43A6-58585E0F16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1050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65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/>
          <p:cNvSpPr/>
          <p:nvPr/>
        </p:nvSpPr>
        <p:spPr>
          <a:xfrm>
            <a:off x="0" y="-1"/>
            <a:ext cx="9144000" cy="5649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98613"/>
            <a:ext cx="6805495" cy="398639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47566"/>
            <a:ext cx="15354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Revideret efterår 2023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5520" y="4847566"/>
            <a:ext cx="57607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1158" y="4847566"/>
            <a:ext cx="4241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447C9C-57A8-4003-9066-4A7E6D84F205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6"/>
          <p:cNvCxnSpPr/>
          <p:nvPr/>
        </p:nvCxnSpPr>
        <p:spPr>
          <a:xfrm>
            <a:off x="0" y="482455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9">
            <a:extLst>
              <a:ext uri="{FF2B5EF4-FFF2-40B4-BE49-F238E27FC236}">
                <a16:creationId xmlns:a16="http://schemas.microsoft.com/office/drawing/2014/main" id="{F1743E11-D8BE-4D28-F4F0-E6FE08D07C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0" y="79237"/>
            <a:ext cx="1077835" cy="4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1" r:id="rId8"/>
    <p:sldLayoutId id="2147483667" r:id="rId9"/>
    <p:sldLayoutId id="2147483668" r:id="rId10"/>
    <p:sldLayoutId id="2147483669" r:id="rId11"/>
    <p:sldLayoutId id="2147483674" r:id="rId12"/>
    <p:sldLayoutId id="2147483675" r:id="rId13"/>
    <p:sldLayoutId id="2147483676" r:id="rId1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136922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72704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youtu.be/t6sM72Lbk0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JGqy96ard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D77D-BD04-93D5-C2AC-7AB7B14E0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Værktøjskassen</a:t>
            </a:r>
            <a:br>
              <a:rPr lang="da-DK" dirty="0"/>
            </a:br>
            <a:r>
              <a:rPr lang="da-DK" dirty="0"/>
              <a:t>– støtte til et liv med demens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2D59C-0913-34F3-BCEB-C72D183EB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443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‘Husk iltmasken’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450A286-04A3-400B-B161-F377DB6C2C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992" y="1249553"/>
            <a:ext cx="3743508" cy="226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13EF1B9-0579-4655-B681-BCBAC7B9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22B396C-9371-4408-9D83-EDF7FD1A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C9DBE7A-98B0-4066-A392-F662B5D7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10</a:t>
            </a:fld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628650" y="712096"/>
            <a:ext cx="3743508" cy="3242684"/>
          </a:xfrm>
        </p:spPr>
        <p:txBody>
          <a:bodyPr/>
          <a:lstStyle/>
          <a:p>
            <a:r>
              <a:rPr lang="da-DK" dirty="0"/>
              <a:t>Sæt først ‘iltmasken’ på dig selv, for at du kan hjælpe andre.</a:t>
            </a:r>
          </a:p>
          <a:p>
            <a:endParaRPr lang="da-DK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78BB3CF-8383-4BB1-A994-3916A2CA12F3}"/>
              </a:ext>
            </a:extLst>
          </p:cNvPr>
          <p:cNvSpPr/>
          <p:nvPr/>
        </p:nvSpPr>
        <p:spPr>
          <a:xfrm>
            <a:off x="4652992" y="3713121"/>
            <a:ext cx="330168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VIDEO fra Alzheimerforeningen: </a:t>
            </a:r>
            <a:br>
              <a:rPr lang="da-DK" b="1" dirty="0"/>
            </a:br>
            <a:r>
              <a:rPr lang="da-DK" dirty="0"/>
              <a:t>Husk også dit eget liv</a:t>
            </a:r>
          </a:p>
          <a:p>
            <a:r>
              <a:rPr lang="da-DK" sz="1350" dirty="0">
                <a:hlinkClick r:id="rId4"/>
              </a:rPr>
              <a:t>https://youtu.be/t6sM72Lbk0o</a:t>
            </a:r>
            <a:endParaRPr lang="da-DK" sz="135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4C3E19D-BE13-4745-B039-2A09EA99B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172" y="1390038"/>
            <a:ext cx="1750695" cy="21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Øvelsesark: Min nye hverdag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3678" y="857928"/>
            <a:ext cx="4140820" cy="3569042"/>
          </a:xfrm>
        </p:spPr>
        <p:txBody>
          <a:bodyPr>
            <a:normAutofit/>
          </a:bodyPr>
          <a:lstStyle/>
          <a:p>
            <a:r>
              <a:rPr lang="da-DK" sz="1800" dirty="0"/>
              <a:t>Hvad giver mig glæde og energi?</a:t>
            </a:r>
          </a:p>
          <a:p>
            <a:endParaRPr lang="da-DK" sz="1800" dirty="0"/>
          </a:p>
          <a:p>
            <a:pPr lvl="0"/>
            <a:r>
              <a:rPr lang="da-DK" sz="1800" dirty="0"/>
              <a:t>Hvilke muligheder har jeg nu i </a:t>
            </a:r>
            <a:br>
              <a:rPr lang="da-DK" sz="1800" dirty="0"/>
            </a:br>
            <a:r>
              <a:rPr lang="da-DK" sz="1800" dirty="0"/>
              <a:t>min egen hverdag?</a:t>
            </a:r>
          </a:p>
          <a:p>
            <a:pPr lvl="0"/>
            <a:endParaRPr lang="da-DK" sz="1800" dirty="0"/>
          </a:p>
          <a:p>
            <a:r>
              <a:rPr lang="da-DK" sz="1800" dirty="0"/>
              <a:t>Er der noget, jeg ønsker at gøre for mig selv, men ikke får gjort?</a:t>
            </a:r>
          </a:p>
          <a:p>
            <a:pPr marL="0" indent="0">
              <a:buNone/>
            </a:pPr>
            <a:endParaRPr lang="da-DK" sz="1800" dirty="0"/>
          </a:p>
          <a:p>
            <a:r>
              <a:rPr lang="da-DK" sz="1800" dirty="0"/>
              <a:t>Hvad ligger der til grund for, at jeg ikke får det gjort – og hvad skal der til for at ændre det?</a:t>
            </a:r>
          </a:p>
          <a:p>
            <a:pPr lvl="0"/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22C932-1FC7-4835-911C-647151A1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8400CB-BB04-4140-AEF8-0C045D55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BE24306-78F4-46B8-8F65-F827D8ED8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7272">
            <a:off x="5651902" y="989850"/>
            <a:ext cx="2241632" cy="31925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BCCB1F-0F50-41F8-8F52-35677959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445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>
            <a:normAutofit/>
          </a:bodyPr>
          <a:lstStyle/>
          <a:p>
            <a:r>
              <a:rPr lang="da-DK"/>
              <a:t>Hvad tager du med </a:t>
            </a:r>
            <a:br>
              <a:rPr lang="da-DK"/>
            </a:br>
            <a:r>
              <a:rPr lang="da-DK"/>
              <a:t>dig fra kurset?</a:t>
            </a:r>
          </a:p>
        </p:txBody>
      </p:sp>
    </p:spTree>
    <p:extLst>
      <p:ext uri="{BB962C8B-B14F-4D97-AF65-F5344CB8AC3E}">
        <p14:creationId xmlns:p14="http://schemas.microsoft.com/office/powerpoint/2010/main" val="387592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>
            <a:normAutofit/>
          </a:bodyPr>
          <a:lstStyle/>
          <a:p>
            <a:r>
              <a:rPr lang="da-DK" dirty="0"/>
              <a:t>Tak for nu</a:t>
            </a:r>
          </a:p>
        </p:txBody>
      </p:sp>
    </p:spTree>
    <p:extLst>
      <p:ext uri="{BB962C8B-B14F-4D97-AF65-F5344CB8AC3E}">
        <p14:creationId xmlns:p14="http://schemas.microsoft.com/office/powerpoint/2010/main" val="46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sz="3975" dirty="0"/>
              <a:t>Velkommen</a:t>
            </a:r>
            <a:br>
              <a:rPr lang="da-DK" sz="3975" dirty="0"/>
            </a:br>
            <a:br>
              <a:rPr lang="da-DK" sz="2025" b="0" dirty="0"/>
            </a:br>
            <a:r>
              <a:rPr lang="da-DK" sz="3000" b="0" dirty="0"/>
              <a:t>Pårørendekursus</a:t>
            </a:r>
            <a:br>
              <a:rPr lang="da-DK" sz="3000" b="0" dirty="0"/>
            </a:br>
            <a:r>
              <a:rPr lang="da-DK" sz="3000" b="0" dirty="0"/>
              <a:t>Livet med demens i plejebolig</a:t>
            </a:r>
            <a:br>
              <a:rPr lang="da-DK" b="0" dirty="0"/>
            </a:br>
            <a:br>
              <a:rPr lang="da-DK" b="0" dirty="0"/>
            </a:br>
            <a:br>
              <a:rPr lang="da-DK" dirty="0"/>
            </a:br>
            <a:endParaRPr lang="da-DK" sz="2025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432050"/>
            <a:ext cx="5829300" cy="1511300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Underviser: XXX</a:t>
            </a:r>
          </a:p>
          <a:p>
            <a:r>
              <a:rPr lang="da-DK" dirty="0"/>
              <a:t>Dato</a:t>
            </a:r>
          </a:p>
          <a:p>
            <a:r>
              <a:rPr lang="da-DK" dirty="0"/>
              <a:t>Sted</a:t>
            </a:r>
          </a:p>
        </p:txBody>
      </p:sp>
    </p:spTree>
    <p:extLst>
      <p:ext uri="{BB962C8B-B14F-4D97-AF65-F5344CB8AC3E}">
        <p14:creationId xmlns:p14="http://schemas.microsoft.com/office/powerpoint/2010/main" val="71731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Modul 5</a:t>
            </a:r>
            <a:br>
              <a:rPr lang="da-DK" dirty="0"/>
            </a:br>
            <a:r>
              <a:rPr lang="da-DK" dirty="0"/>
              <a:t>At være pårørende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/>
              <a:t>Dagens emner:</a:t>
            </a:r>
          </a:p>
          <a:p>
            <a:pPr lvl="0"/>
            <a:r>
              <a:rPr lang="da-DK" dirty="0"/>
              <a:t>At være pårørende til en nærtstående på plejehjem</a:t>
            </a:r>
          </a:p>
          <a:p>
            <a:pPr lvl="0"/>
            <a:r>
              <a:rPr lang="da-DK" dirty="0"/>
              <a:t>Følelser og reaktioner</a:t>
            </a:r>
          </a:p>
          <a:p>
            <a:pPr lvl="0"/>
            <a:r>
              <a:rPr lang="da-DK" dirty="0"/>
              <a:t>En ny livsfase</a:t>
            </a:r>
          </a:p>
          <a:p>
            <a:pPr lvl="0"/>
            <a:r>
              <a:rPr lang="da-DK" dirty="0"/>
              <a:t>Evaluering</a:t>
            </a: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082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Indflytning i plejebolig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730204" y="1393479"/>
            <a:ext cx="4487476" cy="3239243"/>
          </a:xfrm>
        </p:spPr>
        <p:txBody>
          <a:bodyPr>
            <a:normAutofit/>
          </a:bodyPr>
          <a:lstStyle/>
          <a:p>
            <a:r>
              <a:rPr lang="da-DK" sz="1800" dirty="0"/>
              <a:t>Flytning til plejehjem, er en omvæltning, som tager tid at vænne sig til – </a:t>
            </a:r>
            <a:r>
              <a:rPr lang="da-DK" sz="1800" b="1" dirty="0"/>
              <a:t>både </a:t>
            </a:r>
            <a:r>
              <a:rPr lang="da-DK" sz="1800" dirty="0"/>
              <a:t>for den pårørende og for personen med demens.</a:t>
            </a:r>
            <a:br>
              <a:rPr lang="da-DK" sz="1800" dirty="0"/>
            </a:br>
            <a:r>
              <a:rPr lang="da-DK" sz="1800" dirty="0"/>
              <a:t> </a:t>
            </a:r>
          </a:p>
          <a:p>
            <a:r>
              <a:rPr lang="da-DK" sz="1800" dirty="0"/>
              <a:t>Mange pårørende oplever modstridende og blandede følelser, sorg, lettelse, tristhed, savn, skyldfølelse og ikke mindst usikkerhed </a:t>
            </a:r>
            <a:br>
              <a:rPr lang="da-DK" dirty="0"/>
            </a:br>
            <a:r>
              <a:rPr lang="da-DK" dirty="0"/>
              <a:t>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56E196F-106C-43D4-AD75-D9976F13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796AFD-0510-4E74-80F3-9FA58DC5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400" dirty="0"/>
              <a:t>Vores reaktioner, behov og følelser er forskellige</a:t>
            </a:r>
          </a:p>
          <a:p>
            <a:endParaRPr lang="da-DK" b="1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A324B80-5047-44ED-8632-09C165B10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4007">
            <a:off x="6158182" y="1521598"/>
            <a:ext cx="1850591" cy="2730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A4DA57-BD1D-49B9-AB61-2F62C35B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100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Følelsesmæssige reaktioner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E37CC7-ADE2-49F0-9461-878F6A6D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6B6318-F5DF-4C50-A979-6C919EA9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462851" name="Line 3"/>
          <p:cNvSpPr>
            <a:spLocks noChangeShapeType="1"/>
          </p:cNvSpPr>
          <p:nvPr/>
        </p:nvSpPr>
        <p:spPr bwMode="auto">
          <a:xfrm flipH="1">
            <a:off x="1907382" y="1096567"/>
            <a:ext cx="2664619" cy="21895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350"/>
          </a:p>
        </p:txBody>
      </p:sp>
      <p:sp>
        <p:nvSpPr>
          <p:cNvPr id="462852" name="Line 4"/>
          <p:cNvSpPr>
            <a:spLocks noChangeShapeType="1"/>
          </p:cNvSpPr>
          <p:nvPr/>
        </p:nvSpPr>
        <p:spPr bwMode="auto">
          <a:xfrm>
            <a:off x="4513006" y="1088232"/>
            <a:ext cx="2358629" cy="21967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1350"/>
          </a:p>
        </p:txBody>
      </p:sp>
      <p:sp>
        <p:nvSpPr>
          <p:cNvPr id="462853" name="AutoShape 5"/>
          <p:cNvSpPr>
            <a:spLocks noChangeArrowheads="1"/>
          </p:cNvSpPr>
          <p:nvPr/>
        </p:nvSpPr>
        <p:spPr bwMode="auto">
          <a:xfrm>
            <a:off x="2519363" y="3489722"/>
            <a:ext cx="3726656" cy="108347"/>
          </a:xfrm>
          <a:prstGeom prst="leftRightArrow">
            <a:avLst>
              <a:gd name="adj1" fmla="val 50000"/>
              <a:gd name="adj2" fmla="val 687914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 sz="1350"/>
          </a:p>
        </p:txBody>
      </p:sp>
      <p:sp>
        <p:nvSpPr>
          <p:cNvPr id="462854" name="Oval 6"/>
          <p:cNvSpPr>
            <a:spLocks noChangeArrowheads="1"/>
          </p:cNvSpPr>
          <p:nvPr/>
        </p:nvSpPr>
        <p:spPr bwMode="auto">
          <a:xfrm>
            <a:off x="1763316" y="3221831"/>
            <a:ext cx="228600" cy="1285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 sz="1350"/>
          </a:p>
        </p:txBody>
      </p:sp>
      <p:sp>
        <p:nvSpPr>
          <p:cNvPr id="462855" name="Oval 7"/>
          <p:cNvSpPr>
            <a:spLocks noChangeArrowheads="1"/>
          </p:cNvSpPr>
          <p:nvPr/>
        </p:nvSpPr>
        <p:spPr bwMode="auto">
          <a:xfrm>
            <a:off x="6804422" y="3220641"/>
            <a:ext cx="228600" cy="1285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 sz="1350"/>
          </a:p>
        </p:txBody>
      </p:sp>
      <p:sp>
        <p:nvSpPr>
          <p:cNvPr id="462856" name="Oval 8"/>
          <p:cNvSpPr>
            <a:spLocks noChangeArrowheads="1"/>
          </p:cNvSpPr>
          <p:nvPr/>
        </p:nvSpPr>
        <p:spPr bwMode="auto">
          <a:xfrm>
            <a:off x="4442951" y="1006348"/>
            <a:ext cx="228600" cy="1285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 sz="1350"/>
          </a:p>
        </p:txBody>
      </p:sp>
      <p:sp>
        <p:nvSpPr>
          <p:cNvPr id="462857" name="Rectangle 9"/>
          <p:cNvSpPr>
            <a:spLocks noChangeArrowheads="1"/>
          </p:cNvSpPr>
          <p:nvPr/>
        </p:nvSpPr>
        <p:spPr bwMode="auto">
          <a:xfrm>
            <a:off x="2951560" y="1262636"/>
            <a:ext cx="257889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1" hangingPunct="1"/>
            <a:r>
              <a:rPr lang="da-DK" altLang="da-DK" sz="1350" dirty="0">
                <a:latin typeface="Arial" charset="0"/>
              </a:rPr>
              <a:t>        Glæde                       Sorg</a:t>
            </a:r>
          </a:p>
        </p:txBody>
      </p:sp>
      <p:sp>
        <p:nvSpPr>
          <p:cNvPr id="462858" name="Rectangle 10"/>
          <p:cNvSpPr>
            <a:spLocks noChangeArrowheads="1"/>
          </p:cNvSpPr>
          <p:nvPr/>
        </p:nvSpPr>
        <p:spPr bwMode="auto">
          <a:xfrm>
            <a:off x="2951560" y="1590363"/>
            <a:ext cx="350996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1" hangingPunct="1"/>
            <a:r>
              <a:rPr lang="da-DK" altLang="da-DK" sz="1350" dirty="0">
                <a:latin typeface="Arial" charset="0"/>
              </a:rPr>
              <a:t>Håb                                             Håbløshed</a:t>
            </a:r>
          </a:p>
        </p:txBody>
      </p:sp>
      <p:sp>
        <p:nvSpPr>
          <p:cNvPr id="462859" name="Rectangle 11"/>
          <p:cNvSpPr>
            <a:spLocks noChangeArrowheads="1"/>
          </p:cNvSpPr>
          <p:nvPr/>
        </p:nvSpPr>
        <p:spPr bwMode="auto">
          <a:xfrm>
            <a:off x="1709738" y="1954983"/>
            <a:ext cx="626506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1" hangingPunct="1"/>
            <a:r>
              <a:rPr lang="da-DK" altLang="da-DK" sz="1350" dirty="0">
                <a:latin typeface="Arial" charset="0"/>
              </a:rPr>
              <a:t>             Kontrol                                                              Magtesløshed</a:t>
            </a:r>
          </a:p>
        </p:txBody>
      </p:sp>
      <p:sp>
        <p:nvSpPr>
          <p:cNvPr id="462860" name="Rectangle 12"/>
          <p:cNvSpPr>
            <a:spLocks noChangeArrowheads="1"/>
          </p:cNvSpPr>
          <p:nvPr/>
        </p:nvSpPr>
        <p:spPr bwMode="auto">
          <a:xfrm>
            <a:off x="1277540" y="2360529"/>
            <a:ext cx="62103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1" hangingPunct="1"/>
            <a:r>
              <a:rPr lang="da-DK" altLang="da-DK" sz="1350" dirty="0">
                <a:latin typeface="Arial" charset="0"/>
              </a:rPr>
              <a:t>Taknemmelighed                                                                             Bitterhed</a:t>
            </a:r>
          </a:p>
        </p:txBody>
      </p:sp>
      <p:sp>
        <p:nvSpPr>
          <p:cNvPr id="462861" name="Rectangle 13"/>
          <p:cNvSpPr>
            <a:spLocks noChangeArrowheads="1"/>
          </p:cNvSpPr>
          <p:nvPr/>
        </p:nvSpPr>
        <p:spPr bwMode="auto">
          <a:xfrm>
            <a:off x="1143001" y="2277644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 sz="1350"/>
          </a:p>
        </p:txBody>
      </p:sp>
      <p:sp>
        <p:nvSpPr>
          <p:cNvPr id="462862" name="Rectangle 14"/>
          <p:cNvSpPr>
            <a:spLocks noChangeArrowheads="1"/>
          </p:cNvSpPr>
          <p:nvPr/>
        </p:nvSpPr>
        <p:spPr bwMode="auto">
          <a:xfrm>
            <a:off x="1319213" y="2742173"/>
            <a:ext cx="62103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1" hangingPunct="1"/>
            <a:r>
              <a:rPr lang="da-DK" altLang="da-DK" sz="1350" dirty="0">
                <a:latin typeface="Arial" charset="0"/>
                <a:ea typeface="Times New Roman" pitchFamily="18" charset="0"/>
                <a:cs typeface="Times New Roman" pitchFamily="18" charset="0"/>
              </a:rPr>
              <a:t>       Humor                                                                                            Alvor  </a:t>
            </a:r>
          </a:p>
        </p:txBody>
      </p:sp>
      <p:sp>
        <p:nvSpPr>
          <p:cNvPr id="462863" name="Text Box 15"/>
          <p:cNvSpPr txBox="1">
            <a:spLocks noChangeArrowheads="1"/>
          </p:cNvSpPr>
          <p:nvPr/>
        </p:nvSpPr>
        <p:spPr bwMode="auto">
          <a:xfrm>
            <a:off x="3347681" y="4418358"/>
            <a:ext cx="3294459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da-DK" altLang="da-DK" sz="750" i="1" dirty="0">
                <a:latin typeface="Arial" charset="0"/>
              </a:rPr>
              <a:t>Figur: Christian Juul Busch, Hospitalspræst (2003)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25EE4DA-1E43-4A16-8B50-E97CDB2D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5</a:t>
            </a:fld>
            <a:endParaRPr lang="da-DK" dirty="0"/>
          </a:p>
        </p:txBody>
      </p:sp>
      <p:sp>
        <p:nvSpPr>
          <p:cNvPr id="23" name="Pladsholder til tekst 5">
            <a:extLst>
              <a:ext uri="{FF2B5EF4-FFF2-40B4-BE49-F238E27FC236}">
                <a16:creationId xmlns:a16="http://schemas.microsoft.com/office/drawing/2014/main" id="{19757B06-FEC4-4533-B074-44F9DB93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234" y="4092402"/>
            <a:ext cx="6585531" cy="675905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I sorg eller krise vil mennesker typisk pendulere mellem sine følelser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18454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70359-68D6-430D-88D0-A8EBBB1F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Naturlige reaktioner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6721F5-012F-4C0D-81E6-76184D7CF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84879"/>
            <a:ext cx="382432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i="1" dirty="0"/>
              <a:t>” Folk siger, det må da være en befrielse, nu hvor min mand er på plejehjem, men sådan føles det ikke altid”</a:t>
            </a:r>
          </a:p>
          <a:p>
            <a:pPr marL="0" indent="0">
              <a:buNone/>
            </a:pPr>
            <a:r>
              <a:rPr lang="da-DK" dirty="0"/>
              <a:t>Citat fra en ægtefælle</a:t>
            </a:r>
          </a:p>
          <a:p>
            <a:pPr marL="0" indent="0">
              <a:buNone/>
            </a:pPr>
            <a:endParaRPr lang="da-DK" i="1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FD81FC49-AF2A-43BD-A86B-D12A4EEF3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084879"/>
            <a:ext cx="404572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i="1" dirty="0"/>
              <a:t>”Lige i starten da Svend kom på plejehjem, havde jeg det dårligt, fordi jeg tænkte, at jeg måske godt kunne have beholdt ham hjemme lidt længere. Men det var uholdbart”  </a:t>
            </a:r>
          </a:p>
          <a:p>
            <a:pPr marL="0" indent="0">
              <a:buNone/>
            </a:pPr>
            <a:r>
              <a:rPr lang="da-DK" dirty="0"/>
              <a:t>Citat fra filmen: Svend kom i gode hænder og Brit fik livet tilbage</a:t>
            </a:r>
            <a:endParaRPr lang="da-DK" dirty="0">
              <a:hlinkClick r:id="rId3"/>
            </a:endParaRPr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0C7DD7-7124-40EE-9920-AFCACBE4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CCD38D-C5DE-4862-85AC-8A54FA25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411071B-37DC-4B18-9E3C-B436E582EAAF}"/>
              </a:ext>
            </a:extLst>
          </p:cNvPr>
          <p:cNvSpPr/>
          <p:nvPr/>
        </p:nvSpPr>
        <p:spPr>
          <a:xfrm>
            <a:off x="4656490" y="4447933"/>
            <a:ext cx="416257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b="1" dirty="0"/>
              <a:t>Region H – Grib om livet: </a:t>
            </a:r>
            <a:r>
              <a:rPr lang="da-DK" sz="1350" dirty="0">
                <a:hlinkClick r:id="rId3"/>
              </a:rPr>
              <a:t>https://youtu.be/aJGqy96ardA</a:t>
            </a:r>
            <a:endParaRPr lang="da-DK" sz="1350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25C64843-B88A-43AA-94C7-D5F3094D2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490" y="2855342"/>
            <a:ext cx="2990818" cy="1431342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D35932-A76F-4287-AFBE-1D0646FF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855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D2650-E905-433B-AF7C-A99A4C06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rolle som pårørende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C02362-9DFA-4687-B97F-1B2DCA1B8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dirty="0"/>
              <a:t>Pårørende skal både omstille sig til en ny hverdag og oprette samarbejde med personalet på plejehjemmet</a:t>
            </a:r>
          </a:p>
          <a:p>
            <a:endParaRPr lang="da-DK" sz="1800" dirty="0"/>
          </a:p>
          <a:p>
            <a:pPr marL="0" indent="0" algn="ctr">
              <a:buNone/>
            </a:pPr>
            <a:r>
              <a:rPr lang="da-DK" sz="1800" i="1" dirty="0"/>
              <a:t>”Når man mister et ”VI”, fordi man mister et ”DU”, </a:t>
            </a:r>
          </a:p>
          <a:p>
            <a:pPr marL="0" indent="0" algn="ctr">
              <a:buNone/>
            </a:pPr>
            <a:r>
              <a:rPr lang="da-DK" sz="1800" i="1" dirty="0"/>
              <a:t>så mister man også ofte et ”JEG”.  </a:t>
            </a:r>
          </a:p>
          <a:p>
            <a:pPr marL="0" indent="0" algn="ctr">
              <a:buNone/>
            </a:pPr>
            <a:r>
              <a:rPr lang="da-DK" sz="1800" i="1" dirty="0"/>
              <a:t>Og det kan være en lang, svær og sorgfuld proces, at genfinde et ”JEG” </a:t>
            </a:r>
          </a:p>
          <a:p>
            <a:pPr marL="0" indent="0" algn="ctr">
              <a:buNone/>
            </a:pPr>
            <a:r>
              <a:rPr lang="da-DK" sz="1800" i="1" dirty="0"/>
              <a:t>og ofte er det i en ændret udgave” </a:t>
            </a:r>
          </a:p>
          <a:p>
            <a:pPr marL="0" indent="0" algn="ctr">
              <a:buNone/>
            </a:pPr>
            <a:endParaRPr lang="da-DK" sz="1800" i="1" dirty="0"/>
          </a:p>
          <a:p>
            <a:pPr marL="0" indent="0" algn="ctr">
              <a:buNone/>
            </a:pPr>
            <a:r>
              <a:rPr lang="da-DK" sz="1800" dirty="0"/>
              <a:t>Citat: Christian Juul Busch, hospitalspræst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endParaRPr lang="da-DK" i="1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FDB2AC-1B8E-47F2-9076-CF0FC91A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6E86F-A437-47E2-BDCD-2C1BD81F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6B96CFD-1C92-4BF6-8DE6-CC63A4308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Det er ikke nemt at omstille sig til nye omgivelser, nye personaler og nye rutiner!</a:t>
            </a:r>
          </a:p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3EFFAD-374F-4AFB-A7F7-848B029E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341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DF35D75-F494-4B98-BF1F-3EA135603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012" y="1207453"/>
            <a:ext cx="2901511" cy="2725958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da-DK" altLang="da-DK" dirty="0">
                <a:ea typeface="ＭＳ Ｐゴシック" charset="-128"/>
              </a:rPr>
            </a:br>
            <a:r>
              <a:rPr lang="da-DK" altLang="da-DK" dirty="0">
                <a:ea typeface="ＭＳ Ｐゴシック" charset="-128"/>
              </a:rPr>
              <a:t>Grundlæggende psykologiske behov</a:t>
            </a:r>
            <a:br>
              <a:rPr lang="da-DK" dirty="0"/>
            </a:br>
            <a:endParaRPr lang="da-DK" altLang="da-DK" dirty="0">
              <a:ea typeface="ＭＳ Ｐゴシック" charset="-128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5586044" y="3474973"/>
            <a:ext cx="3141643" cy="1061433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fontAlgn="base"/>
            <a:r>
              <a:rPr lang="da-DK" sz="1350" dirty="0"/>
              <a:t>Identitet: Hvordan er det for mig, at være i en ny rolle som pårørende? Hvilke roller er vigtige for mig at have?</a:t>
            </a:r>
            <a:endParaRPr lang="en-US" sz="1350" dirty="0"/>
          </a:p>
          <a:p>
            <a:pPr fontAlgn="base"/>
            <a:endParaRPr lang="da-DK" sz="1350" dirty="0"/>
          </a:p>
        </p:txBody>
      </p:sp>
      <p:sp>
        <p:nvSpPr>
          <p:cNvPr id="20" name="Pladsholder til sidefod 4"/>
          <p:cNvSpPr txBox="1">
            <a:spLocks/>
          </p:cNvSpPr>
          <p:nvPr/>
        </p:nvSpPr>
        <p:spPr>
          <a:xfrm>
            <a:off x="3921369" y="4847565"/>
            <a:ext cx="332935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525" dirty="0"/>
          </a:p>
        </p:txBody>
      </p:sp>
      <p:sp>
        <p:nvSpPr>
          <p:cNvPr id="4" name="Tekstboks 3"/>
          <p:cNvSpPr txBox="1"/>
          <p:nvPr/>
        </p:nvSpPr>
        <p:spPr>
          <a:xfrm>
            <a:off x="6013523" y="1755012"/>
            <a:ext cx="2617521" cy="949839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350" dirty="0"/>
              <a:t>Trøst: Hvilken støtte har jeg brug for og hvem og hvad kan trøste og opmuntre mig? </a:t>
            </a:r>
            <a:endParaRPr lang="da-DK" sz="1350" i="1" dirty="0"/>
          </a:p>
        </p:txBody>
      </p:sp>
      <p:sp>
        <p:nvSpPr>
          <p:cNvPr id="13" name="Tekstboks 12"/>
          <p:cNvSpPr txBox="1"/>
          <p:nvPr/>
        </p:nvSpPr>
        <p:spPr>
          <a:xfrm>
            <a:off x="512956" y="2906406"/>
            <a:ext cx="3026533" cy="1439963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lvl="0"/>
            <a:r>
              <a:rPr lang="da-DK" sz="1350" dirty="0"/>
              <a:t>Beskæftigelse: Hvad har jeg og min kære tidligere gjort sammen, som er vigtig for mig at bevare – og hvilke aktiviteter er vigtige for mig nu, så jeg oplever en meningsfuld hverdag? </a:t>
            </a:r>
            <a:endParaRPr lang="en-US" sz="1350" dirty="0"/>
          </a:p>
        </p:txBody>
      </p:sp>
      <p:sp>
        <p:nvSpPr>
          <p:cNvPr id="14" name="Tekstboks 13"/>
          <p:cNvSpPr txBox="1"/>
          <p:nvPr/>
        </p:nvSpPr>
        <p:spPr>
          <a:xfrm>
            <a:off x="628651" y="1639124"/>
            <a:ext cx="2575751" cy="1065727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r>
              <a:rPr lang="da-DK" sz="1350" dirty="0"/>
              <a:t>Inklusion: Hvordan vil jeg gerne inddrages i samarbejdet og i aktiviteterne på plejehjemmet?</a:t>
            </a:r>
            <a:endParaRPr lang="da-DK" sz="1350" i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3024761" y="685114"/>
            <a:ext cx="3741185" cy="602995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lvl="0"/>
            <a:r>
              <a:rPr lang="da-DK" sz="1350" dirty="0"/>
              <a:t>Tilknytning: Hvad er vigtigt for mig, så jeg fortsat føler tilknytning til min kære og min kære til mig?</a:t>
            </a:r>
            <a:endParaRPr lang="en-US" sz="135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5FC4EF73-5617-47A9-87BC-252B50507747}"/>
              </a:ext>
            </a:extLst>
          </p:cNvPr>
          <p:cNvSpPr txBox="1"/>
          <p:nvPr/>
        </p:nvSpPr>
        <p:spPr>
          <a:xfrm>
            <a:off x="1614488" y="4519122"/>
            <a:ext cx="625891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350" dirty="0"/>
              <a:t>Kærlighed: Alle mennesker har brug for at blive holdt af og blive accepteret ubetinget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D9C6466-1382-45EB-A57B-138F4EE0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D4204BF8-2A9E-4BD5-8D23-0C10BCE1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54F9610A-C161-4E7B-8332-B1997743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263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Øvelsesark: Mine reaktioner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737258" y="1105378"/>
            <a:ext cx="3200400" cy="2951330"/>
          </a:xfrm>
        </p:spPr>
        <p:txBody>
          <a:bodyPr/>
          <a:lstStyle/>
          <a:p>
            <a:pPr fontAlgn="t"/>
            <a:r>
              <a:rPr lang="da-DK" sz="1800" dirty="0"/>
              <a:t>Hvad oplever du er svært og/eller hvad bekymrer dig, nu hvor din kære er flyttet på plejehjem?</a:t>
            </a:r>
            <a:br>
              <a:rPr lang="da-DK" sz="1800" dirty="0"/>
            </a:br>
            <a:endParaRPr lang="da-DK" sz="1800" dirty="0"/>
          </a:p>
          <a:p>
            <a:pPr fontAlgn="t"/>
            <a:r>
              <a:rPr lang="da-DK" sz="1800" dirty="0"/>
              <a:t>Hvad oplever du er hjælpsomt og en støtte for dig?</a:t>
            </a:r>
          </a:p>
          <a:p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DF2530C-2188-4E8A-BF75-BB05B103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D3C3C1B-C8F2-4873-8C91-8B996B9A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Billedmateriale: Nationalt Videnscenter for Demens / Colourbox.dk / Commons Wikimedia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4BD66E1-3326-4C5A-BD5C-5DA299C38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683">
            <a:off x="4950352" y="931082"/>
            <a:ext cx="2342727" cy="32813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A5851EC-9AD8-4EA7-B182-6C36AE12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633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NVD skabelon_dansk">
  <a:themeElements>
    <a:clrScheme name="Brugerdefineret 8">
      <a:dk1>
        <a:srgbClr val="000000"/>
      </a:dk1>
      <a:lt1>
        <a:srgbClr val="FFFFFF"/>
      </a:lt1>
      <a:dk2>
        <a:srgbClr val="437763"/>
      </a:dk2>
      <a:lt2>
        <a:srgbClr val="FFFFFF"/>
      </a:lt2>
      <a:accent1>
        <a:srgbClr val="437763"/>
      </a:accent1>
      <a:accent2>
        <a:srgbClr val="E0555A"/>
      </a:accent2>
      <a:accent3>
        <a:srgbClr val="9DBB36"/>
      </a:accent3>
      <a:accent4>
        <a:srgbClr val="BD242A"/>
      </a:accent4>
      <a:accent5>
        <a:srgbClr val="2995A5"/>
      </a:accent5>
      <a:accent6>
        <a:srgbClr val="FCBA12"/>
      </a:accent6>
      <a:hlink>
        <a:srgbClr val="000000"/>
      </a:hlink>
      <a:folHlink>
        <a:srgbClr val="000000"/>
      </a:folHlink>
    </a:clrScheme>
    <a:fontScheme name="NV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DBB36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0000" rtlCol="0">
        <a:no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VD template.potx [Read-Only]" id="{EE66486C-858B-403B-ACA9-C4438561CDF6}" vid="{1A7A5E8B-E9C1-48AB-B806-635B32427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NVD skabelon_dansk</Template>
  <TotalTime>269</TotalTime>
  <Words>1185</Words>
  <Application>Microsoft Office PowerPoint</Application>
  <PresentationFormat>Skærmshow (16:9)</PresentationFormat>
  <Paragraphs>122</Paragraphs>
  <Slides>13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NVD skabelon_dansk</vt:lpstr>
      <vt:lpstr>Værktøjskassen – støtte til et liv med demens</vt:lpstr>
      <vt:lpstr>Velkommen  Pårørendekursus Livet med demens i plejebolig   </vt:lpstr>
      <vt:lpstr>Modul 5 At være pårørende</vt:lpstr>
      <vt:lpstr>Indflytning i plejebolig</vt:lpstr>
      <vt:lpstr>Følelsesmæssige reaktioner</vt:lpstr>
      <vt:lpstr>Naturlige reaktioner</vt:lpstr>
      <vt:lpstr>Ny rolle som pårørende</vt:lpstr>
      <vt:lpstr> Grundlæggende psykologiske behov </vt:lpstr>
      <vt:lpstr>Øvelsesark: Mine reaktioner</vt:lpstr>
      <vt:lpstr>‘Husk iltmasken’</vt:lpstr>
      <vt:lpstr>Øvelsesark: Min nye hverdag</vt:lpstr>
      <vt:lpstr>Hvad tager du med  dig fra kurset?</vt:lpstr>
      <vt:lpstr>Tak for nu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Jette Kallehauge</dc:creator>
  <cp:lastModifiedBy>Ulla Vidkjær Fejerskov</cp:lastModifiedBy>
  <cp:revision>39</cp:revision>
  <dcterms:created xsi:type="dcterms:W3CDTF">2017-03-07T10:23:34Z</dcterms:created>
  <dcterms:modified xsi:type="dcterms:W3CDTF">2023-09-12T09:58:36Z</dcterms:modified>
</cp:coreProperties>
</file>