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56" r:id="rId2"/>
    <p:sldId id="291" r:id="rId3"/>
    <p:sldId id="274" r:id="rId4"/>
    <p:sldId id="275" r:id="rId5"/>
    <p:sldId id="284" r:id="rId6"/>
    <p:sldId id="325" r:id="rId7"/>
    <p:sldId id="321" r:id="rId8"/>
    <p:sldId id="298" r:id="rId9"/>
    <p:sldId id="293" r:id="rId10"/>
    <p:sldId id="313" r:id="rId11"/>
    <p:sldId id="322" r:id="rId12"/>
    <p:sldId id="304" r:id="rId13"/>
    <p:sldId id="305" r:id="rId14"/>
    <p:sldId id="324" r:id="rId15"/>
    <p:sldId id="323" r:id="rId16"/>
    <p:sldId id="283" r:id="rId17"/>
    <p:sldId id="262" r:id="rId18"/>
  </p:sldIdLst>
  <p:sldSz cx="9144000" cy="5143500" type="screen16x9"/>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0" autoAdjust="0"/>
    <p:restoredTop sz="93057" autoAdjust="0"/>
  </p:normalViewPr>
  <p:slideViewPr>
    <p:cSldViewPr snapToGrid="0" showGuides="1">
      <p:cViewPr varScale="1">
        <p:scale>
          <a:sx n="126" d="100"/>
          <a:sy n="126" d="100"/>
        </p:scale>
        <p:origin x="126" y="270"/>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83450-3010-4E7E-A25F-71E0A3085F76}" type="doc">
      <dgm:prSet loTypeId="urn:microsoft.com/office/officeart/2005/8/layout/venn1" loCatId="relationship" qsTypeId="urn:microsoft.com/office/officeart/2005/8/quickstyle/simple1" qsCatId="simple" csTypeId="urn:microsoft.com/office/officeart/2005/8/colors/accent3_2" csCatId="accent3" phldr="1"/>
      <dgm:spPr/>
    </dgm:pt>
    <dgm:pt modelId="{070C2CD2-77FE-48F2-AD93-E6E0B9C3A98C}">
      <dgm:prSet phldrT="[Tekst]"/>
      <dgm:spPr/>
      <dgm:t>
        <a:bodyPr/>
        <a:lstStyle/>
        <a:p>
          <a:r>
            <a:rPr lang="da-DK" b="1"/>
            <a:t>Ord</a:t>
          </a:r>
        </a:p>
      </dgm:t>
    </dgm:pt>
    <dgm:pt modelId="{6881F71C-4EA0-4704-9AA1-0FFE94A192D3}" type="parTrans" cxnId="{F96358F7-3DC3-4EAE-A40D-465C6EC17F2F}">
      <dgm:prSet/>
      <dgm:spPr/>
      <dgm:t>
        <a:bodyPr/>
        <a:lstStyle/>
        <a:p>
          <a:pPr algn="ctr"/>
          <a:endParaRPr lang="da-DK"/>
        </a:p>
      </dgm:t>
    </dgm:pt>
    <dgm:pt modelId="{D978C304-ABDA-4C1C-A8BB-6B541906A58D}" type="sibTrans" cxnId="{F96358F7-3DC3-4EAE-A40D-465C6EC17F2F}">
      <dgm:prSet/>
      <dgm:spPr/>
      <dgm:t>
        <a:bodyPr/>
        <a:lstStyle/>
        <a:p>
          <a:endParaRPr lang="da-DK"/>
        </a:p>
      </dgm:t>
    </dgm:pt>
    <dgm:pt modelId="{0637FFBE-F422-45FC-834E-CD76E924A9D8}">
      <dgm:prSet phldrT="[Tekst]"/>
      <dgm:spPr/>
      <dgm:t>
        <a:bodyPr/>
        <a:lstStyle/>
        <a:p>
          <a:r>
            <a:rPr lang="da-DK" b="1"/>
            <a:t>Tonefald</a:t>
          </a:r>
        </a:p>
      </dgm:t>
    </dgm:pt>
    <dgm:pt modelId="{A6DBAD81-15C2-41E0-929D-9AFEC311AA9C}" type="parTrans" cxnId="{058F5DC5-91E6-4FBF-8890-B9CE12923AEF}">
      <dgm:prSet/>
      <dgm:spPr/>
      <dgm:t>
        <a:bodyPr/>
        <a:lstStyle/>
        <a:p>
          <a:pPr algn="ctr"/>
          <a:endParaRPr lang="da-DK"/>
        </a:p>
      </dgm:t>
    </dgm:pt>
    <dgm:pt modelId="{3BF8949D-DCD5-4DF7-9950-CCDBFE1FC417}" type="sibTrans" cxnId="{058F5DC5-91E6-4FBF-8890-B9CE12923AEF}">
      <dgm:prSet/>
      <dgm:spPr/>
      <dgm:t>
        <a:bodyPr/>
        <a:lstStyle/>
        <a:p>
          <a:endParaRPr lang="da-DK"/>
        </a:p>
      </dgm:t>
    </dgm:pt>
    <dgm:pt modelId="{33417F1F-2654-4389-A811-8D19DC751F7C}">
      <dgm:prSet phldrT="[Tekst]"/>
      <dgm:spPr/>
      <dgm:t>
        <a:bodyPr/>
        <a:lstStyle/>
        <a:p>
          <a:r>
            <a:rPr lang="da-DK" b="1"/>
            <a:t>Kropssprog</a:t>
          </a:r>
        </a:p>
      </dgm:t>
    </dgm:pt>
    <dgm:pt modelId="{E3CFFAA6-E662-44A1-8DDD-05AFD0007F42}" type="parTrans" cxnId="{D15E0CB2-ABB6-4E61-98C5-E77DE682B2AA}">
      <dgm:prSet/>
      <dgm:spPr/>
      <dgm:t>
        <a:bodyPr/>
        <a:lstStyle/>
        <a:p>
          <a:pPr algn="ctr"/>
          <a:endParaRPr lang="da-DK"/>
        </a:p>
      </dgm:t>
    </dgm:pt>
    <dgm:pt modelId="{8322A7A4-C577-4667-B58D-80629B0EC93D}" type="sibTrans" cxnId="{D15E0CB2-ABB6-4E61-98C5-E77DE682B2AA}">
      <dgm:prSet/>
      <dgm:spPr/>
      <dgm:t>
        <a:bodyPr/>
        <a:lstStyle/>
        <a:p>
          <a:endParaRPr lang="da-DK"/>
        </a:p>
      </dgm:t>
    </dgm:pt>
    <dgm:pt modelId="{A8C7CCE7-99A7-4E87-9387-0F10BCC4E718}" type="pres">
      <dgm:prSet presAssocID="{C8083450-3010-4E7E-A25F-71E0A3085F76}" presName="compositeShape" presStyleCnt="0">
        <dgm:presLayoutVars>
          <dgm:chMax val="7"/>
          <dgm:dir/>
          <dgm:resizeHandles val="exact"/>
        </dgm:presLayoutVars>
      </dgm:prSet>
      <dgm:spPr/>
    </dgm:pt>
    <dgm:pt modelId="{228C15AD-8550-4249-BEFC-DEF79DA0C8C8}" type="pres">
      <dgm:prSet presAssocID="{070C2CD2-77FE-48F2-AD93-E6E0B9C3A98C}" presName="circ1" presStyleLbl="vennNode1" presStyleIdx="0" presStyleCnt="3"/>
      <dgm:spPr/>
    </dgm:pt>
    <dgm:pt modelId="{4644291F-6B1F-4EFA-A38A-49952D820220}" type="pres">
      <dgm:prSet presAssocID="{070C2CD2-77FE-48F2-AD93-E6E0B9C3A98C}" presName="circ1Tx" presStyleLbl="revTx" presStyleIdx="0" presStyleCnt="0">
        <dgm:presLayoutVars>
          <dgm:chMax val="0"/>
          <dgm:chPref val="0"/>
          <dgm:bulletEnabled val="1"/>
        </dgm:presLayoutVars>
      </dgm:prSet>
      <dgm:spPr/>
    </dgm:pt>
    <dgm:pt modelId="{15AC46B1-7C51-4ACA-B769-36F3A0675460}" type="pres">
      <dgm:prSet presAssocID="{0637FFBE-F422-45FC-834E-CD76E924A9D8}" presName="circ2" presStyleLbl="vennNode1" presStyleIdx="1" presStyleCnt="3"/>
      <dgm:spPr/>
    </dgm:pt>
    <dgm:pt modelId="{26845C66-3AD6-4287-8B65-1330BBC619E7}" type="pres">
      <dgm:prSet presAssocID="{0637FFBE-F422-45FC-834E-CD76E924A9D8}" presName="circ2Tx" presStyleLbl="revTx" presStyleIdx="0" presStyleCnt="0">
        <dgm:presLayoutVars>
          <dgm:chMax val="0"/>
          <dgm:chPref val="0"/>
          <dgm:bulletEnabled val="1"/>
        </dgm:presLayoutVars>
      </dgm:prSet>
      <dgm:spPr/>
    </dgm:pt>
    <dgm:pt modelId="{56A8607F-0698-43A0-A14E-42578CD7A22F}" type="pres">
      <dgm:prSet presAssocID="{33417F1F-2654-4389-A811-8D19DC751F7C}" presName="circ3" presStyleLbl="vennNode1" presStyleIdx="2" presStyleCnt="3"/>
      <dgm:spPr/>
    </dgm:pt>
    <dgm:pt modelId="{E7FDF35B-BB0D-438F-B495-DAA621BA89C6}" type="pres">
      <dgm:prSet presAssocID="{33417F1F-2654-4389-A811-8D19DC751F7C}" presName="circ3Tx" presStyleLbl="revTx" presStyleIdx="0" presStyleCnt="0">
        <dgm:presLayoutVars>
          <dgm:chMax val="0"/>
          <dgm:chPref val="0"/>
          <dgm:bulletEnabled val="1"/>
        </dgm:presLayoutVars>
      </dgm:prSet>
      <dgm:spPr/>
    </dgm:pt>
  </dgm:ptLst>
  <dgm:cxnLst>
    <dgm:cxn modelId="{AA3A0911-1CC0-4C5C-AEE4-3404811B5BEA}" type="presOf" srcId="{33417F1F-2654-4389-A811-8D19DC751F7C}" destId="{E7FDF35B-BB0D-438F-B495-DAA621BA89C6}" srcOrd="1" destOrd="0" presId="urn:microsoft.com/office/officeart/2005/8/layout/venn1"/>
    <dgm:cxn modelId="{07FBF344-6AB9-41CC-AC56-9582666C2513}" type="presOf" srcId="{0637FFBE-F422-45FC-834E-CD76E924A9D8}" destId="{26845C66-3AD6-4287-8B65-1330BBC619E7}" srcOrd="1" destOrd="0" presId="urn:microsoft.com/office/officeart/2005/8/layout/venn1"/>
    <dgm:cxn modelId="{F4047B7F-E326-480D-BED6-9A80B511A97B}" type="presOf" srcId="{33417F1F-2654-4389-A811-8D19DC751F7C}" destId="{56A8607F-0698-43A0-A14E-42578CD7A22F}" srcOrd="0" destOrd="0" presId="urn:microsoft.com/office/officeart/2005/8/layout/venn1"/>
    <dgm:cxn modelId="{F48B7794-B5D1-4137-BAB3-1AE9546F7F98}" type="presOf" srcId="{C8083450-3010-4E7E-A25F-71E0A3085F76}" destId="{A8C7CCE7-99A7-4E87-9387-0F10BCC4E718}" srcOrd="0" destOrd="0" presId="urn:microsoft.com/office/officeart/2005/8/layout/venn1"/>
    <dgm:cxn modelId="{564CA7A1-95AC-4F70-9D19-6532BF4E96A2}" type="presOf" srcId="{070C2CD2-77FE-48F2-AD93-E6E0B9C3A98C}" destId="{228C15AD-8550-4249-BEFC-DEF79DA0C8C8}" srcOrd="0" destOrd="0" presId="urn:microsoft.com/office/officeart/2005/8/layout/venn1"/>
    <dgm:cxn modelId="{D15E0CB2-ABB6-4E61-98C5-E77DE682B2AA}" srcId="{C8083450-3010-4E7E-A25F-71E0A3085F76}" destId="{33417F1F-2654-4389-A811-8D19DC751F7C}" srcOrd="2" destOrd="0" parTransId="{E3CFFAA6-E662-44A1-8DDD-05AFD0007F42}" sibTransId="{8322A7A4-C577-4667-B58D-80629B0EC93D}"/>
    <dgm:cxn modelId="{EDE9ACBB-C80E-4BCA-A250-9A17D5F9D4E6}" type="presOf" srcId="{0637FFBE-F422-45FC-834E-CD76E924A9D8}" destId="{15AC46B1-7C51-4ACA-B769-36F3A0675460}" srcOrd="0" destOrd="0" presId="urn:microsoft.com/office/officeart/2005/8/layout/venn1"/>
    <dgm:cxn modelId="{058F5DC5-91E6-4FBF-8890-B9CE12923AEF}" srcId="{C8083450-3010-4E7E-A25F-71E0A3085F76}" destId="{0637FFBE-F422-45FC-834E-CD76E924A9D8}" srcOrd="1" destOrd="0" parTransId="{A6DBAD81-15C2-41E0-929D-9AFEC311AA9C}" sibTransId="{3BF8949D-DCD5-4DF7-9950-CCDBFE1FC417}"/>
    <dgm:cxn modelId="{CCEB22CA-0AAB-44E7-BA2C-9C19C3356913}" type="presOf" srcId="{070C2CD2-77FE-48F2-AD93-E6E0B9C3A98C}" destId="{4644291F-6B1F-4EFA-A38A-49952D820220}" srcOrd="1" destOrd="0" presId="urn:microsoft.com/office/officeart/2005/8/layout/venn1"/>
    <dgm:cxn modelId="{F96358F7-3DC3-4EAE-A40D-465C6EC17F2F}" srcId="{C8083450-3010-4E7E-A25F-71E0A3085F76}" destId="{070C2CD2-77FE-48F2-AD93-E6E0B9C3A98C}" srcOrd="0" destOrd="0" parTransId="{6881F71C-4EA0-4704-9AA1-0FFE94A192D3}" sibTransId="{D978C304-ABDA-4C1C-A8BB-6B541906A58D}"/>
    <dgm:cxn modelId="{A46CC4FD-8FE5-4890-B971-084E46BA4208}" type="presParOf" srcId="{A8C7CCE7-99A7-4E87-9387-0F10BCC4E718}" destId="{228C15AD-8550-4249-BEFC-DEF79DA0C8C8}" srcOrd="0" destOrd="0" presId="urn:microsoft.com/office/officeart/2005/8/layout/venn1"/>
    <dgm:cxn modelId="{133FA095-92C2-4FCE-85D7-26133876240A}" type="presParOf" srcId="{A8C7CCE7-99A7-4E87-9387-0F10BCC4E718}" destId="{4644291F-6B1F-4EFA-A38A-49952D820220}" srcOrd="1" destOrd="0" presId="urn:microsoft.com/office/officeart/2005/8/layout/venn1"/>
    <dgm:cxn modelId="{144829EA-19CA-4D84-A455-2A0D9679CA5F}" type="presParOf" srcId="{A8C7CCE7-99A7-4E87-9387-0F10BCC4E718}" destId="{15AC46B1-7C51-4ACA-B769-36F3A0675460}" srcOrd="2" destOrd="0" presId="urn:microsoft.com/office/officeart/2005/8/layout/venn1"/>
    <dgm:cxn modelId="{B2E626E9-889A-4E50-91F8-70F671981642}" type="presParOf" srcId="{A8C7CCE7-99A7-4E87-9387-0F10BCC4E718}" destId="{26845C66-3AD6-4287-8B65-1330BBC619E7}" srcOrd="3" destOrd="0" presId="urn:microsoft.com/office/officeart/2005/8/layout/venn1"/>
    <dgm:cxn modelId="{CAF0FC1D-CA49-492C-B9E9-72903939469B}" type="presParOf" srcId="{A8C7CCE7-99A7-4E87-9387-0F10BCC4E718}" destId="{56A8607F-0698-43A0-A14E-42578CD7A22F}" srcOrd="4" destOrd="0" presId="urn:microsoft.com/office/officeart/2005/8/layout/venn1"/>
    <dgm:cxn modelId="{3A9A5402-3264-4447-B94C-35EF9767BA35}" type="presParOf" srcId="{A8C7CCE7-99A7-4E87-9387-0F10BCC4E718}" destId="{E7FDF35B-BB0D-438F-B495-DAA621BA89C6}" srcOrd="5" destOrd="0" presId="urn:microsoft.com/office/officeart/2005/8/layout/venn1"/>
  </dgm:cxnLst>
  <dgm:bg>
    <a:effectLst>
      <a:glow rad="101600">
        <a:schemeClr val="accent2">
          <a:satMod val="175000"/>
          <a:alpha val="40000"/>
        </a:schemeClr>
      </a:glow>
    </a:effect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C15AD-8550-4249-BEFC-DEF79DA0C8C8}">
      <dsp:nvSpPr>
        <dsp:cNvPr id="0" name=""/>
        <dsp:cNvSpPr/>
      </dsp:nvSpPr>
      <dsp:spPr>
        <a:xfrm>
          <a:off x="964048" y="40793"/>
          <a:ext cx="1958102" cy="19581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da-DK" sz="1900" b="1" kern="1200"/>
            <a:t>Ord</a:t>
          </a:r>
        </a:p>
      </dsp:txBody>
      <dsp:txXfrm>
        <a:off x="1225129" y="383461"/>
        <a:ext cx="1435941" cy="881146"/>
      </dsp:txXfrm>
    </dsp:sp>
    <dsp:sp modelId="{15AC46B1-7C51-4ACA-B769-36F3A0675460}">
      <dsp:nvSpPr>
        <dsp:cNvPr id="0" name=""/>
        <dsp:cNvSpPr/>
      </dsp:nvSpPr>
      <dsp:spPr>
        <a:xfrm>
          <a:off x="1670597" y="1264607"/>
          <a:ext cx="1958102" cy="19581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da-DK" sz="1900" b="1" kern="1200"/>
            <a:t>Tonefald</a:t>
          </a:r>
        </a:p>
      </dsp:txBody>
      <dsp:txXfrm>
        <a:off x="2269450" y="1770450"/>
        <a:ext cx="1174861" cy="1076956"/>
      </dsp:txXfrm>
    </dsp:sp>
    <dsp:sp modelId="{56A8607F-0698-43A0-A14E-42578CD7A22F}">
      <dsp:nvSpPr>
        <dsp:cNvPr id="0" name=""/>
        <dsp:cNvSpPr/>
      </dsp:nvSpPr>
      <dsp:spPr>
        <a:xfrm>
          <a:off x="257500" y="1264607"/>
          <a:ext cx="1958102" cy="19581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da-DK" sz="1900" b="1" kern="1200"/>
            <a:t>Kropssprog</a:t>
          </a:r>
        </a:p>
      </dsp:txBody>
      <dsp:txXfrm>
        <a:off x="441888" y="1770450"/>
        <a:ext cx="1174861" cy="107695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12-09-2023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12-09-2023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2625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https://www.alzheimer.dk/faa-raad-og-hjaelp/marte-meo/kommunikation-og-naervaer/</a:t>
            </a:r>
          </a:p>
          <a:p>
            <a:r>
              <a:rPr lang="da-DK" dirty="0"/>
              <a:t>Dialog om filmen og de refleksioner, som filmen sætter i gang hos pårørende.</a:t>
            </a:r>
          </a:p>
        </p:txBody>
      </p:sp>
      <p:sp>
        <p:nvSpPr>
          <p:cNvPr id="4" name="Pladsholder til slidenummer 3"/>
          <p:cNvSpPr>
            <a:spLocks noGrp="1"/>
          </p:cNvSpPr>
          <p:nvPr>
            <p:ph type="sldNum" sz="quarter" idx="5"/>
          </p:nvPr>
        </p:nvSpPr>
        <p:spPr/>
        <p:txBody>
          <a:bodyPr/>
          <a:lstStyle/>
          <a:p>
            <a:fld id="{7319EA10-BB89-483D-8E07-457A39A72F8F}" type="slidenum">
              <a:rPr lang="da-DK" smtClean="0"/>
              <a:t>14</a:t>
            </a:fld>
            <a:endParaRPr lang="da-DK" dirty="0"/>
          </a:p>
        </p:txBody>
      </p:sp>
    </p:spTree>
    <p:extLst>
      <p:ext uri="{BB962C8B-B14F-4D97-AF65-F5344CB8AC3E}">
        <p14:creationId xmlns:p14="http://schemas.microsoft.com/office/powerpoint/2010/main" val="101758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15</a:t>
            </a:fld>
            <a:endParaRPr lang="da-DK" dirty="0"/>
          </a:p>
        </p:txBody>
      </p:sp>
    </p:spTree>
    <p:extLst>
      <p:ext uri="{BB962C8B-B14F-4D97-AF65-F5344CB8AC3E}">
        <p14:creationId xmlns:p14="http://schemas.microsoft.com/office/powerpoint/2010/main" val="93652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16</a:t>
            </a:fld>
            <a:endParaRPr lang="da-DK" dirty="0"/>
          </a:p>
        </p:txBody>
      </p:sp>
    </p:spTree>
    <p:extLst>
      <p:ext uri="{BB962C8B-B14F-4D97-AF65-F5344CB8AC3E}">
        <p14:creationId xmlns:p14="http://schemas.microsoft.com/office/powerpoint/2010/main" val="2542715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17</a:t>
            </a:fld>
            <a:endParaRPr lang="da-DK" dirty="0"/>
          </a:p>
        </p:txBody>
      </p:sp>
    </p:spTree>
    <p:extLst>
      <p:ext uri="{BB962C8B-B14F-4D97-AF65-F5344CB8AC3E}">
        <p14:creationId xmlns:p14="http://schemas.microsoft.com/office/powerpoint/2010/main" val="252145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3</a:t>
            </a:fld>
            <a:endParaRPr lang="da-DK" dirty="0"/>
          </a:p>
        </p:txBody>
      </p:sp>
    </p:spTree>
    <p:extLst>
      <p:ext uri="{BB962C8B-B14F-4D97-AF65-F5344CB8AC3E}">
        <p14:creationId xmlns:p14="http://schemas.microsoft.com/office/powerpoint/2010/main" val="399282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4</a:t>
            </a:fld>
            <a:endParaRPr lang="da-DK" dirty="0"/>
          </a:p>
        </p:txBody>
      </p:sp>
    </p:spTree>
    <p:extLst>
      <p:ext uri="{BB962C8B-B14F-4D97-AF65-F5344CB8AC3E}">
        <p14:creationId xmlns:p14="http://schemas.microsoft.com/office/powerpoint/2010/main" val="242389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5</a:t>
            </a:fld>
            <a:endParaRPr lang="da-DK" dirty="0"/>
          </a:p>
        </p:txBody>
      </p:sp>
    </p:spTree>
    <p:extLst>
      <p:ext uri="{BB962C8B-B14F-4D97-AF65-F5344CB8AC3E}">
        <p14:creationId xmlns:p14="http://schemas.microsoft.com/office/powerpoint/2010/main" val="3037321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https://www.alzheimer.dk/faa-raad-og-hjaelp/marte-meo/kommunikation-og-naervaer/</a:t>
            </a:r>
          </a:p>
          <a:p>
            <a:r>
              <a:rPr lang="da-DK" dirty="0"/>
              <a:t>https://www.alzheimer.dk/faa-raad-og-hjaelp/marte-meo/forvirring-og-uro/</a:t>
            </a:r>
          </a:p>
          <a:p>
            <a:r>
              <a:rPr lang="da-DK" dirty="0"/>
              <a:t>Dialog om filmene og de refleksioner, som filmen sætter i gang hos pårørende.</a:t>
            </a:r>
          </a:p>
        </p:txBody>
      </p:sp>
      <p:sp>
        <p:nvSpPr>
          <p:cNvPr id="4" name="Pladsholder til slidenummer 3"/>
          <p:cNvSpPr>
            <a:spLocks noGrp="1"/>
          </p:cNvSpPr>
          <p:nvPr>
            <p:ph type="sldNum" sz="quarter" idx="5"/>
          </p:nvPr>
        </p:nvSpPr>
        <p:spPr/>
        <p:txBody>
          <a:bodyPr/>
          <a:lstStyle/>
          <a:p>
            <a:fld id="{7319EA10-BB89-483D-8E07-457A39A72F8F}" type="slidenum">
              <a:rPr lang="da-DK" smtClean="0"/>
              <a:t>6</a:t>
            </a:fld>
            <a:endParaRPr lang="da-DK" dirty="0"/>
          </a:p>
        </p:txBody>
      </p:sp>
    </p:spTree>
    <p:extLst>
      <p:ext uri="{BB962C8B-B14F-4D97-AF65-F5344CB8AC3E}">
        <p14:creationId xmlns:p14="http://schemas.microsoft.com/office/powerpoint/2010/main" val="313856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7</a:t>
            </a:fld>
            <a:endParaRPr lang="da-DK" dirty="0"/>
          </a:p>
        </p:txBody>
      </p:sp>
    </p:spTree>
    <p:extLst>
      <p:ext uri="{BB962C8B-B14F-4D97-AF65-F5344CB8AC3E}">
        <p14:creationId xmlns:p14="http://schemas.microsoft.com/office/powerpoint/2010/main" val="291021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10</a:t>
            </a:fld>
            <a:endParaRPr lang="da-DK" dirty="0"/>
          </a:p>
        </p:txBody>
      </p:sp>
    </p:spTree>
    <p:extLst>
      <p:ext uri="{BB962C8B-B14F-4D97-AF65-F5344CB8AC3E}">
        <p14:creationId xmlns:p14="http://schemas.microsoft.com/office/powerpoint/2010/main" val="2756605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11</a:t>
            </a:fld>
            <a:endParaRPr lang="da-DK" dirty="0"/>
          </a:p>
        </p:txBody>
      </p:sp>
    </p:spTree>
    <p:extLst>
      <p:ext uri="{BB962C8B-B14F-4D97-AF65-F5344CB8AC3E}">
        <p14:creationId xmlns:p14="http://schemas.microsoft.com/office/powerpoint/2010/main" val="179539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Findes på DVD</a:t>
            </a:r>
          </a:p>
        </p:txBody>
      </p:sp>
      <p:sp>
        <p:nvSpPr>
          <p:cNvPr id="4" name="Pladsholder til slidenummer 3"/>
          <p:cNvSpPr>
            <a:spLocks noGrp="1"/>
          </p:cNvSpPr>
          <p:nvPr>
            <p:ph type="sldNum" sz="quarter" idx="5"/>
          </p:nvPr>
        </p:nvSpPr>
        <p:spPr/>
        <p:txBody>
          <a:bodyPr/>
          <a:lstStyle/>
          <a:p>
            <a:fld id="{7319EA10-BB89-483D-8E07-457A39A72F8F}" type="slidenum">
              <a:rPr lang="da-DK" smtClean="0"/>
              <a:t>12</a:t>
            </a:fld>
            <a:endParaRPr lang="da-DK" dirty="0"/>
          </a:p>
        </p:txBody>
      </p:sp>
    </p:spTree>
    <p:extLst>
      <p:ext uri="{BB962C8B-B14F-4D97-AF65-F5344CB8AC3E}">
        <p14:creationId xmlns:p14="http://schemas.microsoft.com/office/powerpoint/2010/main" val="3706836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6" name="Billede 5">
            <a:extLst>
              <a:ext uri="{FF2B5EF4-FFF2-40B4-BE49-F238E27FC236}">
                <a16:creationId xmlns:a16="http://schemas.microsoft.com/office/drawing/2014/main" id="{3C34454D-464B-4E18-82AB-AFEAD519D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4233" y="4529346"/>
            <a:ext cx="1503830" cy="422650"/>
          </a:xfrm>
          <a:prstGeom prst="rect">
            <a:avLst/>
          </a:prstGeom>
        </p:spPr>
      </p:pic>
    </p:spTree>
    <p:extLst>
      <p:ext uri="{BB962C8B-B14F-4D97-AF65-F5344CB8AC3E}">
        <p14:creationId xmlns:p14="http://schemas.microsoft.com/office/powerpoint/2010/main" val="389551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r>
              <a:rPr lang="da-DK"/>
              <a:t>Revideret efterår 2023</a:t>
            </a:r>
            <a:endParaRPr lang="da-DK" dirty="0"/>
          </a:p>
        </p:txBody>
      </p:sp>
      <p:sp>
        <p:nvSpPr>
          <p:cNvPr id="6" name="Footer Placeholder 5"/>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r>
              <a:rPr lang="da-DK"/>
              <a:t>Revideret efterår 2023</a:t>
            </a:r>
            <a:endParaRPr lang="da-DK" dirty="0"/>
          </a:p>
        </p:txBody>
      </p:sp>
      <p:sp>
        <p:nvSpPr>
          <p:cNvPr id="8" name="Footer Placeholder 7"/>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r>
              <a:rPr lang="da-DK"/>
              <a:t>Revideret efterår 2023</a:t>
            </a:r>
            <a:endParaRPr lang="da-DK" dirty="0"/>
          </a:p>
        </p:txBody>
      </p:sp>
      <p:sp>
        <p:nvSpPr>
          <p:cNvPr id="4" name="Footer Placeholder 3"/>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Revideret efterår 2023</a:t>
            </a:r>
            <a:endParaRPr lang="da-DK" dirty="0"/>
          </a:p>
        </p:txBody>
      </p:sp>
      <p:sp>
        <p:nvSpPr>
          <p:cNvPr id="3" name="Footer Placeholder 2"/>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r>
              <a:rPr lang="da-DK" noProof="0"/>
              <a:t>Revideret efterår 2023</a:t>
            </a:r>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Billedmateriale: Nationalt Videnscenter for Demens / Colourbox.dk / Commons Wikimedia</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Lst>
  <p:hf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youtu.be/IZhZi3UocAo"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alzheimer.dk/faa-raad-og-hjaelp/marte-meo/kommunikation-og-naervae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alzheimer.dk/faa-raad-og-hjaelp/marte-meo/kommunikation-og-naervae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www.alzheimer.dk/faa-raad-og-hjaelp/marte-meo/forvirring-og-uro/"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RkHeyHxI7Zw"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D77D-BD04-93D5-C2AC-7AB7B14E0775}"/>
              </a:ext>
            </a:extLst>
          </p:cNvPr>
          <p:cNvSpPr>
            <a:spLocks noGrp="1"/>
          </p:cNvSpPr>
          <p:nvPr>
            <p:ph type="ctrTitle"/>
          </p:nvPr>
        </p:nvSpPr>
        <p:spPr/>
        <p:txBody>
          <a:bodyPr/>
          <a:lstStyle/>
          <a:p>
            <a:r>
              <a:rPr lang="da-DK" dirty="0"/>
              <a:t>Værktøjskassen</a:t>
            </a:r>
            <a:br>
              <a:rPr lang="da-DK" dirty="0"/>
            </a:br>
            <a:r>
              <a:rPr lang="da-DK" dirty="0"/>
              <a:t>– støtte til et liv med demens</a:t>
            </a:r>
          </a:p>
        </p:txBody>
      </p:sp>
      <p:sp>
        <p:nvSpPr>
          <p:cNvPr id="3" name="Subtitle 2">
            <a:extLst>
              <a:ext uri="{FF2B5EF4-FFF2-40B4-BE49-F238E27FC236}">
                <a16:creationId xmlns:a16="http://schemas.microsoft.com/office/drawing/2014/main" id="{BD22D59C-0913-34F3-BCEB-C72D183EBAD9}"/>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18644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956B3-DDC4-452A-875A-9C383CA7F110}"/>
              </a:ext>
            </a:extLst>
          </p:cNvPr>
          <p:cNvSpPr>
            <a:spLocks noGrp="1"/>
          </p:cNvSpPr>
          <p:nvPr>
            <p:ph type="title"/>
          </p:nvPr>
        </p:nvSpPr>
        <p:spPr/>
        <p:txBody>
          <a:bodyPr/>
          <a:lstStyle/>
          <a:p>
            <a:r>
              <a:rPr lang="da-DK" dirty="0"/>
              <a:t>Ligeværdige, men ikke ligestillet i samtale</a:t>
            </a:r>
          </a:p>
        </p:txBody>
      </p:sp>
      <p:sp>
        <p:nvSpPr>
          <p:cNvPr id="9" name="Pladsholder til dato 8">
            <a:extLst>
              <a:ext uri="{FF2B5EF4-FFF2-40B4-BE49-F238E27FC236}">
                <a16:creationId xmlns:a16="http://schemas.microsoft.com/office/drawing/2014/main" id="{99270FFD-C2AB-4D45-B692-19183D576A76}"/>
              </a:ext>
            </a:extLst>
          </p:cNvPr>
          <p:cNvSpPr>
            <a:spLocks noGrp="1"/>
          </p:cNvSpPr>
          <p:nvPr>
            <p:ph type="dt" sz="half" idx="10"/>
          </p:nvPr>
        </p:nvSpPr>
        <p:spPr/>
        <p:txBody>
          <a:bodyPr/>
          <a:lstStyle/>
          <a:p>
            <a:r>
              <a:rPr lang="da-DK"/>
              <a:t>Revideret efterår 2023</a:t>
            </a:r>
            <a:endParaRPr lang="da-DK" dirty="0"/>
          </a:p>
        </p:txBody>
      </p:sp>
      <p:sp>
        <p:nvSpPr>
          <p:cNvPr id="10" name="Pladsholder til sidefod 9">
            <a:extLst>
              <a:ext uri="{FF2B5EF4-FFF2-40B4-BE49-F238E27FC236}">
                <a16:creationId xmlns:a16="http://schemas.microsoft.com/office/drawing/2014/main" id="{E4DCAAFB-F196-48E6-AAA7-E8DF8C4CE51F}"/>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4" name="Pladsholder til slidenummer 3">
            <a:extLst>
              <a:ext uri="{FF2B5EF4-FFF2-40B4-BE49-F238E27FC236}">
                <a16:creationId xmlns:a16="http://schemas.microsoft.com/office/drawing/2014/main" id="{BBCB8F1C-4FF3-4BB6-B372-BD70D1B6FF29}"/>
              </a:ext>
            </a:extLst>
          </p:cNvPr>
          <p:cNvSpPr>
            <a:spLocks noGrp="1"/>
          </p:cNvSpPr>
          <p:nvPr>
            <p:ph type="sldNum" sz="quarter" idx="12"/>
          </p:nvPr>
        </p:nvSpPr>
        <p:spPr/>
        <p:txBody>
          <a:bodyPr/>
          <a:lstStyle/>
          <a:p>
            <a:fld id="{74447C9C-57A8-4003-9066-4A7E6D84F205}" type="slidenum">
              <a:rPr lang="da-DK" smtClean="0"/>
              <a:t>10</a:t>
            </a:fld>
            <a:endParaRPr lang="da-DK" dirty="0"/>
          </a:p>
        </p:txBody>
      </p:sp>
      <p:sp>
        <p:nvSpPr>
          <p:cNvPr id="5" name="Tekstfelt 4">
            <a:extLst>
              <a:ext uri="{FF2B5EF4-FFF2-40B4-BE49-F238E27FC236}">
                <a16:creationId xmlns:a16="http://schemas.microsoft.com/office/drawing/2014/main" id="{AAC0CDC0-81B9-4C3F-BC1D-B56B892473FF}"/>
              </a:ext>
            </a:extLst>
          </p:cNvPr>
          <p:cNvSpPr txBox="1"/>
          <p:nvPr/>
        </p:nvSpPr>
        <p:spPr>
          <a:xfrm>
            <a:off x="541020" y="1196299"/>
            <a:ext cx="8435340" cy="3553502"/>
          </a:xfrm>
          <a:prstGeom prst="rect">
            <a:avLst/>
          </a:prstGeom>
          <a:noFill/>
        </p:spPr>
        <p:txBody>
          <a:bodyPr wrap="square" lIns="67500" rtlCol="0">
            <a:noAutofit/>
          </a:bodyPr>
          <a:lstStyle/>
          <a:p>
            <a:r>
              <a:rPr lang="da-DK" sz="1350" b="1" dirty="0"/>
              <a:t>Mosteren siger glad til niecen: </a:t>
            </a:r>
            <a:r>
              <a:rPr lang="da-DK" sz="1350" dirty="0"/>
              <a:t>- </a:t>
            </a:r>
            <a:r>
              <a:rPr lang="da-DK" sz="1350" i="1" dirty="0"/>
              <a:t>Kan du huske, dengang vi underholdt på hospitalet? Jeg sang, og du spillede så smukt på orgel.</a:t>
            </a:r>
          </a:p>
          <a:p>
            <a:br>
              <a:rPr lang="da-DK" sz="1350" dirty="0"/>
            </a:br>
            <a:r>
              <a:rPr lang="da-DK" sz="1350" dirty="0"/>
              <a:t>Niecen overvejer situationen et kort øjeblik, da hun ved, at denne hændelse aldrig har fundet sted, og at ingen i familien nogensinde har spillet orgel eller optrådt offentligt.</a:t>
            </a:r>
            <a:br>
              <a:rPr lang="da-DK" sz="1350" dirty="0"/>
            </a:br>
            <a:endParaRPr lang="da-DK" sz="1350" dirty="0"/>
          </a:p>
          <a:p>
            <a:r>
              <a:rPr lang="da-DK" sz="1350" b="1" dirty="0"/>
              <a:t>Niecen: </a:t>
            </a:r>
            <a:r>
              <a:rPr lang="da-DK" sz="1350" dirty="0"/>
              <a:t>- </a:t>
            </a:r>
            <a:r>
              <a:rPr lang="da-DK" sz="1350" i="1" dirty="0"/>
              <a:t>Jeg er ikke sikker, fortæl noget mere.</a:t>
            </a:r>
          </a:p>
          <a:p>
            <a:br>
              <a:rPr lang="da-DK" sz="1350" dirty="0"/>
            </a:br>
            <a:r>
              <a:rPr lang="da-DK" sz="1350" dirty="0"/>
              <a:t>Mosteren fortæller videre, men niecen kan stadig ikke genkende den beskrevne hændelse. Niecen ved af erfaring, at mosteren kan blive vred og ked af det, hvis hun bliver korrigeret, men ønsker på den anden side ikke at lyve overfor hende.</a:t>
            </a:r>
            <a:br>
              <a:rPr lang="da-DK" sz="1350" dirty="0"/>
            </a:br>
            <a:endParaRPr lang="da-DK" sz="1350" dirty="0"/>
          </a:p>
          <a:p>
            <a:r>
              <a:rPr lang="da-DK" sz="1350" b="1" dirty="0"/>
              <a:t>Niecen: </a:t>
            </a:r>
            <a:r>
              <a:rPr lang="da-DK" sz="1350" i="1" dirty="0"/>
              <a:t>- Ja, moster, vi har haft mange gode oplevelser sammen.</a:t>
            </a:r>
          </a:p>
          <a:p>
            <a:r>
              <a:rPr lang="da-DK" sz="1350" b="1" dirty="0"/>
              <a:t>Mosteren svarer (accept): </a:t>
            </a:r>
            <a:r>
              <a:rPr lang="da-DK" sz="1350" i="1" dirty="0"/>
              <a:t>- Ja, det har vi.</a:t>
            </a:r>
          </a:p>
          <a:p>
            <a:r>
              <a:rPr lang="da-DK" sz="1350" b="1" dirty="0"/>
              <a:t>Niecen: </a:t>
            </a:r>
            <a:r>
              <a:rPr lang="da-DK" sz="1350" i="1" dirty="0"/>
              <a:t>- Og nu hygger vi os igen.</a:t>
            </a:r>
          </a:p>
          <a:p>
            <a:r>
              <a:rPr lang="da-DK" sz="1350" b="1" dirty="0"/>
              <a:t>Mosteren: </a:t>
            </a:r>
            <a:r>
              <a:rPr lang="da-DK" sz="1350" i="1" dirty="0"/>
              <a:t>- Ja, vi har det jo godt. Vil du have mere kaffe?</a:t>
            </a:r>
          </a:p>
          <a:p>
            <a:endParaRPr lang="da-DK" sz="1350" dirty="0" err="1"/>
          </a:p>
        </p:txBody>
      </p:sp>
      <p:sp>
        <p:nvSpPr>
          <p:cNvPr id="7" name="Tekstfelt 6">
            <a:extLst>
              <a:ext uri="{FF2B5EF4-FFF2-40B4-BE49-F238E27FC236}">
                <a16:creationId xmlns:a16="http://schemas.microsoft.com/office/drawing/2014/main" id="{F01BCE8F-712E-43A9-B76D-CE4B5D84B92F}"/>
              </a:ext>
            </a:extLst>
          </p:cNvPr>
          <p:cNvSpPr txBox="1"/>
          <p:nvPr/>
        </p:nvSpPr>
        <p:spPr>
          <a:xfrm>
            <a:off x="541020" y="595001"/>
            <a:ext cx="6956743" cy="503549"/>
          </a:xfrm>
          <a:prstGeom prst="rect">
            <a:avLst/>
          </a:prstGeom>
          <a:noFill/>
        </p:spPr>
        <p:txBody>
          <a:bodyPr wrap="square" lIns="67500" rtlCol="0">
            <a:noAutofit/>
          </a:bodyPr>
          <a:lstStyle/>
          <a:p>
            <a:r>
              <a:rPr lang="da-DK" sz="1400" b="1" dirty="0"/>
              <a:t>Eksempel: En pårørende besøger sin moster på plejehjemmet. De to drikker kaffe og spiser kage på mosterens stue. Begge parter er i godt humør og synes at nyde samværet:  </a:t>
            </a:r>
          </a:p>
          <a:p>
            <a:r>
              <a:rPr lang="da-DK" sz="1200" b="1" dirty="0"/>
              <a:t> </a:t>
            </a:r>
          </a:p>
          <a:p>
            <a:endParaRPr lang="da-DK" sz="1200" dirty="0" err="1"/>
          </a:p>
        </p:txBody>
      </p:sp>
      <p:sp>
        <p:nvSpPr>
          <p:cNvPr id="8" name="Tekstfelt 7">
            <a:extLst>
              <a:ext uri="{FF2B5EF4-FFF2-40B4-BE49-F238E27FC236}">
                <a16:creationId xmlns:a16="http://schemas.microsoft.com/office/drawing/2014/main" id="{21FA7ADE-85B1-46A3-BEAD-08502E7BEFBB}"/>
              </a:ext>
            </a:extLst>
          </p:cNvPr>
          <p:cNvSpPr txBox="1"/>
          <p:nvPr/>
        </p:nvSpPr>
        <p:spPr>
          <a:xfrm>
            <a:off x="5803466" y="4472148"/>
            <a:ext cx="3261360" cy="311150"/>
          </a:xfrm>
          <a:prstGeom prst="rect">
            <a:avLst/>
          </a:prstGeom>
          <a:noFill/>
        </p:spPr>
        <p:txBody>
          <a:bodyPr wrap="square" lIns="67500" rtlCol="0">
            <a:noAutofit/>
          </a:bodyPr>
          <a:lstStyle/>
          <a:p>
            <a:r>
              <a:rPr lang="da-DK" sz="900" b="1" dirty="0"/>
              <a:t>Kilde: </a:t>
            </a:r>
            <a:r>
              <a:rPr lang="da-DK" sz="900" i="1" dirty="0"/>
              <a:t>Samtale mellem ligeværdige</a:t>
            </a:r>
            <a:r>
              <a:rPr lang="da-DK" sz="900" dirty="0"/>
              <a:t>,  Sygeplejersken, 27, 2002</a:t>
            </a:r>
          </a:p>
          <a:p>
            <a:endParaRPr lang="da-DK" sz="900" dirty="0" err="1"/>
          </a:p>
        </p:txBody>
      </p:sp>
    </p:spTree>
    <p:extLst>
      <p:ext uri="{BB962C8B-B14F-4D97-AF65-F5344CB8AC3E}">
        <p14:creationId xmlns:p14="http://schemas.microsoft.com/office/powerpoint/2010/main" val="320082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10 gode råd om kommunikation</a:t>
            </a:r>
          </a:p>
        </p:txBody>
      </p:sp>
      <p:sp>
        <p:nvSpPr>
          <p:cNvPr id="3" name="Pladsholder til indhold 2"/>
          <p:cNvSpPr>
            <a:spLocks noGrp="1"/>
          </p:cNvSpPr>
          <p:nvPr>
            <p:ph idx="1"/>
          </p:nvPr>
        </p:nvSpPr>
        <p:spPr>
          <a:xfrm>
            <a:off x="739141" y="635794"/>
            <a:ext cx="7014210" cy="4018757"/>
          </a:xfrm>
        </p:spPr>
        <p:txBody>
          <a:bodyPr>
            <a:normAutofit/>
          </a:bodyPr>
          <a:lstStyle/>
          <a:p>
            <a:pPr marL="342900" indent="-342900">
              <a:lnSpc>
                <a:spcPts val="1950"/>
              </a:lnSpc>
              <a:buFont typeface="+mj-lt"/>
              <a:buAutoNum type="arabicPeriod"/>
            </a:pPr>
            <a:r>
              <a:rPr lang="da-DK" sz="1350" dirty="0"/>
              <a:t>Få </a:t>
            </a:r>
            <a:r>
              <a:rPr lang="da-DK" sz="1350" b="1" dirty="0"/>
              <a:t>øjenkontakt</a:t>
            </a:r>
            <a:r>
              <a:rPr lang="da-DK" sz="1350" dirty="0"/>
              <a:t> og den andens </a:t>
            </a:r>
            <a:r>
              <a:rPr lang="da-DK" sz="1350" b="1" dirty="0"/>
              <a:t>opmærksomhed</a:t>
            </a:r>
            <a:r>
              <a:rPr lang="da-DK" sz="1350" dirty="0"/>
              <a:t>, før du begynder at tale.</a:t>
            </a:r>
          </a:p>
          <a:p>
            <a:pPr marL="342900" indent="-342900">
              <a:lnSpc>
                <a:spcPts val="1950"/>
              </a:lnSpc>
              <a:buFont typeface="+mj-lt"/>
              <a:buAutoNum type="arabicPeriod"/>
            </a:pPr>
            <a:r>
              <a:rPr lang="da-DK" sz="1350" b="1" dirty="0"/>
              <a:t>Reducer støj </a:t>
            </a:r>
            <a:r>
              <a:rPr lang="da-DK" sz="1350" dirty="0"/>
              <a:t>i omgivelserne, fx sluk for fjernsynet.</a:t>
            </a:r>
          </a:p>
          <a:p>
            <a:pPr marL="342900" indent="-342900">
              <a:lnSpc>
                <a:spcPts val="1950"/>
              </a:lnSpc>
              <a:buFont typeface="+mj-lt"/>
              <a:buAutoNum type="arabicPeriod"/>
            </a:pPr>
            <a:r>
              <a:rPr lang="da-DK" sz="1350" dirty="0"/>
              <a:t>Formuler dig </a:t>
            </a:r>
            <a:r>
              <a:rPr lang="da-DK" sz="1350" b="1" dirty="0"/>
              <a:t>konkret og enkelt.</a:t>
            </a:r>
          </a:p>
          <a:p>
            <a:pPr marL="342900" indent="-342900">
              <a:lnSpc>
                <a:spcPts val="1950"/>
              </a:lnSpc>
              <a:buFont typeface="+mj-lt"/>
              <a:buAutoNum type="arabicPeriod"/>
            </a:pPr>
            <a:r>
              <a:rPr lang="da-DK" sz="1350" dirty="0"/>
              <a:t>Stil ét spørgsmål af gangen og vent på svar – </a:t>
            </a:r>
            <a:r>
              <a:rPr lang="da-DK" sz="1350" b="1" dirty="0"/>
              <a:t>vær tålmodig </a:t>
            </a:r>
            <a:r>
              <a:rPr lang="da-DK" sz="1350" dirty="0"/>
              <a:t>og giv tid.</a:t>
            </a:r>
          </a:p>
          <a:p>
            <a:pPr marL="342900" indent="-342900">
              <a:lnSpc>
                <a:spcPts val="1950"/>
              </a:lnSpc>
              <a:buFont typeface="+mj-lt"/>
              <a:buAutoNum type="arabicPeriod"/>
            </a:pPr>
            <a:r>
              <a:rPr lang="da-DK" sz="1350" dirty="0"/>
              <a:t>Stil </a:t>
            </a:r>
            <a:r>
              <a:rPr lang="da-DK" sz="1350" b="1" dirty="0"/>
              <a:t>afgrænsede spørgsmål</a:t>
            </a:r>
            <a:r>
              <a:rPr lang="da-DK" sz="1350" dirty="0"/>
              <a:t>, fx ”Vil du have den blå eller grønne bluse på?”</a:t>
            </a:r>
          </a:p>
          <a:p>
            <a:pPr marL="342900" indent="-342900">
              <a:lnSpc>
                <a:spcPts val="1950"/>
              </a:lnSpc>
              <a:buFont typeface="+mj-lt"/>
              <a:buAutoNum type="arabicPeriod"/>
            </a:pPr>
            <a:r>
              <a:rPr lang="da-DK" sz="1350" dirty="0"/>
              <a:t>Sig hvad du gør og tal om det, der sker </a:t>
            </a:r>
            <a:r>
              <a:rPr lang="da-DK" sz="1350" b="1" dirty="0"/>
              <a:t>her og nu.</a:t>
            </a:r>
          </a:p>
          <a:p>
            <a:pPr marL="342900" indent="-342900">
              <a:lnSpc>
                <a:spcPts val="1950"/>
              </a:lnSpc>
              <a:buFont typeface="+mj-lt"/>
              <a:buAutoNum type="arabicPeriod"/>
            </a:pPr>
            <a:r>
              <a:rPr lang="da-DK" sz="1350" b="1" dirty="0"/>
              <a:t>Fortæl</a:t>
            </a:r>
            <a:r>
              <a:rPr lang="da-DK" sz="1350" dirty="0"/>
              <a:t> hvad personen skal </a:t>
            </a:r>
            <a:r>
              <a:rPr lang="da-DK" sz="1350" b="1" dirty="0"/>
              <a:t>gøre</a:t>
            </a:r>
            <a:r>
              <a:rPr lang="da-DK" sz="1350" dirty="0"/>
              <a:t> i stedet for, hvad personen </a:t>
            </a:r>
            <a:r>
              <a:rPr lang="da-DK" sz="1350" i="1" dirty="0"/>
              <a:t>ikke</a:t>
            </a:r>
            <a:r>
              <a:rPr lang="da-DK" sz="1350" dirty="0"/>
              <a:t> skal gøre.</a:t>
            </a:r>
          </a:p>
          <a:p>
            <a:pPr marL="342900" indent="-342900">
              <a:lnSpc>
                <a:spcPts val="1950"/>
              </a:lnSpc>
              <a:buFont typeface="+mj-lt"/>
              <a:buAutoNum type="arabicPeriod"/>
            </a:pPr>
            <a:r>
              <a:rPr lang="da-DK" sz="1350" dirty="0"/>
              <a:t>Brug dit </a:t>
            </a:r>
            <a:r>
              <a:rPr lang="da-DK" sz="1350" b="1" dirty="0"/>
              <a:t>kropssprog</a:t>
            </a:r>
            <a:r>
              <a:rPr lang="da-DK" sz="1350" dirty="0"/>
              <a:t> til at understøtte dine ord og handlinger fx pege på kaffekande, imens du beder om kaffekanden.</a:t>
            </a:r>
          </a:p>
          <a:p>
            <a:pPr marL="342900" indent="-342900">
              <a:lnSpc>
                <a:spcPts val="1950"/>
              </a:lnSpc>
              <a:buFont typeface="+mj-lt"/>
              <a:buAutoNum type="arabicPeriod"/>
            </a:pPr>
            <a:r>
              <a:rPr lang="da-DK" sz="1350" dirty="0"/>
              <a:t>Hvis det er vanskeligt for personen at udtrykke sig, så </a:t>
            </a:r>
            <a:r>
              <a:rPr lang="da-DK" sz="1350" b="1" dirty="0"/>
              <a:t>lyt efter stikord</a:t>
            </a:r>
            <a:r>
              <a:rPr lang="da-DK" sz="1350" dirty="0"/>
              <a:t>, som kan lede dig på hen til, hvad samtalen kunne handle om. Er han eller hun tilbage i fortiden, så bliv i det og få jer en snak om dengang.</a:t>
            </a:r>
          </a:p>
          <a:p>
            <a:pPr marL="342900" indent="-342900">
              <a:lnSpc>
                <a:spcPts val="1950"/>
              </a:lnSpc>
              <a:buFont typeface="+mj-lt"/>
              <a:buAutoNum type="arabicPeriod"/>
            </a:pPr>
            <a:r>
              <a:rPr lang="da-DK" sz="1350" dirty="0"/>
              <a:t>Hvis personen bliver frustreret eller irriteret, så </a:t>
            </a:r>
            <a:r>
              <a:rPr lang="da-DK" sz="1350" b="1" dirty="0"/>
              <a:t>skift emne eller tag en pause</a:t>
            </a:r>
            <a:r>
              <a:rPr lang="da-DK" sz="1350" dirty="0"/>
              <a:t>.</a:t>
            </a:r>
          </a:p>
          <a:p>
            <a:pPr marL="342900" indent="-342900">
              <a:buFont typeface="+mj-lt"/>
              <a:buAutoNum type="arabicPeriod"/>
            </a:pPr>
            <a:endParaRPr lang="da-DK" dirty="0"/>
          </a:p>
          <a:p>
            <a:pPr marL="342900" indent="-342900">
              <a:buFont typeface="+mj-lt"/>
              <a:buAutoNum type="arabicPeriod"/>
            </a:pPr>
            <a:endParaRPr lang="da-DK" dirty="0"/>
          </a:p>
          <a:p>
            <a:pPr marL="342900" indent="-342900">
              <a:buFont typeface="+mj-lt"/>
              <a:buAutoNum type="arabicPeriod"/>
            </a:pPr>
            <a:endParaRPr lang="da-DK" dirty="0"/>
          </a:p>
          <a:p>
            <a:endParaRPr lang="da-DK" dirty="0"/>
          </a:p>
        </p:txBody>
      </p:sp>
      <p:sp>
        <p:nvSpPr>
          <p:cNvPr id="6" name="Pladsholder til diasnummer 5"/>
          <p:cNvSpPr>
            <a:spLocks noGrp="1"/>
          </p:cNvSpPr>
          <p:nvPr>
            <p:ph type="sldNum" sz="quarter" idx="12"/>
          </p:nvPr>
        </p:nvSpPr>
        <p:spPr/>
        <p:txBody>
          <a:bodyPr/>
          <a:lstStyle/>
          <a:p>
            <a:fld id="{74447C9C-57A8-4003-9066-4A7E6D84F205}" type="slidenum">
              <a:rPr lang="da-DK" smtClean="0"/>
              <a:t>11</a:t>
            </a:fld>
            <a:endParaRPr lang="da-DK" dirty="0"/>
          </a:p>
        </p:txBody>
      </p:sp>
      <p:sp>
        <p:nvSpPr>
          <p:cNvPr id="4" name="Pladsholder til dato 3">
            <a:extLst>
              <a:ext uri="{FF2B5EF4-FFF2-40B4-BE49-F238E27FC236}">
                <a16:creationId xmlns:a16="http://schemas.microsoft.com/office/drawing/2014/main" id="{90E23222-84B2-4ED3-A6D9-53F2D6BFC4B4}"/>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1E4388F7-097A-4326-84ED-0EBC0F522792}"/>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304144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Nye måder at være sammen på</a:t>
            </a:r>
          </a:p>
        </p:txBody>
      </p:sp>
      <p:sp>
        <p:nvSpPr>
          <p:cNvPr id="10" name="Pladsholder til indhold 9"/>
          <p:cNvSpPr>
            <a:spLocks noGrp="1"/>
          </p:cNvSpPr>
          <p:nvPr>
            <p:ph idx="1"/>
          </p:nvPr>
        </p:nvSpPr>
        <p:spPr>
          <a:xfrm>
            <a:off x="628650" y="844525"/>
            <a:ext cx="7886700" cy="3788197"/>
          </a:xfrm>
        </p:spPr>
        <p:txBody>
          <a:bodyPr>
            <a:normAutofit/>
          </a:bodyPr>
          <a:lstStyle/>
          <a:p>
            <a:r>
              <a:rPr lang="da-DK" dirty="0"/>
              <a:t>Større fokus på </a:t>
            </a:r>
            <a:r>
              <a:rPr lang="da-DK" dirty="0" err="1"/>
              <a:t>nu’et</a:t>
            </a:r>
            <a:r>
              <a:rPr lang="da-DK" dirty="0"/>
              <a:t> og stjernestunder</a:t>
            </a:r>
          </a:p>
          <a:p>
            <a:r>
              <a:rPr lang="da-DK" dirty="0"/>
              <a:t>Fokus på det, der giver personen glæde</a:t>
            </a:r>
          </a:p>
          <a:p>
            <a:r>
              <a:rPr lang="da-DK" dirty="0"/>
              <a:t>Fokus på det, personen kan </a:t>
            </a:r>
          </a:p>
          <a:p>
            <a:r>
              <a:rPr lang="da-DK" dirty="0"/>
              <a:t>Fokus på hvad der optager personen</a:t>
            </a:r>
          </a:p>
          <a:p>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EE23D2C7-81D6-48E3-BDE1-2DDDE4848637}"/>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FBEC5C10-2504-4969-9E6E-39DA4B863380}"/>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3" name="Pladsholder til slidenummer 2">
            <a:extLst>
              <a:ext uri="{FF2B5EF4-FFF2-40B4-BE49-F238E27FC236}">
                <a16:creationId xmlns:a16="http://schemas.microsoft.com/office/drawing/2014/main" id="{55891635-0CCA-4DB2-AE89-F9BF26EB5BD0}"/>
              </a:ext>
            </a:extLst>
          </p:cNvPr>
          <p:cNvSpPr>
            <a:spLocks noGrp="1"/>
          </p:cNvSpPr>
          <p:nvPr>
            <p:ph type="sldNum" sz="quarter" idx="12"/>
          </p:nvPr>
        </p:nvSpPr>
        <p:spPr/>
        <p:txBody>
          <a:bodyPr/>
          <a:lstStyle/>
          <a:p>
            <a:fld id="{74447C9C-57A8-4003-9066-4A7E6D84F205}" type="slidenum">
              <a:rPr lang="da-DK" smtClean="0"/>
              <a:t>12</a:t>
            </a:fld>
            <a:endParaRPr lang="da-DK" dirty="0"/>
          </a:p>
        </p:txBody>
      </p:sp>
      <p:pic>
        <p:nvPicPr>
          <p:cNvPr id="1026" name="Picture 2" descr="Billedresultat for demens den anden frekvens">
            <a:extLst>
              <a:ext uri="{FF2B5EF4-FFF2-40B4-BE49-F238E27FC236}">
                <a16:creationId xmlns:a16="http://schemas.microsoft.com/office/drawing/2014/main" id="{8DF9F6BE-ACA4-467F-BBF2-DFF4BCBBB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8848" y="2379242"/>
            <a:ext cx="2286000" cy="1285875"/>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1AC6A1F9-2407-4E57-9716-4237636FABC1}"/>
              </a:ext>
            </a:extLst>
          </p:cNvPr>
          <p:cNvSpPr txBox="1"/>
          <p:nvPr/>
        </p:nvSpPr>
        <p:spPr>
          <a:xfrm>
            <a:off x="5135880" y="3879961"/>
            <a:ext cx="2856464" cy="350858"/>
          </a:xfrm>
          <a:prstGeom prst="rect">
            <a:avLst/>
          </a:prstGeom>
          <a:noFill/>
        </p:spPr>
        <p:txBody>
          <a:bodyPr wrap="square" lIns="67500" rtlCol="0">
            <a:noAutofit/>
          </a:bodyPr>
          <a:lstStyle/>
          <a:p>
            <a:r>
              <a:rPr lang="da-DK" sz="1200" dirty="0"/>
              <a:t>Foto fra filmen ‘Den anden frekvens’ (DVD)</a:t>
            </a:r>
          </a:p>
        </p:txBody>
      </p:sp>
      <p:sp>
        <p:nvSpPr>
          <p:cNvPr id="11" name="Tekstfelt 10">
            <a:extLst>
              <a:ext uri="{FF2B5EF4-FFF2-40B4-BE49-F238E27FC236}">
                <a16:creationId xmlns:a16="http://schemas.microsoft.com/office/drawing/2014/main" id="{7EA42265-F28C-4D76-8BB7-72F036FC9D63}"/>
              </a:ext>
            </a:extLst>
          </p:cNvPr>
          <p:cNvSpPr txBox="1"/>
          <p:nvPr/>
        </p:nvSpPr>
        <p:spPr>
          <a:xfrm>
            <a:off x="5135880" y="966685"/>
            <a:ext cx="2451937" cy="1292662"/>
          </a:xfrm>
          <a:prstGeom prst="rect">
            <a:avLst/>
          </a:prstGeom>
          <a:noFill/>
        </p:spPr>
        <p:txBody>
          <a:bodyPr wrap="square">
            <a:spAutoFit/>
          </a:bodyPr>
          <a:lstStyle/>
          <a:p>
            <a:r>
              <a:rPr lang="da-DK" sz="1350" i="1" dirty="0"/>
              <a:t>”Personen med demens er helt eller delvist frarøvet evnen til at huske fortiden og forestille sig fremtiden. </a:t>
            </a:r>
            <a:r>
              <a:rPr lang="da-DK" sz="1350" i="1" dirty="0" err="1"/>
              <a:t>Nu’et</a:t>
            </a:r>
            <a:r>
              <a:rPr lang="da-DK" sz="1350" i="1" dirty="0"/>
              <a:t> bliver af vital betydning for eksistensen” </a:t>
            </a:r>
          </a:p>
          <a:p>
            <a:r>
              <a:rPr lang="da-DK" sz="1050" i="1" dirty="0"/>
              <a:t>Citat fra Demens - Den Anden Frekvens</a:t>
            </a:r>
          </a:p>
        </p:txBody>
      </p:sp>
      <p:pic>
        <p:nvPicPr>
          <p:cNvPr id="13" name="Billede 12">
            <a:extLst>
              <a:ext uri="{FF2B5EF4-FFF2-40B4-BE49-F238E27FC236}">
                <a16:creationId xmlns:a16="http://schemas.microsoft.com/office/drawing/2014/main" id="{1CBDD147-9974-4832-841B-36D1C8F35F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4591" y="2564723"/>
            <a:ext cx="2354612" cy="1315238"/>
          </a:xfrm>
          <a:prstGeom prst="rect">
            <a:avLst/>
          </a:prstGeom>
        </p:spPr>
      </p:pic>
      <p:sp>
        <p:nvSpPr>
          <p:cNvPr id="14" name="Rektangel 13">
            <a:extLst>
              <a:ext uri="{FF2B5EF4-FFF2-40B4-BE49-F238E27FC236}">
                <a16:creationId xmlns:a16="http://schemas.microsoft.com/office/drawing/2014/main" id="{D43C6FAF-1B24-4ED1-8515-94ED9F649EEF}"/>
              </a:ext>
            </a:extLst>
          </p:cNvPr>
          <p:cNvSpPr/>
          <p:nvPr/>
        </p:nvSpPr>
        <p:spPr>
          <a:xfrm>
            <a:off x="907962" y="4024563"/>
            <a:ext cx="3227870" cy="715581"/>
          </a:xfrm>
          <a:prstGeom prst="rect">
            <a:avLst/>
          </a:prstGeom>
        </p:spPr>
        <p:txBody>
          <a:bodyPr wrap="square">
            <a:spAutoFit/>
          </a:bodyPr>
          <a:lstStyle/>
          <a:p>
            <a:r>
              <a:rPr lang="da-DK" sz="1350" dirty="0"/>
              <a:t>Video: Region H – Grib om livet </a:t>
            </a:r>
            <a:br>
              <a:rPr lang="da-DK" sz="1350" dirty="0"/>
            </a:br>
            <a:r>
              <a:rPr lang="da-DK" sz="1350" b="1" dirty="0"/>
              <a:t>De gode øjeblikke  </a:t>
            </a:r>
            <a:r>
              <a:rPr lang="da-DK" sz="1050" dirty="0">
                <a:hlinkClick r:id="rId5"/>
              </a:rPr>
              <a:t>https://youtu.be/IZhZi3UocAo</a:t>
            </a:r>
            <a:endParaRPr lang="da-DK" sz="1050" dirty="0"/>
          </a:p>
          <a:p>
            <a:endParaRPr lang="da-DK" sz="1350" dirty="0"/>
          </a:p>
        </p:txBody>
      </p:sp>
    </p:spTree>
    <p:extLst>
      <p:ext uri="{BB962C8B-B14F-4D97-AF65-F5344CB8AC3E}">
        <p14:creationId xmlns:p14="http://schemas.microsoft.com/office/powerpoint/2010/main" val="806766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Når du kommer på besøg</a:t>
            </a:r>
          </a:p>
        </p:txBody>
      </p:sp>
      <p:sp>
        <p:nvSpPr>
          <p:cNvPr id="3" name="Pladsholder til indhold 2"/>
          <p:cNvSpPr>
            <a:spLocks noGrp="1"/>
          </p:cNvSpPr>
          <p:nvPr>
            <p:ph idx="1"/>
          </p:nvPr>
        </p:nvSpPr>
        <p:spPr>
          <a:xfrm>
            <a:off x="567070" y="1679944"/>
            <a:ext cx="7775944" cy="2952778"/>
          </a:xfrm>
        </p:spPr>
        <p:txBody>
          <a:bodyPr>
            <a:normAutofit/>
          </a:bodyPr>
          <a:lstStyle/>
          <a:p>
            <a:pPr marL="133350" lvl="1" indent="-133350">
              <a:lnSpc>
                <a:spcPts val="1950"/>
              </a:lnSpc>
            </a:pPr>
            <a:r>
              <a:rPr lang="da-DK" sz="1800" dirty="0"/>
              <a:t>Når du kommer: </a:t>
            </a:r>
            <a:r>
              <a:rPr lang="da-DK" sz="1800" b="1" dirty="0"/>
              <a:t>Afvej situationen </a:t>
            </a:r>
            <a:r>
              <a:rPr lang="da-DK" sz="1800" dirty="0"/>
              <a:t>og hav din egen dagsorden i baggrunden.</a:t>
            </a:r>
          </a:p>
          <a:p>
            <a:pPr>
              <a:lnSpc>
                <a:spcPts val="1950"/>
              </a:lnSpc>
            </a:pPr>
            <a:r>
              <a:rPr lang="da-DK" sz="1800" dirty="0"/>
              <a:t>Brug </a:t>
            </a:r>
            <a:r>
              <a:rPr lang="da-DK" sz="1800" b="1" dirty="0"/>
              <a:t>øjenkontakt og berøring </a:t>
            </a:r>
            <a:r>
              <a:rPr lang="da-DK" sz="1800" dirty="0"/>
              <a:t>fx holde i hånd.</a:t>
            </a:r>
          </a:p>
          <a:p>
            <a:pPr>
              <a:lnSpc>
                <a:spcPts val="1950"/>
              </a:lnSpc>
            </a:pPr>
            <a:r>
              <a:rPr lang="da-DK" sz="1800" dirty="0"/>
              <a:t>Tage </a:t>
            </a:r>
            <a:r>
              <a:rPr lang="da-DK" sz="1800" b="1" dirty="0"/>
              <a:t>udgangspunkt</a:t>
            </a:r>
            <a:r>
              <a:rPr lang="da-DK" sz="1800" dirty="0"/>
              <a:t> i det, som personen begynder at tale om, har gang i eller tager initiativ til. </a:t>
            </a:r>
          </a:p>
          <a:p>
            <a:pPr>
              <a:lnSpc>
                <a:spcPts val="1950"/>
              </a:lnSpc>
            </a:pPr>
            <a:r>
              <a:rPr lang="da-DK" sz="1800" dirty="0"/>
              <a:t>Ord er ikke nødvendige for et godt </a:t>
            </a:r>
            <a:r>
              <a:rPr lang="da-DK" sz="1800" b="1" dirty="0"/>
              <a:t>samvær</a:t>
            </a:r>
            <a:r>
              <a:rPr lang="da-DK" sz="1800" dirty="0"/>
              <a:t>.</a:t>
            </a:r>
            <a:endParaRPr lang="da-DK" sz="1800" b="1" dirty="0"/>
          </a:p>
          <a:p>
            <a:pPr>
              <a:lnSpc>
                <a:spcPts val="1950"/>
              </a:lnSpc>
            </a:pPr>
            <a:r>
              <a:rPr lang="da-DK" sz="1800" dirty="0"/>
              <a:t>Positive </a:t>
            </a:r>
            <a:r>
              <a:rPr lang="da-DK" sz="1800" b="1" dirty="0"/>
              <a:t>følelser og stemninger </a:t>
            </a:r>
            <a:r>
              <a:rPr lang="da-DK" sz="1800" dirty="0"/>
              <a:t>har betydning for oplevelsen af et godt samvær.</a:t>
            </a:r>
          </a:p>
          <a:p>
            <a:pPr>
              <a:lnSpc>
                <a:spcPts val="1950"/>
              </a:lnSpc>
            </a:pPr>
            <a:r>
              <a:rPr lang="da-DK" sz="1800" dirty="0"/>
              <a:t>Hav mere fokus på </a:t>
            </a:r>
            <a:r>
              <a:rPr lang="da-DK" sz="1800" b="1" dirty="0"/>
              <a:t>nærværet</a:t>
            </a:r>
            <a:r>
              <a:rPr lang="da-DK" sz="1800" dirty="0"/>
              <a:t> – at ”lave ingenting sammen”. </a:t>
            </a:r>
          </a:p>
          <a:p>
            <a:pPr>
              <a:lnSpc>
                <a:spcPts val="1950"/>
              </a:lnSpc>
            </a:pPr>
            <a:r>
              <a:rPr lang="da-DK" sz="1800" dirty="0"/>
              <a:t>Anvend </a:t>
            </a:r>
            <a:r>
              <a:rPr lang="da-DK" sz="1800" b="1" dirty="0"/>
              <a:t>genkendelige</a:t>
            </a:r>
            <a:r>
              <a:rPr lang="da-DK" sz="1800" dirty="0"/>
              <a:t> </a:t>
            </a:r>
            <a:r>
              <a:rPr lang="da-DK" sz="1800" b="1" dirty="0"/>
              <a:t>aktiviteter</a:t>
            </a:r>
            <a:r>
              <a:rPr lang="da-DK" sz="1800" dirty="0"/>
              <a:t> og ting fra personens livshistorie.</a:t>
            </a:r>
          </a:p>
          <a:p>
            <a:pPr>
              <a:lnSpc>
                <a:spcPts val="1950"/>
              </a:lnSpc>
            </a:pPr>
            <a:r>
              <a:rPr lang="da-DK" sz="1800" dirty="0"/>
              <a:t>Når du går: Få </a:t>
            </a:r>
            <a:r>
              <a:rPr lang="da-DK" sz="1800" b="1" dirty="0"/>
              <a:t>hjælp fra personalet</a:t>
            </a:r>
            <a:r>
              <a:rPr lang="da-DK" sz="1800" dirty="0"/>
              <a:t>, hvis det er svært at afslutte besøget.</a:t>
            </a:r>
          </a:p>
          <a:p>
            <a:pPr marL="0" indent="0">
              <a:buNone/>
            </a:pPr>
            <a:endParaRPr lang="da-DK" dirty="0"/>
          </a:p>
          <a:p>
            <a:endParaRPr lang="da-DK" dirty="0"/>
          </a:p>
          <a:p>
            <a:endParaRPr lang="da-DK" dirty="0"/>
          </a:p>
        </p:txBody>
      </p:sp>
      <p:sp>
        <p:nvSpPr>
          <p:cNvPr id="6" name="Pladsholder til diasnummer 5"/>
          <p:cNvSpPr>
            <a:spLocks noGrp="1"/>
          </p:cNvSpPr>
          <p:nvPr>
            <p:ph type="sldNum" sz="quarter" idx="12"/>
          </p:nvPr>
        </p:nvSpPr>
        <p:spPr/>
        <p:txBody>
          <a:bodyPr/>
          <a:lstStyle/>
          <a:p>
            <a:fld id="{74447C9C-57A8-4003-9066-4A7E6D84F205}" type="slidenum">
              <a:rPr lang="da-DK" smtClean="0"/>
              <a:t>13</a:t>
            </a:fld>
            <a:endParaRPr lang="da-DK" dirty="0"/>
          </a:p>
        </p:txBody>
      </p:sp>
      <p:sp>
        <p:nvSpPr>
          <p:cNvPr id="9" name="Pladsholder til tekst 5"/>
          <p:cNvSpPr>
            <a:spLocks noGrp="1"/>
          </p:cNvSpPr>
          <p:nvPr>
            <p:ph type="body" sz="quarter" idx="13"/>
          </p:nvPr>
        </p:nvSpPr>
        <p:spPr>
          <a:xfrm>
            <a:off x="724018" y="652177"/>
            <a:ext cx="7618996" cy="758409"/>
          </a:xfrm>
          <a:noFill/>
        </p:spPr>
        <p:txBody>
          <a:bodyPr>
            <a:noAutofit/>
          </a:bodyPr>
          <a:lstStyle/>
          <a:p>
            <a:r>
              <a:rPr lang="da-DK" dirty="0"/>
              <a:t>For personer med demens i svær grad opleves hvert et møde som et nyt møde. </a:t>
            </a:r>
            <a:r>
              <a:rPr lang="da-DK" b="1" dirty="0"/>
              <a:t>Forudsigelighed, genkendelighed og tryghed bliver afgørende:</a:t>
            </a:r>
          </a:p>
          <a:p>
            <a:endParaRPr lang="da-DK" dirty="0"/>
          </a:p>
        </p:txBody>
      </p:sp>
      <p:sp>
        <p:nvSpPr>
          <p:cNvPr id="4" name="Pladsholder til dato 3">
            <a:extLst>
              <a:ext uri="{FF2B5EF4-FFF2-40B4-BE49-F238E27FC236}">
                <a16:creationId xmlns:a16="http://schemas.microsoft.com/office/drawing/2014/main" id="{BB78B259-E5D9-4710-873F-AEE9AF24C4A5}"/>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8E2D47EC-147F-4020-AA37-B64BBFAE6822}"/>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1909848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8129C-B291-433A-A2E3-8076BCEC2EEE}"/>
              </a:ext>
            </a:extLst>
          </p:cNvPr>
          <p:cNvSpPr>
            <a:spLocks noGrp="1"/>
          </p:cNvSpPr>
          <p:nvPr>
            <p:ph type="title"/>
          </p:nvPr>
        </p:nvSpPr>
        <p:spPr/>
        <p:txBody>
          <a:bodyPr anchor="ctr">
            <a:normAutofit/>
          </a:bodyPr>
          <a:lstStyle/>
          <a:p>
            <a:r>
              <a:rPr lang="da-DK" dirty="0"/>
              <a:t>Afslutning af dit besøg</a:t>
            </a:r>
          </a:p>
        </p:txBody>
      </p:sp>
      <p:pic>
        <p:nvPicPr>
          <p:cNvPr id="9" name="Pladsholder til indhold 8" descr="Et billede, der indeholder person, tøj, Ansigt, indendørs&#10;&#10;Automatisk genereret beskrivelse">
            <a:hlinkClick r:id="rId3"/>
            <a:extLst>
              <a:ext uri="{FF2B5EF4-FFF2-40B4-BE49-F238E27FC236}">
                <a16:creationId xmlns:a16="http://schemas.microsoft.com/office/drawing/2014/main" id="{962EFCC2-05B0-4F75-88E3-64C034A4792C}"/>
              </a:ext>
            </a:extLst>
          </p:cNvPr>
          <p:cNvPicPr>
            <a:picLocks noGrp="1" noChangeAspect="1"/>
          </p:cNvPicPr>
          <p:nvPr>
            <p:ph idx="1"/>
          </p:nvPr>
        </p:nvPicPr>
        <p:blipFill rotWithShape="1">
          <a:blip r:embed="rId4"/>
          <a:stretch/>
        </p:blipFill>
        <p:spPr>
          <a:xfrm>
            <a:off x="1659329" y="1675365"/>
            <a:ext cx="5641809" cy="2575608"/>
          </a:xfrm>
          <a:noFill/>
        </p:spPr>
      </p:pic>
      <p:sp>
        <p:nvSpPr>
          <p:cNvPr id="4" name="Pladsholder til dato 3">
            <a:extLst>
              <a:ext uri="{FF2B5EF4-FFF2-40B4-BE49-F238E27FC236}">
                <a16:creationId xmlns:a16="http://schemas.microsoft.com/office/drawing/2014/main" id="{FE4E8574-EBAD-4BF8-9BB0-6A551BD94DAD}"/>
              </a:ext>
            </a:extLst>
          </p:cNvPr>
          <p:cNvSpPr>
            <a:spLocks noGrp="1"/>
          </p:cNvSpPr>
          <p:nvPr>
            <p:ph type="dt" sz="half" idx="10"/>
          </p:nvPr>
        </p:nvSpPr>
        <p:spPr/>
        <p:txBody>
          <a:bodyPr anchor="ctr">
            <a:normAutofit/>
          </a:bodyPr>
          <a:lstStyle/>
          <a:p>
            <a:pPr>
              <a:spcAft>
                <a:spcPts val="450"/>
              </a:spcAft>
            </a:pPr>
            <a:r>
              <a:rPr lang="da-DK"/>
              <a:t>Revideret efterår 2023</a:t>
            </a:r>
            <a:endParaRPr lang="da-DK" dirty="0"/>
          </a:p>
        </p:txBody>
      </p:sp>
      <p:sp>
        <p:nvSpPr>
          <p:cNvPr id="11" name="Pladsholder til sidefod 10">
            <a:extLst>
              <a:ext uri="{FF2B5EF4-FFF2-40B4-BE49-F238E27FC236}">
                <a16:creationId xmlns:a16="http://schemas.microsoft.com/office/drawing/2014/main" id="{9E2E7080-E8A5-4E68-A364-067DFA690520}"/>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
        <p:nvSpPr>
          <p:cNvPr id="6" name="Pladsholder til slidenummer 5">
            <a:extLst>
              <a:ext uri="{FF2B5EF4-FFF2-40B4-BE49-F238E27FC236}">
                <a16:creationId xmlns:a16="http://schemas.microsoft.com/office/drawing/2014/main" id="{0FE0C5C8-2085-4317-8B6A-3934F02BFCDD}"/>
              </a:ext>
            </a:extLst>
          </p:cNvPr>
          <p:cNvSpPr>
            <a:spLocks noGrp="1"/>
          </p:cNvSpPr>
          <p:nvPr>
            <p:ph type="sldNum" sz="quarter" idx="12"/>
          </p:nvPr>
        </p:nvSpPr>
        <p:spPr/>
        <p:txBody>
          <a:bodyPr anchor="ctr">
            <a:normAutofit/>
          </a:bodyPr>
          <a:lstStyle/>
          <a:p>
            <a:pPr>
              <a:spcAft>
                <a:spcPts val="450"/>
              </a:spcAft>
            </a:pPr>
            <a:fld id="{74447C9C-57A8-4003-9066-4A7E6D84F205}" type="slidenum">
              <a:rPr lang="da-DK" smtClean="0"/>
              <a:pPr>
                <a:spcAft>
                  <a:spcPts val="450"/>
                </a:spcAft>
              </a:pPr>
              <a:t>14</a:t>
            </a:fld>
            <a:endParaRPr lang="da-DK"/>
          </a:p>
        </p:txBody>
      </p:sp>
      <p:sp>
        <p:nvSpPr>
          <p:cNvPr id="7" name="Pladsholder til tekst 6">
            <a:extLst>
              <a:ext uri="{FF2B5EF4-FFF2-40B4-BE49-F238E27FC236}">
                <a16:creationId xmlns:a16="http://schemas.microsoft.com/office/drawing/2014/main" id="{95B86827-A3E7-4E66-8C47-F45DA25A35D7}"/>
              </a:ext>
            </a:extLst>
          </p:cNvPr>
          <p:cNvSpPr>
            <a:spLocks noGrp="1"/>
          </p:cNvSpPr>
          <p:nvPr>
            <p:ph type="body" sz="quarter" idx="13"/>
          </p:nvPr>
        </p:nvSpPr>
        <p:spPr>
          <a:xfrm>
            <a:off x="628650" y="712096"/>
            <a:ext cx="7886700" cy="748425"/>
          </a:xfrm>
        </p:spPr>
        <p:txBody>
          <a:bodyPr>
            <a:normAutofit fontScale="92500" lnSpcReduction="20000"/>
          </a:bodyPr>
          <a:lstStyle/>
          <a:p>
            <a:pPr>
              <a:lnSpc>
                <a:spcPct val="90000"/>
              </a:lnSpc>
            </a:pPr>
            <a:r>
              <a:rPr lang="da-DK" b="1" dirty="0"/>
              <a:t>”At sige farvel”</a:t>
            </a:r>
            <a:endParaRPr lang="da-DK" dirty="0"/>
          </a:p>
          <a:p>
            <a:pPr>
              <a:lnSpc>
                <a:spcPct val="90000"/>
              </a:lnSpc>
            </a:pPr>
            <a:r>
              <a:rPr lang="da-DK" dirty="0"/>
              <a:t>At sige farvel, når man skal gå, kan være svært. Du kan støtte mennesker med demens til at forstå, hvornår noget slutter ved at være tydelig og fortælle, hvad der skal ske.</a:t>
            </a:r>
          </a:p>
          <a:p>
            <a:pPr>
              <a:lnSpc>
                <a:spcPct val="90000"/>
              </a:lnSpc>
            </a:pPr>
            <a:endParaRPr lang="da-DK" sz="1275" dirty="0"/>
          </a:p>
        </p:txBody>
      </p:sp>
      <p:sp>
        <p:nvSpPr>
          <p:cNvPr id="10" name="Tekstfelt 9">
            <a:extLst>
              <a:ext uri="{FF2B5EF4-FFF2-40B4-BE49-F238E27FC236}">
                <a16:creationId xmlns:a16="http://schemas.microsoft.com/office/drawing/2014/main" id="{C7E90992-D24A-425E-BB44-08792E32A73D}"/>
              </a:ext>
            </a:extLst>
          </p:cNvPr>
          <p:cNvSpPr txBox="1"/>
          <p:nvPr/>
        </p:nvSpPr>
        <p:spPr>
          <a:xfrm>
            <a:off x="2086399" y="4474410"/>
            <a:ext cx="4487339" cy="230832"/>
          </a:xfrm>
          <a:prstGeom prst="rect">
            <a:avLst/>
          </a:prstGeom>
          <a:noFill/>
        </p:spPr>
        <p:txBody>
          <a:bodyPr wrap="square">
            <a:spAutoFit/>
          </a:bodyPr>
          <a:lstStyle/>
          <a:p>
            <a:r>
              <a:rPr lang="da-DK" sz="900" dirty="0">
                <a:latin typeface="Open Sans" panose="020B0606030504020204" pitchFamily="34" charset="0"/>
              </a:rPr>
              <a:t>Filmen er udviklet i projektet 'Tid til at lære - Tid til at leve' i Herning kommune.</a:t>
            </a:r>
            <a:endParaRPr lang="da-DK" sz="900" dirty="0"/>
          </a:p>
        </p:txBody>
      </p:sp>
    </p:spTree>
    <p:extLst>
      <p:ext uri="{BB962C8B-B14F-4D97-AF65-F5344CB8AC3E}">
        <p14:creationId xmlns:p14="http://schemas.microsoft.com/office/powerpoint/2010/main" val="394548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a:t>Øvelsesark: Mine opmærksomhedspunkter</a:t>
            </a:r>
          </a:p>
        </p:txBody>
      </p:sp>
      <p:sp>
        <p:nvSpPr>
          <p:cNvPr id="6" name="Pladsholder til diasnummer 5"/>
          <p:cNvSpPr>
            <a:spLocks noGrp="1"/>
          </p:cNvSpPr>
          <p:nvPr>
            <p:ph type="sldNum" sz="quarter" idx="12"/>
          </p:nvPr>
        </p:nvSpPr>
        <p:spPr/>
        <p:txBody>
          <a:bodyPr/>
          <a:lstStyle/>
          <a:p>
            <a:fld id="{74447C9C-57A8-4003-9066-4A7E6D84F205}" type="slidenum">
              <a:rPr lang="da-DK" smtClean="0"/>
              <a:t>15</a:t>
            </a:fld>
            <a:endParaRPr lang="da-DK" dirty="0"/>
          </a:p>
        </p:txBody>
      </p:sp>
      <p:sp>
        <p:nvSpPr>
          <p:cNvPr id="8" name="Pladsholder til indhold 7"/>
          <p:cNvSpPr>
            <a:spLocks noGrp="1"/>
          </p:cNvSpPr>
          <p:nvPr>
            <p:ph idx="4294967295"/>
          </p:nvPr>
        </p:nvSpPr>
        <p:spPr>
          <a:xfrm>
            <a:off x="715926" y="762538"/>
            <a:ext cx="4502700" cy="3945338"/>
          </a:xfrm>
        </p:spPr>
        <p:txBody>
          <a:bodyPr/>
          <a:lstStyle/>
          <a:p>
            <a:r>
              <a:rPr lang="da-DK" sz="1800" dirty="0"/>
              <a:t>Hvad vil du især være opmærksom på fremover i forhold til din måde at kommunikere og være sammen med din kære med demens?</a:t>
            </a:r>
          </a:p>
          <a:p>
            <a:pPr marL="0" indent="0">
              <a:buNone/>
            </a:pPr>
            <a:endParaRPr lang="da-DK" sz="1800" dirty="0"/>
          </a:p>
          <a:p>
            <a:endParaRPr lang="da-DK" sz="1800" dirty="0"/>
          </a:p>
          <a:p>
            <a:r>
              <a:rPr lang="da-DK" sz="1800" dirty="0"/>
              <a:t>Er der noget du vil gøre mindre af?</a:t>
            </a:r>
          </a:p>
          <a:p>
            <a:pPr marL="0" indent="0">
              <a:buNone/>
            </a:pPr>
            <a:endParaRPr lang="da-DK" sz="1800" dirty="0"/>
          </a:p>
          <a:p>
            <a:pPr marL="0" indent="0">
              <a:buNone/>
            </a:pPr>
            <a:endParaRPr lang="da-DK" sz="1800" dirty="0"/>
          </a:p>
          <a:p>
            <a:r>
              <a:rPr lang="da-DK" sz="1800" dirty="0"/>
              <a:t>Er der noget du vil gøre mere af?</a:t>
            </a:r>
          </a:p>
          <a:p>
            <a:endParaRPr lang="da-DK" dirty="0"/>
          </a:p>
        </p:txBody>
      </p:sp>
      <p:sp>
        <p:nvSpPr>
          <p:cNvPr id="3" name="Pladsholder til dato 2">
            <a:extLst>
              <a:ext uri="{FF2B5EF4-FFF2-40B4-BE49-F238E27FC236}">
                <a16:creationId xmlns:a16="http://schemas.microsoft.com/office/drawing/2014/main" id="{2C1BE22E-0556-448E-ABF0-35B1F64C933E}"/>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A5D0780C-E2E8-4326-81AB-3EC57727CB8B}"/>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pic>
        <p:nvPicPr>
          <p:cNvPr id="5" name="Billede 4">
            <a:extLst>
              <a:ext uri="{FF2B5EF4-FFF2-40B4-BE49-F238E27FC236}">
                <a16:creationId xmlns:a16="http://schemas.microsoft.com/office/drawing/2014/main" id="{B3316CFC-5E61-49AC-B354-2E0F9772A5C7}"/>
              </a:ext>
            </a:extLst>
          </p:cNvPr>
          <p:cNvPicPr>
            <a:picLocks noChangeAspect="1"/>
          </p:cNvPicPr>
          <p:nvPr/>
        </p:nvPicPr>
        <p:blipFill>
          <a:blip r:embed="rId3"/>
          <a:stretch>
            <a:fillRect/>
          </a:stretch>
        </p:blipFill>
        <p:spPr>
          <a:xfrm rot="408938">
            <a:off x="5514247" y="1238430"/>
            <a:ext cx="1993364" cy="29935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8514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1227" y="1676696"/>
            <a:ext cx="7241549" cy="1790108"/>
          </a:xfrm>
        </p:spPr>
        <p:txBody>
          <a:bodyPr anchor="t">
            <a:normAutofit/>
          </a:bodyPr>
          <a:lstStyle/>
          <a:p>
            <a:r>
              <a:rPr lang="da-DK"/>
              <a:t>Hvad synes du har været interessant i dag?</a:t>
            </a:r>
          </a:p>
        </p:txBody>
      </p:sp>
    </p:spTree>
    <p:extLst>
      <p:ext uri="{BB962C8B-B14F-4D97-AF65-F5344CB8AC3E}">
        <p14:creationId xmlns:p14="http://schemas.microsoft.com/office/powerpoint/2010/main" val="197088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51227" y="1676696"/>
            <a:ext cx="7241549" cy="1790108"/>
          </a:xfrm>
        </p:spPr>
        <p:txBody>
          <a:bodyPr anchor="t">
            <a:normAutofit/>
          </a:bodyPr>
          <a:lstStyle/>
          <a:p>
            <a:r>
              <a:rPr lang="da-DK" dirty="0"/>
              <a:t>Tak for i dag</a:t>
            </a:r>
          </a:p>
        </p:txBody>
      </p:sp>
    </p:spTree>
    <p:extLst>
      <p:ext uri="{BB962C8B-B14F-4D97-AF65-F5344CB8AC3E}">
        <p14:creationId xmlns:p14="http://schemas.microsoft.com/office/powerpoint/2010/main" val="46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a-DK" sz="3975" dirty="0"/>
              <a:t>Velkommen</a:t>
            </a:r>
            <a:br>
              <a:rPr lang="da-DK" sz="3975" dirty="0"/>
            </a:br>
            <a:br>
              <a:rPr lang="da-DK" sz="2025" b="0" dirty="0"/>
            </a:br>
            <a:r>
              <a:rPr lang="da-DK" sz="3000" b="0" dirty="0"/>
              <a:t>Pårørendekursus</a:t>
            </a:r>
            <a:br>
              <a:rPr lang="da-DK" sz="3000" b="0" dirty="0"/>
            </a:br>
            <a:r>
              <a:rPr lang="da-DK" sz="3000" b="0" dirty="0"/>
              <a:t>Livet med demens i plejebolig</a:t>
            </a:r>
            <a:br>
              <a:rPr lang="da-DK" b="0" dirty="0"/>
            </a:br>
            <a:br>
              <a:rPr lang="da-DK" b="0" dirty="0"/>
            </a:br>
            <a:br>
              <a:rPr lang="da-DK" dirty="0"/>
            </a:br>
            <a:endParaRPr lang="da-DK" sz="2025" b="0" dirty="0"/>
          </a:p>
        </p:txBody>
      </p:sp>
      <p:sp>
        <p:nvSpPr>
          <p:cNvPr id="3" name="Subtitle 2"/>
          <p:cNvSpPr>
            <a:spLocks noGrp="1"/>
          </p:cNvSpPr>
          <p:nvPr>
            <p:ph type="subTitle" idx="1"/>
          </p:nvPr>
        </p:nvSpPr>
        <p:spPr>
          <a:xfrm>
            <a:off x="1657350" y="2432050"/>
            <a:ext cx="5829300" cy="1511300"/>
          </a:xfrm>
        </p:spPr>
        <p:txBody>
          <a:bodyPr/>
          <a:lstStyle/>
          <a:p>
            <a:endParaRPr lang="da-DK" dirty="0"/>
          </a:p>
          <a:p>
            <a:r>
              <a:rPr lang="da-DK" dirty="0"/>
              <a:t>Underviser: XXX</a:t>
            </a:r>
          </a:p>
          <a:p>
            <a:r>
              <a:rPr lang="da-DK" dirty="0"/>
              <a:t>Dato</a:t>
            </a:r>
          </a:p>
          <a:p>
            <a:r>
              <a:rPr lang="da-DK" dirty="0"/>
              <a:t>Sted</a:t>
            </a:r>
          </a:p>
        </p:txBody>
      </p:sp>
    </p:spTree>
    <p:extLst>
      <p:ext uri="{BB962C8B-B14F-4D97-AF65-F5344CB8AC3E}">
        <p14:creationId xmlns:p14="http://schemas.microsoft.com/office/powerpoint/2010/main" val="71731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a-DK" dirty="0"/>
              <a:t>Modul 4</a:t>
            </a:r>
            <a:br>
              <a:rPr lang="da-DK" dirty="0"/>
            </a:br>
            <a:r>
              <a:rPr lang="da-DK" dirty="0"/>
              <a:t>Nye måder at være sammen på</a:t>
            </a:r>
            <a:br>
              <a:rPr lang="da-DK" dirty="0"/>
            </a:br>
            <a:endParaRPr lang="da-DK" dirty="0"/>
          </a:p>
        </p:txBody>
      </p:sp>
      <p:sp>
        <p:nvSpPr>
          <p:cNvPr id="3" name="Subtitle 2"/>
          <p:cNvSpPr>
            <a:spLocks noGrp="1"/>
          </p:cNvSpPr>
          <p:nvPr>
            <p:ph type="subTitle" idx="1"/>
          </p:nvPr>
        </p:nvSpPr>
        <p:spPr/>
        <p:txBody>
          <a:bodyPr/>
          <a:lstStyle/>
          <a:p>
            <a:r>
              <a:rPr lang="da-DK" b="1" dirty="0"/>
              <a:t>Dagens emner:</a:t>
            </a:r>
          </a:p>
          <a:p>
            <a:r>
              <a:rPr lang="da-DK" dirty="0"/>
              <a:t>Kommunikation og samvær</a:t>
            </a:r>
          </a:p>
          <a:p>
            <a:r>
              <a:rPr lang="da-DK" dirty="0"/>
              <a:t>Gode råd</a:t>
            </a:r>
          </a:p>
        </p:txBody>
      </p:sp>
    </p:spTree>
    <p:extLst>
      <p:ext uri="{BB962C8B-B14F-4D97-AF65-F5344CB8AC3E}">
        <p14:creationId xmlns:p14="http://schemas.microsoft.com/office/powerpoint/2010/main" val="21008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8395BB54-1E62-4340-BA8C-C2501A8E30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3162" y="1419757"/>
            <a:ext cx="3171268" cy="2402269"/>
          </a:xfrm>
          <a:prstGeom prst="rect">
            <a:avLst/>
          </a:prstGeom>
          <a:noFill/>
        </p:spPr>
      </p:pic>
      <p:sp>
        <p:nvSpPr>
          <p:cNvPr id="4" name="Titel 3"/>
          <p:cNvSpPr>
            <a:spLocks noGrp="1"/>
          </p:cNvSpPr>
          <p:nvPr>
            <p:ph type="title"/>
          </p:nvPr>
        </p:nvSpPr>
        <p:spPr/>
        <p:txBody>
          <a:bodyPr anchor="ctr">
            <a:normAutofit/>
          </a:bodyPr>
          <a:lstStyle/>
          <a:p>
            <a:r>
              <a:rPr lang="da-DK" dirty="0"/>
              <a:t>Kommunikation</a:t>
            </a:r>
          </a:p>
        </p:txBody>
      </p:sp>
      <p:sp>
        <p:nvSpPr>
          <p:cNvPr id="6" name="Pladsholder til tekst 5"/>
          <p:cNvSpPr>
            <a:spLocks noGrp="1"/>
          </p:cNvSpPr>
          <p:nvPr>
            <p:ph idx="1"/>
          </p:nvPr>
        </p:nvSpPr>
        <p:spPr>
          <a:xfrm>
            <a:off x="628650" y="722692"/>
            <a:ext cx="7886700" cy="398639"/>
          </a:xfrm>
        </p:spPr>
        <p:txBody>
          <a:bodyPr>
            <a:normAutofit lnSpcReduction="10000"/>
          </a:bodyPr>
          <a:lstStyle/>
          <a:p>
            <a:pPr marL="0" indent="0">
              <a:lnSpc>
                <a:spcPct val="90000"/>
              </a:lnSpc>
              <a:buNone/>
            </a:pPr>
            <a:r>
              <a:rPr lang="da-DK" sz="2400" dirty="0"/>
              <a:t>Kommunikationen i dette stadie er præget af:</a:t>
            </a:r>
          </a:p>
          <a:p>
            <a:pPr>
              <a:lnSpc>
                <a:spcPct val="90000"/>
              </a:lnSpc>
            </a:pPr>
            <a:endParaRPr lang="da-DK" sz="1500" b="1" dirty="0"/>
          </a:p>
        </p:txBody>
      </p:sp>
      <p:sp>
        <p:nvSpPr>
          <p:cNvPr id="3" name="Pladsholder til dato 2">
            <a:extLst>
              <a:ext uri="{FF2B5EF4-FFF2-40B4-BE49-F238E27FC236}">
                <a16:creationId xmlns:a16="http://schemas.microsoft.com/office/drawing/2014/main" id="{AD5EF68F-9DD2-4CE2-B05D-290B53E912A7}"/>
              </a:ext>
            </a:extLst>
          </p:cNvPr>
          <p:cNvSpPr>
            <a:spLocks noGrp="1"/>
          </p:cNvSpPr>
          <p:nvPr>
            <p:ph type="dt" sz="half" idx="10"/>
          </p:nvPr>
        </p:nvSpPr>
        <p:spPr/>
        <p:txBody>
          <a:bodyPr anchor="ctr">
            <a:normAutofit/>
          </a:bodyPr>
          <a:lstStyle/>
          <a:p>
            <a:pPr>
              <a:spcAft>
                <a:spcPts val="450"/>
              </a:spcAft>
            </a:pPr>
            <a:r>
              <a:rPr lang="da-DK"/>
              <a:t>Revideret efterår 2023</a:t>
            </a:r>
          </a:p>
        </p:txBody>
      </p:sp>
      <p:sp>
        <p:nvSpPr>
          <p:cNvPr id="8" name="Pladsholder til sidefod 7">
            <a:extLst>
              <a:ext uri="{FF2B5EF4-FFF2-40B4-BE49-F238E27FC236}">
                <a16:creationId xmlns:a16="http://schemas.microsoft.com/office/drawing/2014/main" id="{C8625904-40C0-4D07-8019-AF4372A41CD6}"/>
              </a:ext>
            </a:extLst>
          </p:cNvPr>
          <p:cNvSpPr>
            <a:spLocks noGrp="1"/>
          </p:cNvSpPr>
          <p:nvPr>
            <p:ph type="ftr" sz="quarter" idx="11"/>
          </p:nvPr>
        </p:nvSpPr>
        <p:spPr/>
        <p:txBody>
          <a:bodyPr anchor="ctr">
            <a:normAutofit/>
          </a:bodyPr>
          <a:lstStyle/>
          <a:p>
            <a:pPr>
              <a:spcAft>
                <a:spcPts val="450"/>
              </a:spcAft>
            </a:pPr>
            <a:r>
              <a:rPr lang="da-DK"/>
              <a:t>Billedmateriale: Nationalt Videnscenter for Demens / Colourbox.dk / Commons Wikimedia</a:t>
            </a:r>
          </a:p>
        </p:txBody>
      </p:sp>
      <p:sp>
        <p:nvSpPr>
          <p:cNvPr id="7" name="Pladsholder til slidenummer 6">
            <a:extLst>
              <a:ext uri="{FF2B5EF4-FFF2-40B4-BE49-F238E27FC236}">
                <a16:creationId xmlns:a16="http://schemas.microsoft.com/office/drawing/2014/main" id="{0D3516CE-A533-48A5-B146-5E045060902B}"/>
              </a:ext>
            </a:extLst>
          </p:cNvPr>
          <p:cNvSpPr>
            <a:spLocks noGrp="1"/>
          </p:cNvSpPr>
          <p:nvPr>
            <p:ph type="sldNum" sz="quarter" idx="12"/>
          </p:nvPr>
        </p:nvSpPr>
        <p:spPr/>
        <p:txBody>
          <a:bodyPr anchor="ctr">
            <a:normAutofit/>
          </a:bodyPr>
          <a:lstStyle/>
          <a:p>
            <a:pPr>
              <a:spcAft>
                <a:spcPts val="450"/>
              </a:spcAft>
            </a:pPr>
            <a:fld id="{74447C9C-57A8-4003-9066-4A7E6D84F205}" type="slidenum">
              <a:rPr lang="da-DK" smtClean="0"/>
              <a:pPr>
                <a:spcAft>
                  <a:spcPts val="450"/>
                </a:spcAft>
              </a:pPr>
              <a:t>4</a:t>
            </a:fld>
            <a:endParaRPr lang="da-DK"/>
          </a:p>
        </p:txBody>
      </p:sp>
      <p:sp>
        <p:nvSpPr>
          <p:cNvPr id="5" name="Pladsholder til indhold 4"/>
          <p:cNvSpPr>
            <a:spLocks noGrp="1"/>
          </p:cNvSpPr>
          <p:nvPr>
            <p:ph type="body" sz="quarter" idx="13"/>
          </p:nvPr>
        </p:nvSpPr>
        <p:spPr>
          <a:xfrm>
            <a:off x="537210" y="1346771"/>
            <a:ext cx="4872990" cy="3202369"/>
          </a:xfrm>
        </p:spPr>
        <p:txBody>
          <a:bodyPr>
            <a:normAutofit/>
          </a:bodyPr>
          <a:lstStyle/>
          <a:p>
            <a:pPr fontAlgn="base">
              <a:lnSpc>
                <a:spcPct val="90000"/>
              </a:lnSpc>
            </a:pPr>
            <a:r>
              <a:rPr lang="da-DK" sz="1600" dirty="0"/>
              <a:t>Personen er afhængig af at omgivelserne kommunikerer på en forenklet og meget tydelig måde. </a:t>
            </a:r>
          </a:p>
          <a:p>
            <a:pPr fontAlgn="base">
              <a:lnSpc>
                <a:spcPct val="90000"/>
              </a:lnSpc>
              <a:buFont typeface="Arial" panose="020B0604020202020204" pitchFamily="34" charset="0"/>
              <a:buChar char="•"/>
            </a:pPr>
            <a:r>
              <a:rPr lang="da-DK" sz="1600" dirty="0"/>
              <a:t>Nedsat evne til at opbygge sætninger og udtale ordene rigtigt. Personen siger måske forkerte eller hjemmelavede ord, evt. med samme ordlyd.</a:t>
            </a:r>
          </a:p>
          <a:p>
            <a:pPr fontAlgn="base">
              <a:lnSpc>
                <a:spcPct val="90000"/>
              </a:lnSpc>
              <a:buFont typeface="Arial" panose="020B0604020202020204" pitchFamily="34" charset="0"/>
              <a:buChar char="•"/>
            </a:pPr>
            <a:r>
              <a:rPr lang="da-DK" sz="1600" dirty="0"/>
              <a:t>Sproget forsvinder stort set helt hos mange, hvor det, der er tilbage, er få ord, som evt. gentages. Hos nogle er det blot uforståelige lyde.</a:t>
            </a:r>
          </a:p>
          <a:p>
            <a:pPr fontAlgn="base">
              <a:lnSpc>
                <a:spcPct val="90000"/>
              </a:lnSpc>
              <a:buFont typeface="Arial" panose="020B0604020202020204" pitchFamily="34" charset="0"/>
              <a:buChar char="•"/>
            </a:pPr>
            <a:r>
              <a:rPr lang="da-DK" sz="1600" dirty="0"/>
              <a:t>Den nonverbale kommunikation er typisk også vanskelig for personen, både når de selv kommunikerer, og når de skal tolke nonverbal kommunikation fra andre.</a:t>
            </a:r>
          </a:p>
          <a:p>
            <a:pPr>
              <a:lnSpc>
                <a:spcPct val="90000"/>
              </a:lnSpc>
            </a:pPr>
            <a:endParaRPr lang="da-DK" sz="1050" dirty="0"/>
          </a:p>
          <a:p>
            <a:pPr>
              <a:lnSpc>
                <a:spcPct val="90000"/>
              </a:lnSpc>
            </a:pPr>
            <a:endParaRPr lang="da-DK" sz="1050" dirty="0"/>
          </a:p>
        </p:txBody>
      </p:sp>
    </p:spTree>
    <p:extLst>
      <p:ext uri="{BB962C8B-B14F-4D97-AF65-F5344CB8AC3E}">
        <p14:creationId xmlns:p14="http://schemas.microsoft.com/office/powerpoint/2010/main" val="298990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28651" y="98613"/>
            <a:ext cx="6805495" cy="398639"/>
          </a:xfrm>
        </p:spPr>
        <p:txBody>
          <a:bodyPr vert="horz" lIns="91440" tIns="0" rIns="0" bIns="0" rtlCol="0" anchor="ctr">
            <a:normAutofit/>
          </a:bodyPr>
          <a:lstStyle/>
          <a:p>
            <a:r>
              <a:rPr lang="da-DK" b="1" kern="1200">
                <a:latin typeface="+mj-lt"/>
                <a:ea typeface="+mj-ea"/>
                <a:cs typeface="+mj-cs"/>
              </a:rPr>
              <a:t>Kommunikation er mere end ord</a:t>
            </a:r>
          </a:p>
        </p:txBody>
      </p:sp>
      <p:sp>
        <p:nvSpPr>
          <p:cNvPr id="2" name="Rektangel 1">
            <a:extLst>
              <a:ext uri="{FF2B5EF4-FFF2-40B4-BE49-F238E27FC236}">
                <a16:creationId xmlns:a16="http://schemas.microsoft.com/office/drawing/2014/main" id="{18597352-3219-4228-A4B9-69EC69C4B384}"/>
              </a:ext>
            </a:extLst>
          </p:cNvPr>
          <p:cNvSpPr/>
          <p:nvPr/>
        </p:nvSpPr>
        <p:spPr>
          <a:xfrm>
            <a:off x="628650" y="1369218"/>
            <a:ext cx="3886200" cy="3263504"/>
          </a:xfrm>
          <a:prstGeom prst="rect">
            <a:avLst/>
          </a:prstGeom>
        </p:spPr>
        <p:txBody>
          <a:bodyPr vert="horz" lIns="91440" tIns="45720" rIns="91440" bIns="45720" rtlCol="0">
            <a:normAutofit/>
          </a:bodyPr>
          <a:lstStyle/>
          <a:p>
            <a:pPr defTabSz="685800">
              <a:spcBef>
                <a:spcPts val="450"/>
              </a:spcBef>
              <a:buFont typeface="Arial" panose="020B0604020202020204" pitchFamily="34" charset="0"/>
              <a:buChar char="•"/>
            </a:pPr>
            <a:r>
              <a:rPr lang="da-DK" sz="1500" dirty="0"/>
              <a:t>Når det talte </a:t>
            </a:r>
            <a:r>
              <a:rPr lang="da-DK" sz="1500" b="1" dirty="0"/>
              <a:t>sprog</a:t>
            </a:r>
            <a:r>
              <a:rPr lang="da-DK" sz="1500" dirty="0"/>
              <a:t> er svært for personen, bliver </a:t>
            </a:r>
            <a:r>
              <a:rPr lang="da-DK" sz="1500" b="1" dirty="0"/>
              <a:t>toneleje</a:t>
            </a:r>
            <a:r>
              <a:rPr lang="da-DK" sz="1500" dirty="0"/>
              <a:t> og </a:t>
            </a:r>
            <a:r>
              <a:rPr lang="da-DK" sz="1500" b="1" dirty="0"/>
              <a:t>kropssprog</a:t>
            </a:r>
            <a:r>
              <a:rPr lang="da-DK" sz="1500" dirty="0"/>
              <a:t> så meget desto vigtigere for kommunikationen. </a:t>
            </a:r>
          </a:p>
          <a:p>
            <a:pPr defTabSz="685800">
              <a:spcBef>
                <a:spcPts val="450"/>
              </a:spcBef>
              <a:buFont typeface="Arial" panose="020B0604020202020204" pitchFamily="34" charset="0"/>
              <a:buChar char="•"/>
            </a:pPr>
            <a:endParaRPr lang="da-DK" sz="1500" dirty="0"/>
          </a:p>
          <a:p>
            <a:pPr defTabSz="685800">
              <a:spcBef>
                <a:spcPts val="450"/>
              </a:spcBef>
              <a:buFont typeface="Arial" panose="020B0604020202020204" pitchFamily="34" charset="0"/>
              <a:buChar char="•"/>
            </a:pPr>
            <a:r>
              <a:rPr lang="da-DK" sz="1500" dirty="0"/>
              <a:t>Derfor er det vigtigt, at der er sammenhæng mellem det, du </a:t>
            </a:r>
            <a:r>
              <a:rPr lang="da-DK" sz="1500" b="1" dirty="0"/>
              <a:t>siger</a:t>
            </a:r>
            <a:r>
              <a:rPr lang="da-DK" sz="1500" dirty="0"/>
              <a:t> og det, du </a:t>
            </a:r>
            <a:r>
              <a:rPr lang="da-DK" sz="1500" b="1" dirty="0"/>
              <a:t>gør</a:t>
            </a:r>
            <a:r>
              <a:rPr lang="da-DK" sz="1500" dirty="0"/>
              <a:t>.</a:t>
            </a:r>
          </a:p>
        </p:txBody>
      </p:sp>
      <p:sp>
        <p:nvSpPr>
          <p:cNvPr id="3" name="Pladsholder til dato 2">
            <a:extLst>
              <a:ext uri="{FF2B5EF4-FFF2-40B4-BE49-F238E27FC236}">
                <a16:creationId xmlns:a16="http://schemas.microsoft.com/office/drawing/2014/main" id="{1964F696-8BA4-4068-AC1B-168145C0B439}"/>
              </a:ext>
            </a:extLst>
          </p:cNvPr>
          <p:cNvSpPr>
            <a:spLocks noGrp="1"/>
          </p:cNvSpPr>
          <p:nvPr>
            <p:ph type="dt" sz="half" idx="10"/>
          </p:nvPr>
        </p:nvSpPr>
        <p:spPr>
          <a:xfrm>
            <a:off x="628650" y="4847566"/>
            <a:ext cx="1535430" cy="273844"/>
          </a:xfrm>
        </p:spPr>
        <p:txBody>
          <a:bodyPr vert="horz" lIns="91440" tIns="45720" rIns="91440" bIns="45720" rtlCol="0" anchor="ctr">
            <a:normAutofit/>
          </a:bodyPr>
          <a:lstStyle/>
          <a:p>
            <a:pPr>
              <a:spcAft>
                <a:spcPts val="450"/>
              </a:spcAft>
            </a:pPr>
            <a:r>
              <a:rPr lang="da-DK" kern="1200">
                <a:latin typeface="+mn-lt"/>
                <a:ea typeface="+mn-ea"/>
                <a:cs typeface="+mn-cs"/>
              </a:rPr>
              <a:t>Revideret efterår 2023</a:t>
            </a:r>
          </a:p>
        </p:txBody>
      </p:sp>
      <p:sp>
        <p:nvSpPr>
          <p:cNvPr id="7" name="Pladsholder til sidefod 6">
            <a:extLst>
              <a:ext uri="{FF2B5EF4-FFF2-40B4-BE49-F238E27FC236}">
                <a16:creationId xmlns:a16="http://schemas.microsoft.com/office/drawing/2014/main" id="{1D5E93AC-FF81-4494-A71B-6E322EF2F7B8}"/>
              </a:ext>
            </a:extLst>
          </p:cNvPr>
          <p:cNvSpPr>
            <a:spLocks noGrp="1"/>
          </p:cNvSpPr>
          <p:nvPr>
            <p:ph type="ftr" sz="quarter" idx="11"/>
          </p:nvPr>
        </p:nvSpPr>
        <p:spPr>
          <a:xfrm>
            <a:off x="2255520" y="4847566"/>
            <a:ext cx="5760720" cy="273844"/>
          </a:xfrm>
        </p:spPr>
        <p:txBody>
          <a:bodyPr vert="horz" lIns="91440" tIns="45720" rIns="91440" bIns="45720" rtlCol="0" anchor="ctr">
            <a:normAutofit/>
          </a:bodyPr>
          <a:lstStyle/>
          <a:p>
            <a:pPr>
              <a:spcAft>
                <a:spcPts val="450"/>
              </a:spcAft>
            </a:pPr>
            <a:r>
              <a:rPr lang="da-DK" kern="1200">
                <a:latin typeface="+mn-lt"/>
                <a:ea typeface="+mn-ea"/>
                <a:cs typeface="+mn-cs"/>
              </a:rPr>
              <a:t>Billedmateriale: Nationalt Videnscenter for Demens / Colourbox.dk / Commons Wikimedia</a:t>
            </a:r>
          </a:p>
        </p:txBody>
      </p:sp>
      <p:sp>
        <p:nvSpPr>
          <p:cNvPr id="4" name="Pladsholder til diasnummer 3"/>
          <p:cNvSpPr>
            <a:spLocks noGrp="1"/>
          </p:cNvSpPr>
          <p:nvPr>
            <p:ph type="sldNum" sz="quarter" idx="12"/>
          </p:nvPr>
        </p:nvSpPr>
        <p:spPr>
          <a:xfrm>
            <a:off x="8091158" y="4847566"/>
            <a:ext cx="424192" cy="273844"/>
          </a:xfrm>
        </p:spPr>
        <p:txBody>
          <a:bodyPr vert="horz" lIns="91440" tIns="45720" rIns="91440" bIns="45720" rtlCol="0" anchor="ctr">
            <a:normAutofit/>
          </a:bodyPr>
          <a:lstStyle/>
          <a:p>
            <a:pPr>
              <a:spcAft>
                <a:spcPts val="450"/>
              </a:spcAft>
            </a:pPr>
            <a:fld id="{74447C9C-57A8-4003-9066-4A7E6D84F205}" type="slidenum">
              <a:rPr lang="da-DK" smtClean="0"/>
              <a:pPr>
                <a:spcAft>
                  <a:spcPts val="450"/>
                </a:spcAft>
              </a:pPr>
              <a:t>5</a:t>
            </a:fld>
            <a:endParaRPr lang="da-DK"/>
          </a:p>
        </p:txBody>
      </p:sp>
      <p:graphicFrame>
        <p:nvGraphicFramePr>
          <p:cNvPr id="6" name="Pladsholder til indhold 5"/>
          <p:cNvGraphicFramePr>
            <a:graphicFrameLocks/>
          </p:cNvGraphicFramePr>
          <p:nvPr>
            <p:extLst>
              <p:ext uri="{D42A27DB-BD31-4B8C-83A1-F6EECF244321}">
                <p14:modId xmlns:p14="http://schemas.microsoft.com/office/powerpoint/2010/main" val="2275079006"/>
              </p:ext>
            </p:extLst>
          </p:nvPr>
        </p:nvGraphicFramePr>
        <p:xfrm>
          <a:off x="4629150" y="1369218"/>
          <a:ext cx="38862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996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C420F1F-0230-4666-A771-FEC931263056}"/>
              </a:ext>
            </a:extLst>
          </p:cNvPr>
          <p:cNvSpPr>
            <a:spLocks noGrp="1"/>
          </p:cNvSpPr>
          <p:nvPr>
            <p:ph type="title"/>
          </p:nvPr>
        </p:nvSpPr>
        <p:spPr/>
        <p:txBody>
          <a:bodyPr/>
          <a:lstStyle/>
          <a:p>
            <a:r>
              <a:rPr lang="da-DK" dirty="0"/>
              <a:t>Betydning af kropssproget </a:t>
            </a:r>
          </a:p>
        </p:txBody>
      </p:sp>
      <p:pic>
        <p:nvPicPr>
          <p:cNvPr id="12" name="Pladsholder til indhold 11">
            <a:hlinkClick r:id="rId3"/>
            <a:extLst>
              <a:ext uri="{FF2B5EF4-FFF2-40B4-BE49-F238E27FC236}">
                <a16:creationId xmlns:a16="http://schemas.microsoft.com/office/drawing/2014/main" id="{027FD4D3-F564-4C57-A9A3-F5AB08917DB7}"/>
              </a:ext>
            </a:extLst>
          </p:cNvPr>
          <p:cNvPicPr>
            <a:picLocks noGrp="1" noChangeAspect="1"/>
          </p:cNvPicPr>
          <p:nvPr>
            <p:ph idx="1"/>
          </p:nvPr>
        </p:nvPicPr>
        <p:blipFill>
          <a:blip r:embed="rId4"/>
          <a:stretch>
            <a:fillRect/>
          </a:stretch>
        </p:blipFill>
        <p:spPr>
          <a:xfrm>
            <a:off x="628650" y="1032767"/>
            <a:ext cx="3437283" cy="1538269"/>
          </a:xfrm>
        </p:spPr>
      </p:pic>
      <p:sp>
        <p:nvSpPr>
          <p:cNvPr id="5" name="Pladsholder til dato 4">
            <a:extLst>
              <a:ext uri="{FF2B5EF4-FFF2-40B4-BE49-F238E27FC236}">
                <a16:creationId xmlns:a16="http://schemas.microsoft.com/office/drawing/2014/main" id="{F1F3A2B6-DEB4-426C-B839-A12895FCEB5A}"/>
              </a:ext>
            </a:extLst>
          </p:cNvPr>
          <p:cNvSpPr>
            <a:spLocks noGrp="1"/>
          </p:cNvSpPr>
          <p:nvPr>
            <p:ph type="dt" sz="half" idx="10"/>
          </p:nvPr>
        </p:nvSpPr>
        <p:spPr/>
        <p:txBody>
          <a:bodyPr/>
          <a:lstStyle/>
          <a:p>
            <a:r>
              <a:rPr lang="da-DK"/>
              <a:t>Revideret efterår 2023</a:t>
            </a:r>
            <a:endParaRPr lang="da-DK" dirty="0"/>
          </a:p>
        </p:txBody>
      </p:sp>
      <p:sp>
        <p:nvSpPr>
          <p:cNvPr id="7" name="Pladsholder til slidenummer 6">
            <a:extLst>
              <a:ext uri="{FF2B5EF4-FFF2-40B4-BE49-F238E27FC236}">
                <a16:creationId xmlns:a16="http://schemas.microsoft.com/office/drawing/2014/main" id="{29753386-3DE4-404F-9767-A0C8A9624879}"/>
              </a:ext>
            </a:extLst>
          </p:cNvPr>
          <p:cNvSpPr>
            <a:spLocks noGrp="1"/>
          </p:cNvSpPr>
          <p:nvPr>
            <p:ph type="sldNum" sz="quarter" idx="12"/>
          </p:nvPr>
        </p:nvSpPr>
        <p:spPr/>
        <p:txBody>
          <a:bodyPr/>
          <a:lstStyle/>
          <a:p>
            <a:fld id="{74447C9C-57A8-4003-9066-4A7E6D84F205}" type="slidenum">
              <a:rPr lang="da-DK" smtClean="0"/>
              <a:t>6</a:t>
            </a:fld>
            <a:endParaRPr lang="da-DK" dirty="0"/>
          </a:p>
        </p:txBody>
      </p:sp>
      <p:sp>
        <p:nvSpPr>
          <p:cNvPr id="14" name="Tekstfelt 13">
            <a:extLst>
              <a:ext uri="{FF2B5EF4-FFF2-40B4-BE49-F238E27FC236}">
                <a16:creationId xmlns:a16="http://schemas.microsoft.com/office/drawing/2014/main" id="{1C8098BF-2980-4BBF-B63E-9ACD60CE8323}"/>
              </a:ext>
            </a:extLst>
          </p:cNvPr>
          <p:cNvSpPr txBox="1"/>
          <p:nvPr/>
        </p:nvSpPr>
        <p:spPr>
          <a:xfrm>
            <a:off x="4197135" y="1125398"/>
            <a:ext cx="4487339" cy="1323439"/>
          </a:xfrm>
          <a:prstGeom prst="rect">
            <a:avLst/>
          </a:prstGeom>
          <a:noFill/>
        </p:spPr>
        <p:txBody>
          <a:bodyPr wrap="square">
            <a:spAutoFit/>
          </a:bodyPr>
          <a:lstStyle/>
          <a:p>
            <a:pPr algn="l"/>
            <a:r>
              <a:rPr lang="da-DK" sz="1600" b="1" dirty="0">
                <a:solidFill>
                  <a:srgbClr val="333333"/>
                </a:solidFill>
                <a:latin typeface="+mj-lt"/>
              </a:rPr>
              <a:t>”Fysisk berøring har stor betydning”</a:t>
            </a:r>
            <a:endParaRPr lang="da-DK" sz="1600" dirty="0">
              <a:solidFill>
                <a:srgbClr val="333333"/>
              </a:solidFill>
              <a:latin typeface="+mj-lt"/>
            </a:endParaRPr>
          </a:p>
          <a:p>
            <a:pPr algn="l"/>
            <a:r>
              <a:rPr lang="da-DK" sz="1600" dirty="0">
                <a:solidFill>
                  <a:srgbClr val="333333"/>
                </a:solidFill>
                <a:latin typeface="+mj-lt"/>
              </a:rPr>
              <a:t>Når demenssygdommen er meget fremskreden, kan du støtte kommunikationen med mennesker med demens ved at supplere det talte sprog med fysisk kontakt, øjenkontakt og smil.</a:t>
            </a:r>
          </a:p>
        </p:txBody>
      </p:sp>
      <p:pic>
        <p:nvPicPr>
          <p:cNvPr id="16" name="Billede 15">
            <a:hlinkClick r:id="rId5"/>
            <a:extLst>
              <a:ext uri="{FF2B5EF4-FFF2-40B4-BE49-F238E27FC236}">
                <a16:creationId xmlns:a16="http://schemas.microsoft.com/office/drawing/2014/main" id="{2DCFD36A-F0B4-4A2F-AC2C-5D521E9DE1CB}"/>
              </a:ext>
            </a:extLst>
          </p:cNvPr>
          <p:cNvPicPr>
            <a:picLocks noChangeAspect="1"/>
          </p:cNvPicPr>
          <p:nvPr/>
        </p:nvPicPr>
        <p:blipFill>
          <a:blip r:embed="rId6"/>
          <a:stretch>
            <a:fillRect/>
          </a:stretch>
        </p:blipFill>
        <p:spPr>
          <a:xfrm>
            <a:off x="628650" y="2884623"/>
            <a:ext cx="3432768" cy="1546781"/>
          </a:xfrm>
          <a:prstGeom prst="rect">
            <a:avLst/>
          </a:prstGeom>
        </p:spPr>
      </p:pic>
      <p:sp>
        <p:nvSpPr>
          <p:cNvPr id="18" name="Tekstfelt 17">
            <a:extLst>
              <a:ext uri="{FF2B5EF4-FFF2-40B4-BE49-F238E27FC236}">
                <a16:creationId xmlns:a16="http://schemas.microsoft.com/office/drawing/2014/main" id="{2A40F370-BB01-420A-84D7-B7F1ED4D8A12}"/>
              </a:ext>
            </a:extLst>
          </p:cNvPr>
          <p:cNvSpPr txBox="1"/>
          <p:nvPr/>
        </p:nvSpPr>
        <p:spPr>
          <a:xfrm>
            <a:off x="4366259" y="2996293"/>
            <a:ext cx="4149090" cy="1323439"/>
          </a:xfrm>
          <a:prstGeom prst="rect">
            <a:avLst/>
          </a:prstGeom>
          <a:noFill/>
        </p:spPr>
        <p:txBody>
          <a:bodyPr wrap="square">
            <a:spAutoFit/>
          </a:bodyPr>
          <a:lstStyle/>
          <a:p>
            <a:pPr algn="l"/>
            <a:r>
              <a:rPr lang="da-DK" sz="1600" b="1" dirty="0">
                <a:solidFill>
                  <a:srgbClr val="333333"/>
                </a:solidFill>
                <a:latin typeface="+mj-lt"/>
              </a:rPr>
              <a:t>”Smil erstatter mange ord”</a:t>
            </a:r>
            <a:endParaRPr lang="da-DK" sz="1600" dirty="0">
              <a:solidFill>
                <a:srgbClr val="333333"/>
              </a:solidFill>
              <a:latin typeface="+mj-lt"/>
            </a:endParaRPr>
          </a:p>
          <a:p>
            <a:pPr algn="l"/>
            <a:r>
              <a:rPr lang="da-DK" sz="1600" dirty="0">
                <a:solidFill>
                  <a:srgbClr val="333333"/>
                </a:solidFill>
                <a:latin typeface="+mj-lt"/>
              </a:rPr>
              <a:t> Når demenssygdommen gør det talte sprog svært at tilgå og forstå, kan det suppleres med kropssprog og smil, så der skabes gode mødeøjeblikke.</a:t>
            </a:r>
          </a:p>
        </p:txBody>
      </p:sp>
      <p:sp>
        <p:nvSpPr>
          <p:cNvPr id="19" name="Tekstfelt 18">
            <a:extLst>
              <a:ext uri="{FF2B5EF4-FFF2-40B4-BE49-F238E27FC236}">
                <a16:creationId xmlns:a16="http://schemas.microsoft.com/office/drawing/2014/main" id="{77E1AC05-C0AC-47AF-83B9-67092E6F3D3F}"/>
              </a:ext>
            </a:extLst>
          </p:cNvPr>
          <p:cNvSpPr txBox="1"/>
          <p:nvPr/>
        </p:nvSpPr>
        <p:spPr>
          <a:xfrm>
            <a:off x="535081" y="4579905"/>
            <a:ext cx="4487339" cy="230832"/>
          </a:xfrm>
          <a:prstGeom prst="rect">
            <a:avLst/>
          </a:prstGeom>
          <a:noFill/>
        </p:spPr>
        <p:txBody>
          <a:bodyPr wrap="square">
            <a:spAutoFit/>
          </a:bodyPr>
          <a:lstStyle/>
          <a:p>
            <a:r>
              <a:rPr lang="da-DK" sz="900" dirty="0">
                <a:latin typeface="Open Sans" panose="020B0606030504020204" pitchFamily="34" charset="0"/>
              </a:rPr>
              <a:t>Filmene er udviklet i projektet 'Tid til at lære - Tid til at leve' i Herning kommune.</a:t>
            </a:r>
            <a:endParaRPr lang="da-DK" sz="900" dirty="0"/>
          </a:p>
        </p:txBody>
      </p:sp>
      <p:sp>
        <p:nvSpPr>
          <p:cNvPr id="20" name="Pladsholder til sidefod 19">
            <a:extLst>
              <a:ext uri="{FF2B5EF4-FFF2-40B4-BE49-F238E27FC236}">
                <a16:creationId xmlns:a16="http://schemas.microsoft.com/office/drawing/2014/main" id="{4769FAAA-EF37-4E40-B747-55613EF5E243}"/>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112698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Øvelsesark: Kommunikation</a:t>
            </a:r>
          </a:p>
        </p:txBody>
      </p:sp>
      <p:sp>
        <p:nvSpPr>
          <p:cNvPr id="6" name="Pladsholder til diasnummer 5"/>
          <p:cNvSpPr>
            <a:spLocks noGrp="1"/>
          </p:cNvSpPr>
          <p:nvPr>
            <p:ph type="sldNum" sz="quarter" idx="12"/>
          </p:nvPr>
        </p:nvSpPr>
        <p:spPr/>
        <p:txBody>
          <a:bodyPr/>
          <a:lstStyle/>
          <a:p>
            <a:fld id="{74447C9C-57A8-4003-9066-4A7E6D84F205}" type="slidenum">
              <a:rPr lang="da-DK" smtClean="0"/>
              <a:t>7</a:t>
            </a:fld>
            <a:endParaRPr lang="da-DK" dirty="0"/>
          </a:p>
        </p:txBody>
      </p:sp>
      <p:sp>
        <p:nvSpPr>
          <p:cNvPr id="4" name="Pladsholder til dato 3">
            <a:extLst>
              <a:ext uri="{FF2B5EF4-FFF2-40B4-BE49-F238E27FC236}">
                <a16:creationId xmlns:a16="http://schemas.microsoft.com/office/drawing/2014/main" id="{9D5037AC-5C28-4F68-882E-B795EBDAC150}"/>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A287EEE7-AEC3-41B7-B1C2-E9FB2855E8FC}"/>
              </a:ext>
            </a:extLst>
          </p:cNvPr>
          <p:cNvSpPr>
            <a:spLocks noGrp="1"/>
          </p:cNvSpPr>
          <p:nvPr>
            <p:ph type="ftr" sz="quarter" idx="11"/>
          </p:nvPr>
        </p:nvSpPr>
        <p:spPr/>
        <p:txBody>
          <a:bodyPr/>
          <a:lstStyle/>
          <a:p>
            <a:r>
              <a:rPr lang="da-DK" dirty="0"/>
              <a:t>Billedmateriale: Nationalt Videnscenter for Demens / Colourbox.dk / Commons Wikimedia</a:t>
            </a:r>
          </a:p>
        </p:txBody>
      </p:sp>
      <p:pic>
        <p:nvPicPr>
          <p:cNvPr id="8" name="Billede 7">
            <a:extLst>
              <a:ext uri="{FF2B5EF4-FFF2-40B4-BE49-F238E27FC236}">
                <a16:creationId xmlns:a16="http://schemas.microsoft.com/office/drawing/2014/main" id="{373CA57B-9FC8-493D-B5B9-DF6BB317962D}"/>
              </a:ext>
            </a:extLst>
          </p:cNvPr>
          <p:cNvPicPr>
            <a:picLocks noChangeAspect="1"/>
          </p:cNvPicPr>
          <p:nvPr/>
        </p:nvPicPr>
        <p:blipFill>
          <a:blip r:embed="rId3"/>
          <a:stretch>
            <a:fillRect/>
          </a:stretch>
        </p:blipFill>
        <p:spPr>
          <a:xfrm rot="432004">
            <a:off x="5344908" y="968614"/>
            <a:ext cx="2127823" cy="3347669"/>
          </a:xfrm>
          <a:prstGeom prst="rect">
            <a:avLst/>
          </a:prstGeom>
          <a:effectLst>
            <a:outerShdw blurRad="63500" sx="102000" sy="102000" algn="ctr" rotWithShape="0">
              <a:prstClr val="black">
                <a:alpha val="40000"/>
              </a:prstClr>
            </a:outerShdw>
          </a:effectLst>
        </p:spPr>
      </p:pic>
      <p:sp>
        <p:nvSpPr>
          <p:cNvPr id="9" name="Tekstfelt 8">
            <a:extLst>
              <a:ext uri="{FF2B5EF4-FFF2-40B4-BE49-F238E27FC236}">
                <a16:creationId xmlns:a16="http://schemas.microsoft.com/office/drawing/2014/main" id="{A9A9FB77-A118-4E21-A75D-ABAD4E42BA8E}"/>
              </a:ext>
            </a:extLst>
          </p:cNvPr>
          <p:cNvSpPr txBox="1"/>
          <p:nvPr/>
        </p:nvSpPr>
        <p:spPr>
          <a:xfrm>
            <a:off x="665019" y="912298"/>
            <a:ext cx="3906981" cy="3524131"/>
          </a:xfrm>
          <a:prstGeom prst="rect">
            <a:avLst/>
          </a:prstGeom>
          <a:noFill/>
        </p:spPr>
        <p:txBody>
          <a:bodyPr wrap="square" lIns="67500" rtlCol="0">
            <a:noAutofit/>
          </a:bodyPr>
          <a:lstStyle/>
          <a:p>
            <a:pPr marL="342900" indent="-342900">
              <a:buFont typeface="+mj-lt"/>
              <a:buAutoNum type="arabicPeriod"/>
            </a:pPr>
            <a:r>
              <a:rPr lang="da-DK" dirty="0"/>
              <a:t>Beskriv en situation, hvor en samtale</a:t>
            </a:r>
            <a:br>
              <a:rPr lang="da-DK" dirty="0"/>
            </a:br>
            <a:r>
              <a:rPr lang="da-DK" dirty="0"/>
              <a:t>eller situation </a:t>
            </a:r>
            <a:r>
              <a:rPr lang="da-DK" b="1" dirty="0"/>
              <a:t>gik skævt </a:t>
            </a:r>
            <a:r>
              <a:rPr lang="da-DK" dirty="0"/>
              <a:t>imellem jer</a:t>
            </a:r>
            <a:br>
              <a:rPr lang="da-DK" dirty="0"/>
            </a:br>
            <a:r>
              <a:rPr lang="da-DK" dirty="0"/>
              <a:t> </a:t>
            </a:r>
            <a:br>
              <a:rPr lang="da-DK" dirty="0"/>
            </a:br>
            <a:r>
              <a:rPr lang="da-DK" dirty="0"/>
              <a:t>Hvad blev der sagt og gjort?</a:t>
            </a:r>
            <a:br>
              <a:rPr lang="da-DK" dirty="0"/>
            </a:br>
            <a:br>
              <a:rPr lang="da-DK" dirty="0"/>
            </a:br>
            <a:endParaRPr lang="da-DK" dirty="0"/>
          </a:p>
          <a:p>
            <a:pPr marL="342900" indent="-342900">
              <a:buFont typeface="+mj-lt"/>
              <a:buAutoNum type="arabicPeriod"/>
            </a:pPr>
            <a:r>
              <a:rPr lang="da-DK" dirty="0"/>
              <a:t>Beskriv en situation, hvor en samtale</a:t>
            </a:r>
            <a:br>
              <a:rPr lang="da-DK" dirty="0"/>
            </a:br>
            <a:r>
              <a:rPr lang="da-DK" dirty="0"/>
              <a:t>eller situation </a:t>
            </a:r>
            <a:r>
              <a:rPr lang="da-DK" b="1" dirty="0"/>
              <a:t>gik</a:t>
            </a:r>
            <a:r>
              <a:rPr lang="da-DK" dirty="0"/>
              <a:t> </a:t>
            </a:r>
            <a:r>
              <a:rPr lang="da-DK" b="1" dirty="0"/>
              <a:t>godt</a:t>
            </a:r>
            <a:r>
              <a:rPr lang="da-DK" dirty="0"/>
              <a:t> imellem jer </a:t>
            </a:r>
            <a:br>
              <a:rPr lang="da-DK" dirty="0"/>
            </a:br>
            <a:br>
              <a:rPr lang="da-DK" dirty="0"/>
            </a:br>
            <a:r>
              <a:rPr lang="da-DK" dirty="0"/>
              <a:t>Hvad blev der sagt og gjort?</a:t>
            </a:r>
          </a:p>
        </p:txBody>
      </p:sp>
    </p:spTree>
    <p:extLst>
      <p:ext uri="{BB962C8B-B14F-4D97-AF65-F5344CB8AC3E}">
        <p14:creationId xmlns:p14="http://schemas.microsoft.com/office/powerpoint/2010/main" val="94007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82048-B803-4A04-A203-A3FB14193EF1}"/>
              </a:ext>
            </a:extLst>
          </p:cNvPr>
          <p:cNvSpPr>
            <a:spLocks noGrp="1"/>
          </p:cNvSpPr>
          <p:nvPr>
            <p:ph type="title"/>
          </p:nvPr>
        </p:nvSpPr>
        <p:spPr/>
        <p:txBody>
          <a:bodyPr/>
          <a:lstStyle/>
          <a:p>
            <a:r>
              <a:rPr lang="da-DK" dirty="0"/>
              <a:t>Nye måder at kommunikere på</a:t>
            </a:r>
          </a:p>
        </p:txBody>
      </p:sp>
      <p:sp>
        <p:nvSpPr>
          <p:cNvPr id="3" name="Pladsholder til indhold 2">
            <a:extLst>
              <a:ext uri="{FF2B5EF4-FFF2-40B4-BE49-F238E27FC236}">
                <a16:creationId xmlns:a16="http://schemas.microsoft.com/office/drawing/2014/main" id="{5B181115-1312-4BCA-B018-24738DB99BAE}"/>
              </a:ext>
            </a:extLst>
          </p:cNvPr>
          <p:cNvSpPr>
            <a:spLocks noGrp="1"/>
          </p:cNvSpPr>
          <p:nvPr>
            <p:ph idx="1"/>
          </p:nvPr>
        </p:nvSpPr>
        <p:spPr>
          <a:xfrm>
            <a:off x="746761" y="741218"/>
            <a:ext cx="5349240" cy="4003964"/>
          </a:xfrm>
        </p:spPr>
        <p:txBody>
          <a:bodyPr>
            <a:normAutofit/>
          </a:bodyPr>
          <a:lstStyle/>
          <a:p>
            <a:r>
              <a:rPr lang="da-DK" b="1" dirty="0"/>
              <a:t>Skabe en tryg og positiv stemning som det første</a:t>
            </a:r>
            <a:br>
              <a:rPr lang="da-DK" dirty="0"/>
            </a:br>
            <a:r>
              <a:rPr lang="da-DK" dirty="0"/>
              <a:t>Det øger den andens evne og overskud til forstå hvad der skal ske. Vær i øjenhøjde, smil og få øjenkontakt, inden du taler.</a:t>
            </a:r>
          </a:p>
          <a:p>
            <a:endParaRPr lang="da-DK" dirty="0"/>
          </a:p>
          <a:p>
            <a:r>
              <a:rPr lang="da-DK" b="1" dirty="0"/>
              <a:t>Giv opmærksomhed på personen og </a:t>
            </a:r>
            <a:r>
              <a:rPr lang="da-DK" b="1" dirty="0" err="1"/>
              <a:t>nu’et</a:t>
            </a:r>
            <a:br>
              <a:rPr lang="da-DK" b="1" dirty="0"/>
            </a:br>
            <a:r>
              <a:rPr lang="da-DK" dirty="0"/>
              <a:t>Tag fx udgangspunkt i det, som personen begynder </a:t>
            </a:r>
            <a:br>
              <a:rPr lang="da-DK" dirty="0"/>
            </a:br>
            <a:r>
              <a:rPr lang="da-DK" dirty="0"/>
              <a:t>at tale om, er i gang med eller tager initiativ til.</a:t>
            </a:r>
          </a:p>
          <a:p>
            <a:endParaRPr lang="da-DK" dirty="0"/>
          </a:p>
          <a:p>
            <a:r>
              <a:rPr lang="da-DK" b="1" dirty="0"/>
              <a:t>Genkendelighed, overskuelighed og forudsigelighed</a:t>
            </a:r>
            <a:br>
              <a:rPr lang="da-DK" b="1" dirty="0"/>
            </a:br>
            <a:r>
              <a:rPr lang="da-DK" dirty="0"/>
              <a:t>Gøre én ting ad gangen. Fortæl, hvad du gør – sig fx  </a:t>
            </a:r>
          </a:p>
          <a:p>
            <a:pPr marL="133350" lvl="1" indent="0">
              <a:buNone/>
            </a:pPr>
            <a:r>
              <a:rPr lang="da-DK" dirty="0"/>
              <a:t>”nu hælder jeg kaffe op til dig”, ”nu går jeg ind i stuen”. </a:t>
            </a:r>
          </a:p>
          <a:p>
            <a:endParaRPr lang="da-DK" dirty="0"/>
          </a:p>
          <a:p>
            <a:r>
              <a:rPr lang="da-DK" b="1" dirty="0"/>
              <a:t>Respekter og anerkend den andens virkelighed</a:t>
            </a:r>
            <a:r>
              <a:rPr lang="da-DK" dirty="0"/>
              <a:t> </a:t>
            </a:r>
          </a:p>
          <a:p>
            <a:pPr marL="133350" lvl="1" indent="0">
              <a:buNone/>
            </a:pPr>
            <a:r>
              <a:rPr lang="da-DK" dirty="0"/>
              <a:t>Lyt til fortællingen og undgå at irettesætte.</a:t>
            </a:r>
          </a:p>
          <a:p>
            <a:endParaRPr lang="da-DK" dirty="0"/>
          </a:p>
          <a:p>
            <a:endParaRPr lang="da-DK" dirty="0"/>
          </a:p>
          <a:p>
            <a:endParaRPr lang="da-DK" dirty="0"/>
          </a:p>
        </p:txBody>
      </p:sp>
      <p:sp>
        <p:nvSpPr>
          <p:cNvPr id="4" name="Pladsholder til slidenummer 3">
            <a:extLst>
              <a:ext uri="{FF2B5EF4-FFF2-40B4-BE49-F238E27FC236}">
                <a16:creationId xmlns:a16="http://schemas.microsoft.com/office/drawing/2014/main" id="{2C350E9F-E92E-483C-B0B3-62139024C90E}"/>
              </a:ext>
            </a:extLst>
          </p:cNvPr>
          <p:cNvSpPr>
            <a:spLocks noGrp="1"/>
          </p:cNvSpPr>
          <p:nvPr>
            <p:ph type="sldNum" sz="quarter" idx="12"/>
          </p:nvPr>
        </p:nvSpPr>
        <p:spPr/>
        <p:txBody>
          <a:bodyPr/>
          <a:lstStyle/>
          <a:p>
            <a:fld id="{74447C9C-57A8-4003-9066-4A7E6D84F205}" type="slidenum">
              <a:rPr lang="da-DK" smtClean="0"/>
              <a:t>8</a:t>
            </a:fld>
            <a:endParaRPr lang="da-DK" dirty="0"/>
          </a:p>
        </p:txBody>
      </p:sp>
      <p:pic>
        <p:nvPicPr>
          <p:cNvPr id="6" name="Billede 5">
            <a:extLst>
              <a:ext uri="{FF2B5EF4-FFF2-40B4-BE49-F238E27FC236}">
                <a16:creationId xmlns:a16="http://schemas.microsoft.com/office/drawing/2014/main" id="{BE8136BB-1A9B-4DE0-AF04-C726B627AA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0077" y="2672941"/>
            <a:ext cx="2709333" cy="1815175"/>
          </a:xfrm>
          <a:prstGeom prst="rect">
            <a:avLst/>
          </a:prstGeom>
        </p:spPr>
      </p:pic>
      <p:pic>
        <p:nvPicPr>
          <p:cNvPr id="8" name="Billede 7">
            <a:extLst>
              <a:ext uri="{FF2B5EF4-FFF2-40B4-BE49-F238E27FC236}">
                <a16:creationId xmlns:a16="http://schemas.microsoft.com/office/drawing/2014/main" id="{9CD6066A-C4DA-4C9E-8DD0-C9949D2E1C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3522" y="799493"/>
            <a:ext cx="2709333" cy="1815173"/>
          </a:xfrm>
          <a:prstGeom prst="rect">
            <a:avLst/>
          </a:prstGeom>
        </p:spPr>
      </p:pic>
      <p:sp>
        <p:nvSpPr>
          <p:cNvPr id="9" name="Pladsholder til dato 8">
            <a:extLst>
              <a:ext uri="{FF2B5EF4-FFF2-40B4-BE49-F238E27FC236}">
                <a16:creationId xmlns:a16="http://schemas.microsoft.com/office/drawing/2014/main" id="{52817FCF-F83A-45E5-BB36-1B5277631B48}"/>
              </a:ext>
            </a:extLst>
          </p:cNvPr>
          <p:cNvSpPr>
            <a:spLocks noGrp="1"/>
          </p:cNvSpPr>
          <p:nvPr>
            <p:ph type="dt" sz="half" idx="10"/>
          </p:nvPr>
        </p:nvSpPr>
        <p:spPr/>
        <p:txBody>
          <a:bodyPr/>
          <a:lstStyle/>
          <a:p>
            <a:r>
              <a:rPr lang="da-DK"/>
              <a:t>Revideret efterår 2023</a:t>
            </a:r>
            <a:endParaRPr lang="da-DK" dirty="0"/>
          </a:p>
        </p:txBody>
      </p:sp>
      <p:sp>
        <p:nvSpPr>
          <p:cNvPr id="10" name="Pladsholder til sidefod 9">
            <a:extLst>
              <a:ext uri="{FF2B5EF4-FFF2-40B4-BE49-F238E27FC236}">
                <a16:creationId xmlns:a16="http://schemas.microsoft.com/office/drawing/2014/main" id="{6423DDA5-2051-4170-AD87-A19BD75405D4}"/>
              </a:ext>
            </a:extLst>
          </p:cNvPr>
          <p:cNvSpPr>
            <a:spLocks noGrp="1"/>
          </p:cNvSpPr>
          <p:nvPr>
            <p:ph type="ftr" sz="quarter" idx="11"/>
          </p:nvPr>
        </p:nvSpPr>
        <p:spPr/>
        <p:txBody>
          <a:bodyPr/>
          <a:lstStyle/>
          <a:p>
            <a:r>
              <a:rPr lang="da-DK"/>
              <a:t>Billedmateriale: Nationalt Videnscenter for Demens / Colourbox.dk / Commons Wikimedia</a:t>
            </a:r>
            <a:endParaRPr lang="da-DK" dirty="0"/>
          </a:p>
        </p:txBody>
      </p:sp>
    </p:spTree>
    <p:extLst>
      <p:ext uri="{BB962C8B-B14F-4D97-AF65-F5344CB8AC3E}">
        <p14:creationId xmlns:p14="http://schemas.microsoft.com/office/powerpoint/2010/main" val="1093580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da-DK" dirty="0"/>
              <a:t>Undgå at irettesætte</a:t>
            </a:r>
          </a:p>
        </p:txBody>
      </p:sp>
      <p:sp>
        <p:nvSpPr>
          <p:cNvPr id="7" name="Pladsholder til tekst 6"/>
          <p:cNvSpPr>
            <a:spLocks noGrp="1"/>
          </p:cNvSpPr>
          <p:nvPr>
            <p:ph idx="1"/>
          </p:nvPr>
        </p:nvSpPr>
        <p:spPr>
          <a:xfrm>
            <a:off x="1396365" y="3069402"/>
            <a:ext cx="3409950" cy="1188720"/>
          </a:xfrm>
        </p:spPr>
        <p:txBody>
          <a:bodyPr>
            <a:normAutofit/>
          </a:bodyPr>
          <a:lstStyle/>
          <a:p>
            <a:r>
              <a:rPr lang="da-DK" dirty="0"/>
              <a:t>Video fra Alzheimerforeningen:</a:t>
            </a:r>
            <a:br>
              <a:rPr lang="da-DK" dirty="0"/>
            </a:br>
            <a:r>
              <a:rPr lang="da-DK" b="1" dirty="0"/>
              <a:t>Undgå at irettesætte</a:t>
            </a:r>
            <a:br>
              <a:rPr lang="da-DK" b="1" dirty="0"/>
            </a:br>
            <a:br>
              <a:rPr lang="da-DK" b="1" dirty="0"/>
            </a:br>
            <a:r>
              <a:rPr lang="da-DK" dirty="0">
                <a:hlinkClick r:id="rId2"/>
              </a:rPr>
              <a:t>https://youtu.be/RkHeyHxI7Zw</a:t>
            </a:r>
            <a:endParaRPr lang="da-DK" b="1" dirty="0"/>
          </a:p>
          <a:p>
            <a:endParaRPr lang="da-DK" dirty="0"/>
          </a:p>
        </p:txBody>
      </p:sp>
      <p:sp>
        <p:nvSpPr>
          <p:cNvPr id="3" name="Pladsholder til dato 2">
            <a:extLst>
              <a:ext uri="{FF2B5EF4-FFF2-40B4-BE49-F238E27FC236}">
                <a16:creationId xmlns:a16="http://schemas.microsoft.com/office/drawing/2014/main" id="{DD20DD78-A55C-47F1-AE17-3D0019AE3AEC}"/>
              </a:ext>
            </a:extLst>
          </p:cNvPr>
          <p:cNvSpPr>
            <a:spLocks noGrp="1"/>
          </p:cNvSpPr>
          <p:nvPr>
            <p:ph type="dt" sz="half" idx="10"/>
          </p:nvPr>
        </p:nvSpPr>
        <p:spPr/>
        <p:txBody>
          <a:bodyPr anchor="ctr">
            <a:normAutofit/>
          </a:bodyPr>
          <a:lstStyle/>
          <a:p>
            <a:pPr>
              <a:spcAft>
                <a:spcPts val="450"/>
              </a:spcAft>
            </a:pPr>
            <a:r>
              <a:rPr lang="da-DK"/>
              <a:t>Revideret efterår 2023</a:t>
            </a:r>
          </a:p>
        </p:txBody>
      </p:sp>
      <p:sp>
        <p:nvSpPr>
          <p:cNvPr id="4" name="Pladsholder til sidefod 3">
            <a:extLst>
              <a:ext uri="{FF2B5EF4-FFF2-40B4-BE49-F238E27FC236}">
                <a16:creationId xmlns:a16="http://schemas.microsoft.com/office/drawing/2014/main" id="{1B0AE7E5-D4D6-47D2-844E-8313754565C6}"/>
              </a:ext>
            </a:extLst>
          </p:cNvPr>
          <p:cNvSpPr>
            <a:spLocks noGrp="1"/>
          </p:cNvSpPr>
          <p:nvPr>
            <p:ph type="ftr" sz="quarter" idx="11"/>
          </p:nvPr>
        </p:nvSpPr>
        <p:spPr/>
        <p:txBody>
          <a:bodyPr anchor="ctr">
            <a:normAutofit/>
          </a:bodyPr>
          <a:lstStyle/>
          <a:p>
            <a:pPr>
              <a:spcAft>
                <a:spcPts val="450"/>
              </a:spcAft>
            </a:pPr>
            <a:r>
              <a:rPr lang="da-DK" dirty="0"/>
              <a:t>Billedmateriale: Nationalt Videnscenter for Demens / Colourbox.dk / Commons Wikimedia</a:t>
            </a:r>
          </a:p>
        </p:txBody>
      </p:sp>
      <p:sp>
        <p:nvSpPr>
          <p:cNvPr id="6" name="Pladsholder til diasnummer 5"/>
          <p:cNvSpPr>
            <a:spLocks noGrp="1"/>
          </p:cNvSpPr>
          <p:nvPr>
            <p:ph type="sldNum" sz="quarter" idx="12"/>
          </p:nvPr>
        </p:nvSpPr>
        <p:spPr/>
        <p:txBody>
          <a:bodyPr anchor="ctr">
            <a:normAutofit/>
          </a:bodyPr>
          <a:lstStyle/>
          <a:p>
            <a:pPr>
              <a:spcAft>
                <a:spcPts val="450"/>
              </a:spcAft>
            </a:pPr>
            <a:fld id="{74447C9C-57A8-4003-9066-4A7E6D84F205}" type="slidenum">
              <a:rPr lang="da-DK" smtClean="0"/>
              <a:pPr>
                <a:spcAft>
                  <a:spcPts val="450"/>
                </a:spcAft>
              </a:pPr>
              <a:t>9</a:t>
            </a:fld>
            <a:endParaRPr lang="da-DK" dirty="0"/>
          </a:p>
        </p:txBody>
      </p:sp>
      <p:sp>
        <p:nvSpPr>
          <p:cNvPr id="17" name="Text Placeholder 1">
            <a:extLst>
              <a:ext uri="{FF2B5EF4-FFF2-40B4-BE49-F238E27FC236}">
                <a16:creationId xmlns:a16="http://schemas.microsoft.com/office/drawing/2014/main" id="{BD45353F-AACE-94A8-59FF-B0AD931B1882}"/>
              </a:ext>
            </a:extLst>
          </p:cNvPr>
          <p:cNvSpPr>
            <a:spLocks noGrp="1"/>
          </p:cNvSpPr>
          <p:nvPr>
            <p:ph type="body" sz="quarter" idx="13"/>
          </p:nvPr>
        </p:nvSpPr>
        <p:spPr/>
        <p:txBody>
          <a:bodyPr>
            <a:normAutofit fontScale="70000" lnSpcReduction="20000"/>
          </a:bodyPr>
          <a:lstStyle/>
          <a:p>
            <a:endParaRPr lang="da-DK" dirty="0"/>
          </a:p>
          <a:p>
            <a:r>
              <a:rPr lang="da-DK" sz="2900" b="0" dirty="0"/>
              <a:t>I stedet have fokus på at skabe en positiv oplevelse og positiv følelse</a:t>
            </a:r>
          </a:p>
          <a:p>
            <a:endParaRPr lang="en-US" dirty="0"/>
          </a:p>
        </p:txBody>
      </p:sp>
      <p:pic>
        <p:nvPicPr>
          <p:cNvPr id="12" name="Billede 11" descr="Et billede, der indeholder person, mur, Ansigt, tøj&#10;&#10;Automatisk genereret beskrivelse">
            <a:extLst>
              <a:ext uri="{FF2B5EF4-FFF2-40B4-BE49-F238E27FC236}">
                <a16:creationId xmlns:a16="http://schemas.microsoft.com/office/drawing/2014/main" id="{F7100627-8422-491A-B1DE-A209F48F20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741" r="45990" b="-2"/>
          <a:stretch/>
        </p:blipFill>
        <p:spPr>
          <a:xfrm>
            <a:off x="5175615" y="1494681"/>
            <a:ext cx="2915543" cy="2763441"/>
          </a:xfrm>
          <a:prstGeom prst="rect">
            <a:avLst/>
          </a:prstGeom>
          <a:noFill/>
        </p:spPr>
      </p:pic>
    </p:spTree>
    <p:extLst>
      <p:ext uri="{BB962C8B-B14F-4D97-AF65-F5344CB8AC3E}">
        <p14:creationId xmlns:p14="http://schemas.microsoft.com/office/powerpoint/2010/main" val="12069284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269</TotalTime>
  <Words>1552</Words>
  <Application>Microsoft Office PowerPoint</Application>
  <PresentationFormat>Skærmshow (16:9)</PresentationFormat>
  <Paragraphs>162</Paragraphs>
  <Slides>17</Slides>
  <Notes>13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17</vt:i4>
      </vt:variant>
    </vt:vector>
  </HeadingPairs>
  <TitlesOfParts>
    <vt:vector size="21" baseType="lpstr">
      <vt:lpstr>Arial</vt:lpstr>
      <vt:lpstr>Calibri</vt:lpstr>
      <vt:lpstr>Open Sans</vt:lpstr>
      <vt:lpstr>NVD skabelon_dansk</vt:lpstr>
      <vt:lpstr>Værktøjskassen – støtte til et liv med demens</vt:lpstr>
      <vt:lpstr>Velkommen  Pårørendekursus Livet med demens i plejebolig   </vt:lpstr>
      <vt:lpstr>Modul 4 Nye måder at være sammen på </vt:lpstr>
      <vt:lpstr>Kommunikation</vt:lpstr>
      <vt:lpstr>Kommunikation er mere end ord</vt:lpstr>
      <vt:lpstr>Betydning af kropssproget </vt:lpstr>
      <vt:lpstr>Øvelsesark: Kommunikation</vt:lpstr>
      <vt:lpstr>Nye måder at kommunikere på</vt:lpstr>
      <vt:lpstr>Undgå at irettesætte</vt:lpstr>
      <vt:lpstr>Ligeværdige, men ikke ligestillet i samtale</vt:lpstr>
      <vt:lpstr>10 gode råd om kommunikation</vt:lpstr>
      <vt:lpstr>Nye måder at være sammen på</vt:lpstr>
      <vt:lpstr>Når du kommer på besøg</vt:lpstr>
      <vt:lpstr>Afslutning af dit besøg</vt:lpstr>
      <vt:lpstr>Øvelsesark: Mine opmærksomhedspunkter</vt:lpstr>
      <vt:lpstr>Hvad synes du har været interessant i dag?</vt:lpstr>
      <vt:lpstr>Tak for i dag</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Ulla Vidkjær Fejerskov</cp:lastModifiedBy>
  <cp:revision>39</cp:revision>
  <dcterms:created xsi:type="dcterms:W3CDTF">2017-03-07T10:23:34Z</dcterms:created>
  <dcterms:modified xsi:type="dcterms:W3CDTF">2023-09-12T09:57:39Z</dcterms:modified>
</cp:coreProperties>
</file>