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74" r:id="rId4"/>
    <p:sldId id="294" r:id="rId5"/>
    <p:sldId id="296" r:id="rId6"/>
    <p:sldId id="325" r:id="rId7"/>
    <p:sldId id="328" r:id="rId8"/>
    <p:sldId id="329" r:id="rId9"/>
    <p:sldId id="330" r:id="rId10"/>
    <p:sldId id="331" r:id="rId11"/>
    <p:sldId id="332" r:id="rId12"/>
    <p:sldId id="309" r:id="rId13"/>
    <p:sldId id="326" r:id="rId14"/>
    <p:sldId id="287" r:id="rId15"/>
    <p:sldId id="315" r:id="rId16"/>
    <p:sldId id="333" r:id="rId17"/>
    <p:sldId id="327" r:id="rId18"/>
    <p:sldId id="290" r:id="rId19"/>
    <p:sldId id="262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0" autoAdjust="0"/>
    <p:restoredTop sz="90743" autoAdjust="0"/>
  </p:normalViewPr>
  <p:slideViewPr>
    <p:cSldViewPr snapToGrid="0" showGuides="1">
      <p:cViewPr varScale="1">
        <p:scale>
          <a:sx n="126" d="100"/>
          <a:sy n="126" d="100"/>
        </p:scale>
        <p:origin x="126" y="210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målet, at de pårørende: » Oplever, at de får en større forståelse af årsager til adfærdsændringer hos mennesker med demens. » Oplever, at de får viden om, hvordan de og personalet kan anvende livshistorien i deres relation til deres nærtstående med demens.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119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1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”Livshistorie”. Deltagerne taler med sidemanden 2 x 15 min., hvor den enkelte præsenterer sin ægtefælle/far/mors livshistorie. </a:t>
            </a:r>
          </a:p>
          <a:p>
            <a:r>
              <a:rPr lang="da-DK" dirty="0"/>
              <a:t>Formålet er, at kursusdeltagerne får viden om, hvorfor livshistorien er vigtig i mødet med mennesker med demens. </a:t>
            </a:r>
          </a:p>
          <a:p>
            <a:r>
              <a:rPr lang="da-DK" dirty="0"/>
              <a:t>Kursusdeltagerne opfordres til efterfølgende derhjemme at beskrive deres nærtståendes livshistorie gerne sammen med personen, hvis det er muligt.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395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>
                <a:latin typeface="Times New Roman" pitchFamily="18" charset="0"/>
                <a:ea typeface="ＭＳ Ｐゴシック" charset="-128"/>
              </a:rPr>
              <a:t>Behovene gælder for alle mennesker, men når man får en demenssygdom, er det vanskeligt at tage selv at få dem indfriet. </a:t>
            </a:r>
          </a:p>
          <a:p>
            <a:endParaRPr lang="da-DK" altLang="da-DK" dirty="0">
              <a:latin typeface="Times New Roman" pitchFamily="18" charset="0"/>
              <a:ea typeface="ＭＳ Ｐゴシック" charset="-128"/>
            </a:endParaRPr>
          </a:p>
          <a:p>
            <a:r>
              <a:rPr lang="da-DK" sz="1200" dirty="0">
                <a:latin typeface="+mn-lt"/>
              </a:rPr>
              <a:t>Mennesker med demens har store udfordringer med selv at få dækket sine behov både pga. kognitive svigt og svigt i de sociale relationer.</a:t>
            </a:r>
          </a:p>
          <a:p>
            <a:endParaRPr lang="da-DK" sz="1200" dirty="0">
              <a:latin typeface="+mn-lt"/>
            </a:endParaRPr>
          </a:p>
          <a:p>
            <a:r>
              <a:rPr lang="da-DK" sz="1200" dirty="0">
                <a:latin typeface="+mn-lt"/>
              </a:rPr>
              <a:t>En tilgang, som imødekommer de grundlæggende psykologiske behov betyder, at personen med demens bedre kan mestre sin sygdom, udholde frustration og bevare sit funktionsniveau i længere tid</a:t>
            </a:r>
          </a:p>
          <a:p>
            <a:endParaRPr lang="da-DK" altLang="da-DK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AAADF29-966B-47FD-ABEF-040A9D366040}" type="slidenum">
              <a:rPr lang="en-US" altLang="da-DK" smtClean="0"/>
              <a:pPr>
                <a:spcBef>
                  <a:spcPct val="0"/>
                </a:spcBef>
              </a:pPr>
              <a:t>16</a:t>
            </a:fld>
            <a:endParaRPr lang="en-US" alt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https://www.alzheimer.dk/faa-raad-og-hjaelp/marte-meo/kommunikation-og-naervaer/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285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715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Emner på modulet er: » Personcentreret tilgang. » Det komplekse demensbillede – ”Demensligning”. » Basale behov for trivsel og velbefindende – ”Blomstermodellen”. » Brugen af livshistorie.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8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024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787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Personcentret omsorg - demensligningen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70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846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14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”Forstå adfærden”. Formålet er, at kursusdeltagerne får et helhedsbillede af deres nærtståendes situation. Kan foregå i interviewform to og to. Opsamling i plenum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73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Præsentation af livshistoriens betydning i relation til mennesker med demens og til plejen og metoder til at fortælle og illustrere ens nærtståendes livshistorie.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13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E0383CE-5EA0-4C92-AD7C-EFE14AA59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Revideret efteråret 2023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6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.dk/faa-raad-og-hjaelp/marte-meo/kommunikation-og-naerva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D77D-BD04-93D5-C2AC-7AB7B14E0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Værktøjskassen</a:t>
            </a:r>
            <a:br>
              <a:rPr lang="da-DK" dirty="0"/>
            </a:br>
            <a:r>
              <a:rPr lang="da-DK" dirty="0"/>
              <a:t>– støtte til et liv med demens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2D59C-0913-34F3-BCEB-C72D183EB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44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Neuropatologi</a:t>
            </a:r>
            <a:r>
              <a:rPr lang="da-DK" dirty="0"/>
              <a:t> 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BA10628-0AF5-42DF-AD84-F584124EC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1800" dirty="0"/>
              <a:t>Hvilken type </a:t>
            </a:r>
            <a:r>
              <a:rPr lang="da-DK" altLang="da-DK" sz="1800" b="1" dirty="0"/>
              <a:t>demenssygdom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Hvilke </a:t>
            </a:r>
            <a:r>
              <a:rPr lang="da-DK" sz="1800" b="1" dirty="0"/>
              <a:t>kognitive funktioner, </a:t>
            </a:r>
            <a:r>
              <a:rPr lang="da-DK" sz="1800" dirty="0"/>
              <a:t>som er svækket eller fungerer</a:t>
            </a:r>
          </a:p>
          <a:p>
            <a:endParaRPr lang="da-DK" sz="1800" dirty="0"/>
          </a:p>
          <a:p>
            <a:r>
              <a:rPr lang="da-DK" sz="1800" dirty="0"/>
              <a:t>Demenssygdomme påvirker </a:t>
            </a:r>
            <a:r>
              <a:rPr lang="da-DK" sz="1800" b="1" dirty="0"/>
              <a:t>perceptionen</a:t>
            </a:r>
            <a:r>
              <a:rPr lang="da-DK" sz="1800" dirty="0"/>
              <a:t>, som er evnen til at tolke de input der kommer fra sanserne, f.eks. lyde, berøring</a:t>
            </a:r>
          </a:p>
          <a:p>
            <a:pPr lvl="1"/>
            <a:r>
              <a:rPr lang="da-DK" sz="1800" dirty="0"/>
              <a:t>Vi har forskellige grænser og reaktioner på </a:t>
            </a:r>
            <a:r>
              <a:rPr lang="da-DK" sz="1800" b="0" i="0" dirty="0">
                <a:effectLst/>
              </a:rPr>
              <a:t>overstimulering</a:t>
            </a:r>
            <a:r>
              <a:rPr lang="da-DK" sz="1800" dirty="0"/>
              <a:t> eller </a:t>
            </a:r>
            <a:r>
              <a:rPr lang="da-DK" sz="1800" b="0" i="0" dirty="0">
                <a:effectLst/>
              </a:rPr>
              <a:t>understimulering</a:t>
            </a:r>
            <a:endParaRPr lang="da-DK" sz="1800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E6D641-9AF2-4C92-84E6-9EE1B885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F9E037-351A-4E03-8890-18A22FDA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A75-35A3-BC47-98B8-EBC4772155D5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9C1AF15-268F-435B-99C6-6E56467D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84" y="633251"/>
            <a:ext cx="1824742" cy="18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Socialpsykologi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524000"/>
            <a:ext cx="6160277" cy="3108722"/>
          </a:xfrm>
        </p:spPr>
        <p:txBody>
          <a:bodyPr>
            <a:normAutofit/>
          </a:bodyPr>
          <a:lstStyle/>
          <a:p>
            <a:r>
              <a:rPr lang="da-DK" sz="1800" dirty="0"/>
              <a:t>Miljøet og omgivelserne som personen med demens indgår i, har stor betydning for deres velbefindende og adfærd </a:t>
            </a:r>
          </a:p>
          <a:p>
            <a:r>
              <a:rPr lang="da-DK" sz="1800" dirty="0"/>
              <a:t>Overskuelighed, genkendelighed og kontinuitet skaber tryghed og overskud</a:t>
            </a:r>
          </a:p>
          <a:p>
            <a:r>
              <a:rPr lang="da-DK" sz="1800" dirty="0"/>
              <a:t>Bliver personen mødt med anerkendelse, respekt og forståelse? </a:t>
            </a:r>
          </a:p>
          <a:p>
            <a:r>
              <a:rPr lang="da-DK" sz="1800" dirty="0"/>
              <a:t>Bliver der taget hensyn til personens udfordringer og ressourcer?</a:t>
            </a:r>
          </a:p>
          <a:p>
            <a:r>
              <a:rPr lang="da-DK" sz="1800" dirty="0"/>
              <a:t>At kommunikationen og samværet opleves trygt og respektfuldt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133350" lvl="1" indent="0">
              <a:buNone/>
            </a:pPr>
            <a:endParaRPr lang="da-DK" dirty="0"/>
          </a:p>
          <a:p>
            <a:pPr marL="133350" lvl="1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212678-6893-4FE5-AE92-15CF068F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973771-B6C4-4344-A74D-4E942EB1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11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1752765-9E26-4765-A5F2-64BB7C17D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Måden man bliver mødt og set på af andre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B9C6DEB-9295-49E8-BCE1-C8B0239E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07" y="712096"/>
            <a:ext cx="1722417" cy="17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Forstå adfærden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DEA186-96D9-4FE1-B546-66A0DC81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393479"/>
            <a:ext cx="2744678" cy="323924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Hvilke tanker gør du dig, om din kæres adfærd?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A683A75-35A3-BC47-98B8-EBC4772155D5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4D4E39A5-D9E0-401C-8340-695BF1913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EC2836-5C78-4129-83C4-457E19691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4538">
            <a:off x="4926331" y="870381"/>
            <a:ext cx="2358926" cy="34027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FCAF2BC-1A87-43F9-90EF-EAAD5716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9DED41E8-767F-460B-AA35-BA133222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900A89D-18E7-494C-9742-606906868D89}"/>
              </a:ext>
            </a:extLst>
          </p:cNvPr>
          <p:cNvSpPr txBox="1"/>
          <p:nvPr/>
        </p:nvSpPr>
        <p:spPr>
          <a:xfrm>
            <a:off x="1614487" y="3013099"/>
            <a:ext cx="274467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350" i="1" dirty="0">
                <a:cs typeface="Times New Roman" pitchFamily="18" charset="0"/>
              </a:rPr>
              <a:t>”Mennesker gør det, der giver mest mening i situationen. Følelser og behov, der opleves inde i personen selv, kommer ofte til udtryk i adfærden” </a:t>
            </a:r>
          </a:p>
          <a:p>
            <a:r>
              <a:rPr lang="da-DK" altLang="da-DK" sz="1350" dirty="0"/>
              <a:t>Bo Hejlskov </a:t>
            </a:r>
            <a:r>
              <a:rPr lang="da-DK" altLang="da-DK" sz="1350" dirty="0" err="1"/>
              <a:t>Elvén</a:t>
            </a:r>
            <a:endParaRPr lang="da-DK" altLang="da-DK" sz="135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Livshistorie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28650" y="1315683"/>
            <a:ext cx="7886700" cy="3317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Fordi livshistorien kan fortælle:</a:t>
            </a:r>
          </a:p>
          <a:p>
            <a:r>
              <a:rPr lang="da-DK" sz="1800" dirty="0"/>
              <a:t>hvem personen har været og er i dag</a:t>
            </a:r>
          </a:p>
          <a:p>
            <a:r>
              <a:rPr lang="da-DK" sz="1800" dirty="0"/>
              <a:t>hvad der skaber en god hverdag for personen</a:t>
            </a:r>
          </a:p>
          <a:p>
            <a:r>
              <a:rPr lang="da-DK" sz="1800" dirty="0"/>
              <a:t>hvad der vigtigt for personen </a:t>
            </a:r>
          </a:p>
          <a:p>
            <a:r>
              <a:rPr lang="da-DK" sz="1800" dirty="0"/>
              <a:t>om personens værdier, vaner og ønsker</a:t>
            </a:r>
          </a:p>
          <a:p>
            <a:r>
              <a:rPr lang="da-DK" sz="1800" dirty="0"/>
              <a:t>hvordan andre kan bidrage til at skabe </a:t>
            </a:r>
            <a:br>
              <a:rPr lang="da-DK" sz="1800" dirty="0"/>
            </a:br>
            <a:r>
              <a:rPr lang="da-DK" sz="1800" dirty="0"/>
              <a:t>gode rammer for tryghed, nærvær og </a:t>
            </a:r>
            <a:br>
              <a:rPr lang="da-DK" sz="1800" dirty="0"/>
            </a:br>
            <a:r>
              <a:rPr lang="da-DK" sz="1800" dirty="0"/>
              <a:t>samvær med personen.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C14B26D0-A25A-45AA-84B1-FA633951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16558A9D-8CA6-4AD5-9D9B-419714BA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EEFB14-2A70-4F1B-8CE6-FFA4B81F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13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Hvorfor kende til personens livshistorie?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6098459" y="3672349"/>
            <a:ext cx="685800" cy="685800"/>
          </a:xfrm>
          <a:prstGeom prst="rect">
            <a:avLst/>
          </a:prstGeom>
          <a:noFill/>
        </p:spPr>
        <p:txBody>
          <a:bodyPr wrap="none" lIns="67500" rtlCol="0">
            <a:noAutofit/>
          </a:bodyPr>
          <a:lstStyle/>
          <a:p>
            <a:endParaRPr lang="da-DK" sz="1500" dirty="0"/>
          </a:p>
        </p:txBody>
      </p:sp>
      <p:sp>
        <p:nvSpPr>
          <p:cNvPr id="3" name="Tekstboks 2"/>
          <p:cNvSpPr txBox="1"/>
          <p:nvPr/>
        </p:nvSpPr>
        <p:spPr>
          <a:xfrm>
            <a:off x="690734" y="4154405"/>
            <a:ext cx="7762531" cy="55399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wrap="square" lIns="67500" rtlCol="0">
            <a:spAutoFit/>
          </a:bodyPr>
          <a:lstStyle/>
          <a:p>
            <a:r>
              <a:rPr lang="da-DK" sz="1500" b="1" dirty="0"/>
              <a:t>At fortælle og få fortalt sin livshistorie hjælper til med at understøtte hukommelsen og identitetsfølelsen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BBBF514-B71E-4F16-81F2-14464084F7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84" y="1480171"/>
            <a:ext cx="3334166" cy="22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Livshistorie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Fotobog med kort tekst til billeder</a:t>
            </a:r>
          </a:p>
          <a:p>
            <a:r>
              <a:rPr lang="da-DK" sz="1800" dirty="0"/>
              <a:t>Elektronisk livshistorie, fx app, video</a:t>
            </a:r>
          </a:p>
          <a:p>
            <a:r>
              <a:rPr lang="da-DK" sz="1800" dirty="0"/>
              <a:t>Livshistorie-plakater</a:t>
            </a:r>
          </a:p>
          <a:p>
            <a:r>
              <a:rPr lang="da-DK" sz="1800" dirty="0"/>
              <a:t>Livstræ</a:t>
            </a:r>
          </a:p>
          <a:p>
            <a:r>
              <a:rPr lang="da-DK" sz="1800" dirty="0"/>
              <a:t>Scrapbog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746F47DB-4A95-421E-B304-08EA7E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5C77C967-5221-4FA5-9219-425D092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BD9E56C-7233-4C11-B936-E10E5176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Der findes mange måder at gøre det på:</a:t>
            </a:r>
          </a:p>
          <a:p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6098459" y="3672349"/>
            <a:ext cx="685800" cy="685800"/>
          </a:xfrm>
          <a:prstGeom prst="rect">
            <a:avLst/>
          </a:prstGeom>
          <a:noFill/>
        </p:spPr>
        <p:txBody>
          <a:bodyPr wrap="none" lIns="67500" rtlCol="0">
            <a:noAutofit/>
          </a:bodyPr>
          <a:lstStyle/>
          <a:p>
            <a:endParaRPr lang="da-DK" sz="1500" dirty="0"/>
          </a:p>
        </p:txBody>
      </p:sp>
      <p:pic>
        <p:nvPicPr>
          <p:cNvPr id="11" name="Billede 10" descr="Et billede, der indeholder person, tøj, Ansigt, indendørs&#10;&#10;Automatisk genereret beskrivelse">
            <a:extLst>
              <a:ext uri="{FF2B5EF4-FFF2-40B4-BE49-F238E27FC236}">
                <a16:creationId xmlns:a16="http://schemas.microsoft.com/office/drawing/2014/main" id="{8AA8C822-8E77-43BA-A33A-8014C342D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46" y="2981777"/>
            <a:ext cx="2935013" cy="165094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6C96ABD-8B79-4E24-81B5-E30AE1B8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97" y="1471151"/>
            <a:ext cx="2224953" cy="3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2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6D746-6F9E-4D18-8861-0F0BA6C5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Livshistorie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183621-454D-4B68-9D83-3BB2C086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F45ADB-C3A1-4609-A3D4-37C7EB24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945751-0660-4189-BF48-AAAAE106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41A518A-02B8-459D-A69E-2AF64A54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035">
            <a:off x="5362416" y="1393965"/>
            <a:ext cx="2211106" cy="3106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9270CC8-9D0D-4671-8B71-9AEB86ED8027}"/>
              </a:ext>
            </a:extLst>
          </p:cNvPr>
          <p:cNvSpPr txBox="1"/>
          <p:nvPr/>
        </p:nvSpPr>
        <p:spPr>
          <a:xfrm>
            <a:off x="730204" y="1611713"/>
            <a:ext cx="4456895" cy="267083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Personlighed 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Relationer og samværsformer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Vaner og rutiner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Interesser 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Barndom 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Ungdom</a:t>
            </a:r>
          </a:p>
          <a:p>
            <a:pPr marL="257175" indent="-257175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a-DK" dirty="0"/>
              <a:t>Voksenlivet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FD690E3-2BF1-4991-A7FA-7212877F37BB}"/>
              </a:ext>
            </a:extLst>
          </p:cNvPr>
          <p:cNvSpPr txBox="1"/>
          <p:nvPr/>
        </p:nvSpPr>
        <p:spPr>
          <a:xfrm>
            <a:off x="730203" y="627464"/>
            <a:ext cx="7736219" cy="492713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2400" dirty="0">
                <a:latin typeface="+mj-lt"/>
              </a:rPr>
              <a:t>Hvad er vigtigt at andre ved om din kære med demens?</a:t>
            </a:r>
          </a:p>
          <a:p>
            <a:endParaRPr lang="da-DK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48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DF35D75-F494-4B98-BF1F-3EA13560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116" y="1247065"/>
            <a:ext cx="3122232" cy="2933324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a-DK" altLang="da-DK" dirty="0">
                <a:ea typeface="ＭＳ Ｐゴシック" charset="-128"/>
              </a:rPr>
            </a:br>
            <a:r>
              <a:rPr lang="da-DK" altLang="da-DK" dirty="0">
                <a:ea typeface="ＭＳ Ｐゴシック" charset="-128"/>
              </a:rPr>
              <a:t>Grundlæggende psykologiske behov</a:t>
            </a:r>
            <a:br>
              <a:rPr lang="da-DK" dirty="0"/>
            </a:br>
            <a:endParaRPr lang="da-DK" altLang="da-DK" dirty="0">
              <a:ea typeface="ＭＳ Ｐゴシック" charset="-128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571114" y="717025"/>
            <a:ext cx="4618771" cy="830997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r>
              <a:rPr lang="da-DK" sz="2400" dirty="0">
                <a:latin typeface="+mj-lt"/>
              </a:rPr>
              <a:t>Det fremmer trivslen, </a:t>
            </a:r>
          </a:p>
          <a:p>
            <a:r>
              <a:rPr lang="da-DK" sz="2400" dirty="0">
                <a:latin typeface="+mj-lt"/>
              </a:rPr>
              <a:t>når behovene er dækket 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720468" y="3364375"/>
            <a:ext cx="3009464" cy="1135331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fontAlgn="base"/>
            <a:r>
              <a:rPr lang="da-DK" sz="1350" dirty="0"/>
              <a:t>Identitet: at vide, hvem man er, det vil sige kunne ‘fortælle’ eller blive bekræftet i sin livshistorie</a:t>
            </a:r>
          </a:p>
        </p:txBody>
      </p:sp>
      <p:sp>
        <p:nvSpPr>
          <p:cNvPr id="20" name="Pladsholder til sidefod 4"/>
          <p:cNvSpPr txBox="1">
            <a:spLocks/>
          </p:cNvSpPr>
          <p:nvPr/>
        </p:nvSpPr>
        <p:spPr>
          <a:xfrm>
            <a:off x="3921369" y="4847565"/>
            <a:ext cx="332935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525" dirty="0"/>
          </a:p>
        </p:txBody>
      </p:sp>
      <p:sp>
        <p:nvSpPr>
          <p:cNvPr id="4" name="Tekstboks 3"/>
          <p:cNvSpPr txBox="1"/>
          <p:nvPr/>
        </p:nvSpPr>
        <p:spPr>
          <a:xfrm>
            <a:off x="6099024" y="1940299"/>
            <a:ext cx="2416326" cy="1001904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350" dirty="0"/>
              <a:t>Trøst: at opleve </a:t>
            </a:r>
            <a:r>
              <a:rPr lang="da-DK" sz="1350" dirty="0">
                <a:solidFill>
                  <a:srgbClr val="363636"/>
                </a:solidFill>
                <a:latin typeface="via"/>
              </a:rPr>
              <a:t>tryghed, ømhed, nærhed, lindring af ængstelse og sorg og føle sig mødt</a:t>
            </a:r>
            <a:endParaRPr lang="da-DK" sz="1350" i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571114" y="3336388"/>
            <a:ext cx="2852419" cy="64881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fontAlgn="base"/>
            <a:r>
              <a:rPr lang="da-DK" sz="1350" dirty="0"/>
              <a:t>Beskæftigelse: at indgå i meningsfulde og genkendelige aktiviteter, som trækker på ens ressourcer og ønsker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571114" y="1964091"/>
            <a:ext cx="2623508" cy="879231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350" dirty="0"/>
              <a:t>Inklusion: at føle sig inddraget og være en del af et socialt fællesskab</a:t>
            </a:r>
            <a:endParaRPr lang="da-DK" sz="1350" i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5135880" y="1036342"/>
            <a:ext cx="3379470" cy="724012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350" dirty="0"/>
              <a:t>Tilknytning: at have tillid og knytte bånd til et andet menneske, så man føler sig sikker</a:t>
            </a:r>
            <a:endParaRPr lang="da-DK" sz="1350" i="1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FC4EF73-5617-47A9-87BC-252B50507747}"/>
              </a:ext>
            </a:extLst>
          </p:cNvPr>
          <p:cNvSpPr txBox="1"/>
          <p:nvPr/>
        </p:nvSpPr>
        <p:spPr>
          <a:xfrm>
            <a:off x="1614488" y="4519122"/>
            <a:ext cx="625891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350" dirty="0"/>
              <a:t>Kærlighed: alle mennesker har brug for at blive holdt af og blive accepteret ubetinget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0DC317F-C952-415A-996E-0EBD16FD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D9CA774-8BBB-4BC0-BA74-5E3B2205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20569B8-D4A4-4354-819A-C4ADCB2F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054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979FD5-D6FC-4A41-AC3E-25B166B7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9DF07462-1F22-49D3-81F6-253979C2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738" y="759321"/>
            <a:ext cx="5367989" cy="3982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”Støtte til at rumme store følelser”</a:t>
            </a:r>
          </a:p>
          <a:p>
            <a:pPr marL="0" indent="0">
              <a:buNone/>
            </a:pPr>
            <a:r>
              <a:rPr lang="da-DK" dirty="0">
                <a:solidFill>
                  <a:srgbClr val="333333"/>
                </a:solidFill>
                <a:latin typeface="Open Sans" panose="020B0606030504020204" pitchFamily="34" charset="0"/>
              </a:rPr>
              <a:t>Du kan støtte mennesker med demens i at rumme store sorgfulde følelser ved at sætte ord på følelserne og være nærværende.</a:t>
            </a:r>
          </a:p>
          <a:p>
            <a:pPr marL="0" indent="0">
              <a:buNone/>
            </a:pPr>
            <a:endParaRPr lang="da-DK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da-DK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da-DK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”Sæt ord på initiativerne”</a:t>
            </a:r>
          </a:p>
          <a:p>
            <a:pPr marL="0" indent="0">
              <a:buNone/>
            </a:pPr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 kan støtte mennesker med demens ved at sætte ord på deres følelser, så de bliver bevidste om sig selv og føler sig forstået.</a:t>
            </a:r>
            <a:endParaRPr lang="da-DK" dirty="0"/>
          </a:p>
          <a:p>
            <a:pPr marL="0" indent="0">
              <a:buNone/>
            </a:pPr>
            <a:endParaRPr lang="da-DK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da-DK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da-DK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”At blive forstået skaber overskud”</a:t>
            </a:r>
          </a:p>
          <a:p>
            <a:pPr marL="0" indent="0">
              <a:buNone/>
            </a:pPr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Når man føler sig forstået, opstår der gode mødeøjeblikke. Du kan støtte mennesker med demens i at føle sig forstået ved at sætte ord på dét, der har betydning for dem</a:t>
            </a:r>
            <a:endParaRPr lang="da-DK" dirty="0"/>
          </a:p>
        </p:txBody>
      </p:sp>
      <p:pic>
        <p:nvPicPr>
          <p:cNvPr id="15" name="Billede 14">
            <a:hlinkClick r:id="rId3"/>
            <a:extLst>
              <a:ext uri="{FF2B5EF4-FFF2-40B4-BE49-F238E27FC236}">
                <a16:creationId xmlns:a16="http://schemas.microsoft.com/office/drawing/2014/main" id="{64638C4D-B968-4037-BEE7-EA616860D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07" y="3408232"/>
            <a:ext cx="2451059" cy="1099086"/>
          </a:xfrm>
          <a:prstGeom prst="rect">
            <a:avLst/>
          </a:prstGeom>
        </p:spPr>
      </p:pic>
      <p:pic>
        <p:nvPicPr>
          <p:cNvPr id="17" name="Billede 16">
            <a:hlinkClick r:id="rId3"/>
            <a:extLst>
              <a:ext uri="{FF2B5EF4-FFF2-40B4-BE49-F238E27FC236}">
                <a16:creationId xmlns:a16="http://schemas.microsoft.com/office/drawing/2014/main" id="{CD6A8AFB-7EEC-4077-B58D-04479B613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7" y="1995009"/>
            <a:ext cx="2443237" cy="1153481"/>
          </a:xfrm>
          <a:prstGeom prst="rect">
            <a:avLst/>
          </a:prstGeom>
        </p:spPr>
      </p:pic>
      <p:pic>
        <p:nvPicPr>
          <p:cNvPr id="19" name="Billede 18">
            <a:hlinkClick r:id="rId3"/>
            <a:extLst>
              <a:ext uri="{FF2B5EF4-FFF2-40B4-BE49-F238E27FC236}">
                <a16:creationId xmlns:a16="http://schemas.microsoft.com/office/drawing/2014/main" id="{C0BA9290-8088-43E6-ACAD-4A6A6FC3A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85" y="724084"/>
            <a:ext cx="2451059" cy="1123805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1FF8A0FA-91EA-45B3-83BB-25CF60C8CDDD}"/>
              </a:ext>
            </a:extLst>
          </p:cNvPr>
          <p:cNvSpPr txBox="1"/>
          <p:nvPr/>
        </p:nvSpPr>
        <p:spPr>
          <a:xfrm>
            <a:off x="645082" y="4612886"/>
            <a:ext cx="4487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latin typeface="Open Sans" panose="020B0606030504020204" pitchFamily="34" charset="0"/>
              </a:rPr>
              <a:t>Filmene er udviklet i projektet 'Tid til at lære - Tid til at leve' i Herning kommune.</a:t>
            </a:r>
            <a:endParaRPr lang="da-DK" sz="900" dirty="0"/>
          </a:p>
        </p:txBody>
      </p:sp>
      <p:sp>
        <p:nvSpPr>
          <p:cNvPr id="22" name="Pladsholder til dato 21">
            <a:extLst>
              <a:ext uri="{FF2B5EF4-FFF2-40B4-BE49-F238E27FC236}">
                <a16:creationId xmlns:a16="http://schemas.microsoft.com/office/drawing/2014/main" id="{9524FEBE-F9F9-4807-8AB7-BA20378B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6DB4A6FD-D5EF-47D2-BE52-7FECDD00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17</a:t>
            </a:fld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F1B4627-4386-4353-BE28-0EAAD319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33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/>
              <a:t>Hvad synes du har været interessant i dag?</a:t>
            </a:r>
          </a:p>
        </p:txBody>
      </p:sp>
    </p:spTree>
    <p:extLst>
      <p:ext uri="{BB962C8B-B14F-4D97-AF65-F5344CB8AC3E}">
        <p14:creationId xmlns:p14="http://schemas.microsoft.com/office/powerpoint/2010/main" val="99363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 dirty="0"/>
              <a:t>Tak for i dag</a:t>
            </a:r>
            <a:br>
              <a:rPr lang="da-DK" dirty="0"/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975" dirty="0"/>
              <a:t>Velkommen</a:t>
            </a:r>
            <a:br>
              <a:rPr lang="da-DK" sz="3975" dirty="0"/>
            </a:br>
            <a:br>
              <a:rPr lang="da-DK" sz="2025" b="0" dirty="0"/>
            </a:br>
            <a:r>
              <a:rPr lang="da-DK" sz="3000" b="0" dirty="0"/>
              <a:t>Pårørendekursus</a:t>
            </a:r>
            <a:br>
              <a:rPr lang="da-DK" sz="3000" b="0" dirty="0"/>
            </a:br>
            <a:r>
              <a:rPr lang="da-DK" sz="3000" b="0" dirty="0"/>
              <a:t>Livet med demens i plejebolig</a:t>
            </a:r>
            <a:br>
              <a:rPr lang="da-DK" b="0" dirty="0"/>
            </a:br>
            <a:br>
              <a:rPr lang="da-DK" b="0" dirty="0"/>
            </a:br>
            <a:br>
              <a:rPr lang="da-DK" dirty="0"/>
            </a:br>
            <a:endParaRPr lang="da-DK" sz="2025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432050"/>
            <a:ext cx="5829300" cy="151130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Underviser: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71731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Modul 3</a:t>
            </a:r>
            <a:br>
              <a:rPr lang="da-DK" dirty="0"/>
            </a:br>
            <a:r>
              <a:rPr lang="da-DK" dirty="0"/>
              <a:t>At se det hele menneske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Dagens emner:</a:t>
            </a:r>
          </a:p>
          <a:p>
            <a:r>
              <a:rPr lang="da-DK" dirty="0"/>
              <a:t>Det komplekse demensbillede</a:t>
            </a:r>
          </a:p>
          <a:p>
            <a:r>
              <a:rPr lang="da-DK" dirty="0"/>
              <a:t>Livshistorie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082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 se og forstå personen med demens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28650" y="731520"/>
            <a:ext cx="7886700" cy="3901202"/>
          </a:xfrm>
        </p:spPr>
        <p:txBody>
          <a:bodyPr>
            <a:noAutofit/>
          </a:bodyPr>
          <a:lstStyle/>
          <a:p>
            <a:r>
              <a:rPr lang="da-DK" sz="1700" dirty="0"/>
              <a:t>Mennesker reagerer forskelligt, når de får en demenssygdom</a:t>
            </a:r>
          </a:p>
          <a:p>
            <a:r>
              <a:rPr lang="da-DK" sz="1700" dirty="0"/>
              <a:t>Vigtigt at have fokus på det unikke, hele menneske og ikke kun på demenssygdommen</a:t>
            </a:r>
          </a:p>
          <a:p>
            <a:r>
              <a:rPr lang="da-DK" sz="1700" dirty="0"/>
              <a:t>Derfor skal personer med demens mødes med en personcentreret tilgang </a:t>
            </a:r>
          </a:p>
          <a:p>
            <a:endParaRPr lang="da-DK" sz="1700" dirty="0"/>
          </a:p>
          <a:p>
            <a:pPr marL="0" indent="0">
              <a:buNone/>
            </a:pPr>
            <a:r>
              <a:rPr lang="da-DK" sz="1700" b="1" dirty="0"/>
              <a:t> Hvad vil en personcentreret tilgang sige?  </a:t>
            </a:r>
          </a:p>
          <a:p>
            <a:r>
              <a:rPr lang="da-DK" sz="1700" dirty="0"/>
              <a:t>Det enkelte menneske er unikt og adfærden skal ses og forstås i et helhedsperspektiv</a:t>
            </a:r>
          </a:p>
          <a:p>
            <a:r>
              <a:rPr lang="da-DK" sz="1700" dirty="0"/>
              <a:t>At man tager personen med demens alvorligt ved at anerkende deres følelser, forståelser og oplevelser af verden</a:t>
            </a:r>
          </a:p>
          <a:p>
            <a:r>
              <a:rPr lang="da-DK" sz="1700" dirty="0"/>
              <a:t>At man skaber mulighed for at mennesker med demens trives og lever et godt liv på trods af sygdommen</a:t>
            </a:r>
          </a:p>
          <a:p>
            <a:r>
              <a:rPr lang="da-DK" sz="1700" dirty="0">
                <a:solidFill>
                  <a:srgbClr val="000000"/>
                </a:solidFill>
              </a:rPr>
              <a:t>At man har blik for de ressourcer og kognitive funktioner som personen fortsat har i behold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02B2A7A-5B81-4964-AF85-039B0101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EB6B879-F5A3-4E9B-89C3-E4D68DD6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798FE1-1230-47B5-8849-5A6B76DD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866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vil det sige at anerkende et andet menneske?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5</a:t>
            </a:fld>
            <a:endParaRPr lang="da-DK" dirty="0"/>
          </a:p>
        </p:txBody>
      </p:sp>
      <p:sp>
        <p:nvSpPr>
          <p:cNvPr id="15" name="Pladsholder til indhold 14"/>
          <p:cNvSpPr>
            <a:spLocks noGrp="1"/>
          </p:cNvSpPr>
          <p:nvPr>
            <p:ph idx="4294967295"/>
          </p:nvPr>
        </p:nvSpPr>
        <p:spPr>
          <a:xfrm>
            <a:off x="1614487" y="988518"/>
            <a:ext cx="5997893" cy="3736658"/>
          </a:xfrm>
        </p:spPr>
        <p:txBody>
          <a:bodyPr>
            <a:noAutofit/>
          </a:bodyPr>
          <a:lstStyle/>
          <a:p>
            <a:pPr marL="0" indent="0">
              <a:lnSpc>
                <a:spcPts val="2550"/>
              </a:lnSpc>
              <a:buNone/>
            </a:pPr>
            <a:r>
              <a:rPr lang="da-DK" sz="1800" i="1" dirty="0"/>
              <a:t>”At man, når det i Sandhed skal lykkes En at føre et Menneske hen til et bestemt Sted, </a:t>
            </a:r>
            <a:r>
              <a:rPr lang="da-DK" sz="1800" b="1" i="1" dirty="0"/>
              <a:t>først og fremmest må passe på at finde ham der, hvor han er, og begynde der. </a:t>
            </a:r>
            <a:r>
              <a:rPr lang="da-DK" sz="1800" i="1" dirty="0"/>
              <a:t>Dette er Hemmeligheden i al Hjælpekunst. Enhver, der ikke kan det, han er selv i en indbildning, når han mener at kunne hjælpe en Anden. For i Sandhed at kunne hjælpe en Anden, må jeg forstå mere end han – men dog vel først og fremmest forstå det, han forstår. Når jeg ikke gør det, så hjælper min Mere-Forståen ham slet ikke.”</a:t>
            </a:r>
          </a:p>
          <a:p>
            <a:pPr marL="0" indent="0">
              <a:lnSpc>
                <a:spcPts val="2550"/>
              </a:lnSpc>
              <a:buNone/>
            </a:pPr>
            <a:r>
              <a:rPr lang="da-DK" sz="1200" dirty="0"/>
              <a:t>Søren Kierkegaard, Samlede Værker, 3. udg., bind 18, s. 96-97, Kbh., 1962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3884791-2356-4F0E-99A3-B3476322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5370B1-0750-4743-A4FA-7EF2BCFB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0DCD86-52A7-4180-B341-05567DEECEA0}"/>
              </a:ext>
            </a:extLst>
          </p:cNvPr>
          <p:cNvSpPr txBox="1"/>
          <p:nvPr/>
        </p:nvSpPr>
        <p:spPr>
          <a:xfrm>
            <a:off x="1614488" y="592284"/>
            <a:ext cx="2293620" cy="273844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>
                <a:latin typeface="+mj-lt"/>
              </a:rPr>
              <a:t>Sand Hjælpekunst</a:t>
            </a: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76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97C9B-ABF6-4336-A6CD-0B90C45A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dirty="0"/>
              <a:t>At se det hele menneske </a:t>
            </a:r>
          </a:p>
        </p:txBody>
      </p:sp>
      <p:sp>
        <p:nvSpPr>
          <p:cNvPr id="2055" name="Date Placeholder 3">
            <a:extLst>
              <a:ext uri="{FF2B5EF4-FFF2-40B4-BE49-F238E27FC236}">
                <a16:creationId xmlns:a16="http://schemas.microsoft.com/office/drawing/2014/main" id="{BB699CE3-DDE1-E776-6D4F-9CFFB096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da-DK"/>
              <a:t>Revideret efteråret 2023</a:t>
            </a:r>
            <a:endParaRPr lang="da-DK" dirty="0"/>
          </a:p>
        </p:txBody>
      </p:sp>
      <p:sp>
        <p:nvSpPr>
          <p:cNvPr id="2057" name="Footer Placeholder 4">
            <a:extLst>
              <a:ext uri="{FF2B5EF4-FFF2-40B4-BE49-F238E27FC236}">
                <a16:creationId xmlns:a16="http://schemas.microsoft.com/office/drawing/2014/main" id="{5FC1A153-A205-590B-FB4E-C7F32B7B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2059" name="Slide Number Placeholder 5">
            <a:extLst>
              <a:ext uri="{FF2B5EF4-FFF2-40B4-BE49-F238E27FC236}">
                <a16:creationId xmlns:a16="http://schemas.microsoft.com/office/drawing/2014/main" id="{0F5BB2C9-43A5-131D-7385-1F89DF1F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74447C9C-57A8-4003-9066-4A7E6D84F205}" type="slidenum">
              <a:rPr lang="da-DK" smtClean="0"/>
              <a:pPr>
                <a:spcAft>
                  <a:spcPts val="450"/>
                </a:spcAft>
              </a:pPr>
              <a:t>6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EAF236-B847-4C80-97DA-1A912F0D3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 b="0" i="0" dirty="0">
                <a:effectLst/>
              </a:rPr>
              <a:t>Helhedsperspektiv - demenssygdommens udtryk er summen af flere faktorer: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FA7FEFE-38A5-42ED-BE14-1507D659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98" y="1368221"/>
            <a:ext cx="6805887" cy="289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28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Personlighed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da-DK" sz="1800" dirty="0">
                <a:ea typeface="ＭＳ Ｐゴシック" charset="-128"/>
              </a:rPr>
              <a:t>Hvilket værdisæt har personen? </a:t>
            </a:r>
          </a:p>
          <a:p>
            <a:r>
              <a:rPr lang="da-DK" altLang="da-DK" sz="1800" dirty="0">
                <a:ea typeface="ＭＳ Ｐゴシック" charset="-128"/>
              </a:rPr>
              <a:t>Hvad er vigtigt eller betydningsfuldt?</a:t>
            </a:r>
          </a:p>
          <a:p>
            <a:r>
              <a:rPr lang="da-DK" altLang="da-DK" sz="1800" dirty="0">
                <a:ea typeface="ＭＳ Ｐゴシック" charset="-128"/>
              </a:rPr>
              <a:t>Hvilke erfaringer har personen samlet gennem sit liv?</a:t>
            </a:r>
          </a:p>
          <a:p>
            <a:r>
              <a:rPr lang="da-DK" sz="1800" dirty="0"/>
              <a:t>Mestringsstrategier – reaktioner, når noget er svært eller utrygt</a:t>
            </a:r>
          </a:p>
          <a:p>
            <a:r>
              <a:rPr lang="da-DK" sz="1800" dirty="0"/>
              <a:t>Intelligens</a:t>
            </a:r>
          </a:p>
          <a:p>
            <a:r>
              <a:rPr lang="da-DK" sz="1800" dirty="0"/>
              <a:t>Humør</a:t>
            </a:r>
            <a:endParaRPr lang="da-DK" altLang="da-DK" sz="1800" dirty="0">
              <a:ea typeface="ＭＳ Ｐゴシック" charset="-128"/>
            </a:endParaRPr>
          </a:p>
          <a:p>
            <a:r>
              <a:rPr lang="da-DK" sz="1800" dirty="0"/>
              <a:t>Oplevet livsbegivenheder, f.eks. dramatiske begivenheder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D0AA74-363E-45FF-A654-9CADCB1A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727D12-5100-4166-BFA3-FC3BD734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7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DD7C472C-749A-43FA-AE2B-CFCA2AD2F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E45D54C-1EC4-4A07-94B5-D167EBD0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26" y="668081"/>
            <a:ext cx="1700424" cy="17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Livshistorie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32881E0-C7E9-457F-838F-7E4B5E3E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1800" dirty="0">
                <a:ea typeface="ＭＳ Ｐゴシック" charset="-128"/>
              </a:rPr>
              <a:t>Hvilket liv har personen levet? Barndom, ungdom, voksenliv…</a:t>
            </a:r>
          </a:p>
          <a:p>
            <a:r>
              <a:rPr lang="da-DK" altLang="da-DK" sz="1800" dirty="0">
                <a:ea typeface="ＭＳ Ｐゴシック" charset="-128"/>
              </a:rPr>
              <a:t>Hvilken uddannelse og arbejde har personen haft?</a:t>
            </a:r>
          </a:p>
          <a:p>
            <a:r>
              <a:rPr lang="da-DK" altLang="da-DK" sz="1800" dirty="0">
                <a:ea typeface="ＭＳ Ｐゴシック" charset="-128"/>
              </a:rPr>
              <a:t>Hvilke interesser?</a:t>
            </a:r>
          </a:p>
          <a:p>
            <a:r>
              <a:rPr lang="da-DK" altLang="da-DK" sz="1800" dirty="0">
                <a:ea typeface="ＭＳ Ｐゴシック" charset="-128"/>
              </a:rPr>
              <a:t>Hvilke vaner har personen? Hvordan plejer det at være? Dags- og døgnrytme.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5575D0C-D582-4E7B-B39E-0EE5BFC9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3348640-BEA5-4139-8D3F-C1E8D5B6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8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8558FE8-198C-4813-87FB-464E66F6F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D0015A1-388C-4856-8227-6CF91123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17" y="633251"/>
            <a:ext cx="1702809" cy="18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Helbred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100" dirty="0"/>
              <a:t>Bivirkning fra medicin</a:t>
            </a:r>
          </a:p>
          <a:p>
            <a:r>
              <a:rPr lang="da-DK" sz="2100" dirty="0"/>
              <a:t>Dårlig søvn</a:t>
            </a:r>
          </a:p>
          <a:p>
            <a:r>
              <a:rPr lang="da-DK" sz="2100" dirty="0"/>
              <a:t>Forstoppelse</a:t>
            </a:r>
          </a:p>
          <a:p>
            <a:r>
              <a:rPr lang="da-DK" sz="2100" dirty="0"/>
              <a:t>Smerter</a:t>
            </a:r>
          </a:p>
          <a:p>
            <a:r>
              <a:rPr lang="da-DK" sz="2100" dirty="0"/>
              <a:t>Infektioner</a:t>
            </a:r>
          </a:p>
          <a:p>
            <a:r>
              <a:rPr lang="da-DK" sz="2100" dirty="0"/>
              <a:t>Væskemangel</a:t>
            </a:r>
          </a:p>
          <a:p>
            <a:r>
              <a:rPr lang="da-DK" sz="2100" dirty="0"/>
              <a:t>Hørelse</a:t>
            </a:r>
          </a:p>
          <a:p>
            <a:r>
              <a:rPr lang="da-DK" sz="2100" dirty="0"/>
              <a:t>Syn</a:t>
            </a:r>
          </a:p>
          <a:p>
            <a:r>
              <a:rPr lang="da-DK" sz="2100" dirty="0"/>
              <a:t>Anden kronisk sygdom</a:t>
            </a:r>
          </a:p>
          <a:p>
            <a:endParaRPr lang="da-DK" sz="21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D6E5BD-C5B3-443C-A025-FBE31E6A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A47CF4-9518-4F51-BA3A-2B61BB63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Er der andre sygdomme eller helbreds-gener?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071B42B-7AA3-42C5-8055-AF9C3B81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38" y="921763"/>
            <a:ext cx="1663051" cy="168552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CE83259-F93F-4E94-B22D-7C9ECD3315C7}"/>
              </a:ext>
            </a:extLst>
          </p:cNvPr>
          <p:cNvSpPr txBox="1"/>
          <p:nvPr/>
        </p:nvSpPr>
        <p:spPr>
          <a:xfrm>
            <a:off x="4207612" y="3159038"/>
            <a:ext cx="45752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altLang="da-DK" sz="1800" dirty="0">
                <a:ea typeface="ＭＳ Ｐゴシック" charset="-128"/>
              </a:rPr>
              <a:t>Ved urolig adfærd eller pludselig forandring i adfærden er det vigtigt at tjekke for fysiske sygdomme eller helbredsproblemer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728323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265</TotalTime>
  <Words>1534</Words>
  <Application>Microsoft Office PowerPoint</Application>
  <PresentationFormat>Skærmshow (16:9)</PresentationFormat>
  <Paragraphs>195</Paragraphs>
  <Slides>19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via</vt:lpstr>
      <vt:lpstr>NVD skabelon_dansk</vt:lpstr>
      <vt:lpstr>Værktøjskassen – støtte til et liv med demens</vt:lpstr>
      <vt:lpstr>Velkommen  Pårørendekursus Livet med demens i plejebolig   </vt:lpstr>
      <vt:lpstr>Modul 3 At se det hele menneske</vt:lpstr>
      <vt:lpstr>At se og forstå personen med demens</vt:lpstr>
      <vt:lpstr>Hvad vil det sige at anerkende et andet menneske?</vt:lpstr>
      <vt:lpstr>At se det hele menneske </vt:lpstr>
      <vt:lpstr>Personlighed</vt:lpstr>
      <vt:lpstr>Livshistorie</vt:lpstr>
      <vt:lpstr>Helbred</vt:lpstr>
      <vt:lpstr>Neuropatologi </vt:lpstr>
      <vt:lpstr>Socialpsykologi</vt:lpstr>
      <vt:lpstr>Øvelsesark: Forstå adfærden</vt:lpstr>
      <vt:lpstr>Livshistorie</vt:lpstr>
      <vt:lpstr>Livshistorie</vt:lpstr>
      <vt:lpstr>Øvelsesark: Livshistorie</vt:lpstr>
      <vt:lpstr> Grundlæggende psykologiske behov </vt:lpstr>
      <vt:lpstr>Eksempler </vt:lpstr>
      <vt:lpstr>Hvad synes du har været interessant i dag?</vt:lpstr>
      <vt:lpstr>Tak for i dag 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Ulla Vidkjær Fejerskov</cp:lastModifiedBy>
  <cp:revision>39</cp:revision>
  <dcterms:created xsi:type="dcterms:W3CDTF">2017-03-07T10:23:34Z</dcterms:created>
  <dcterms:modified xsi:type="dcterms:W3CDTF">2023-09-12T09:54:53Z</dcterms:modified>
</cp:coreProperties>
</file>