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43" r:id="rId2"/>
    <p:sldId id="344" r:id="rId3"/>
    <p:sldId id="345" r:id="rId4"/>
    <p:sldId id="285" r:id="rId5"/>
    <p:sldId id="296" r:id="rId6"/>
    <p:sldId id="347" r:id="rId7"/>
    <p:sldId id="286" r:id="rId8"/>
    <p:sldId id="346" r:id="rId9"/>
    <p:sldId id="287" r:id="rId10"/>
    <p:sldId id="297" r:id="rId11"/>
    <p:sldId id="290" r:id="rId12"/>
    <p:sldId id="289" r:id="rId13"/>
    <p:sldId id="276" r:id="rId14"/>
    <p:sldId id="282" r:id="rId15"/>
    <p:sldId id="277" r:id="rId16"/>
    <p:sldId id="291" r:id="rId17"/>
    <p:sldId id="298" r:id="rId18"/>
    <p:sldId id="292" r:id="rId19"/>
    <p:sldId id="293" r:id="rId20"/>
    <p:sldId id="294" r:id="rId21"/>
    <p:sldId id="295" r:id="rId22"/>
    <p:sldId id="348" r:id="rId23"/>
    <p:sldId id="284" r:id="rId24"/>
    <p:sldId id="262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0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888" y="108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07-09-2023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07-09-2023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mYhEosrIi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AAQ_AI4fLfk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SeDzywYqP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iQ16CspQxjQ" TargetMode="External"/><Relationship Id="rId4" Type="http://schemas.openxmlformats.org/officeDocument/2006/relationships/hyperlink" Target="https://youtu.be/rWw_QKE7Aw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208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522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Tag en drøftelse i de to grupper omkring tanker og følelser omkring disse billeder.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65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Giv god tid til spørgsmål og reaktioner og vær åben og fordomsfri overfor de udtalelser der kommer.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90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Giv god tid til spørgsmål og reaktioner og vær åben og fordomsfri overfor de udtalelser der kommer. </a:t>
            </a:r>
          </a:p>
          <a:p>
            <a:r>
              <a:rPr lang="da-DK" dirty="0"/>
              <a:t>Fortæl om at der er lavet to kursusmoduler om udfordringer i samliv og seksualitet og fortæl om hæfterne til både pårørende og personer med demens. Udlever hæfterne, hvis deltagerne ønsker det.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191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Giv oplysninger om, hvor man evt. kan finde en sexolog.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07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Hæfter til personen med demens og pårørende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9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4212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4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848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Forklar billedet: forskellen på mennesker, hvor meget modstandskraft man har, hvordan man tackler sygdom og problemer, hvor mange ressourcer man  har osv.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977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63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817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Kom med eksempler</a:t>
            </a:r>
            <a:r>
              <a:rPr lang="da-DK" baseline="0" dirty="0"/>
              <a:t> på rolleskift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859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Snak om emnerne på samtalearket, print evt. ud.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522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Flere filmforslag nedenunder. Sæt dig ind i filmenes indhold og vis dem, som du synes passer bedst.</a:t>
            </a:r>
          </a:p>
          <a:p>
            <a:endParaRPr lang="da-DK" dirty="0"/>
          </a:p>
          <a:p>
            <a:r>
              <a:rPr lang="da-DK" dirty="0"/>
              <a:t>Du skal kopiere links og sætte dem ind i browseren for at de virker.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Demens i dagligdagen </a:t>
            </a:r>
            <a:r>
              <a:rPr lang="da-DK" dirty="0">
                <a:hlinkClick r:id="rId3"/>
              </a:rPr>
              <a:t>https://youtu.be/2mYhEosrIiw</a:t>
            </a:r>
            <a:endParaRPr lang="da-DK" dirty="0"/>
          </a:p>
          <a:p>
            <a:r>
              <a:rPr lang="da-DK" dirty="0"/>
              <a:t>Hvordan får jeg støtte i dagligdagen: </a:t>
            </a:r>
            <a:r>
              <a:rPr lang="da-DK" dirty="0">
                <a:hlinkClick r:id="rId4"/>
              </a:rPr>
              <a:t>https://youtu.be/AAQ_AI4fLfk</a:t>
            </a:r>
            <a:endParaRPr lang="da-DK" dirty="0"/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940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Vis de filmklip, du synes er hensigtsmæssige. Nedenstående links skal kopieres og sættes ind i browseren for at virke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https://youtu.be/pSeDzywYqPQ</a:t>
            </a:r>
            <a:endParaRPr lang="da-DK" sz="1200" dirty="0"/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4"/>
              </a:rPr>
              <a:t>https://youtu.be/rWw_QKE7AwM</a:t>
            </a: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5"/>
              </a:rPr>
              <a:t>https://youtu.be/iQ16CspQxjQ</a:t>
            </a: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25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D444-1F49-4EDE-A8C0-7A08DBF8C67D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7CC-5CB5-45E9-9963-C912054B8200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77453"/>
            <a:ext cx="7886700" cy="6131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4963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38BE1E1-8115-4271-AE7E-F7461DC0F6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233" y="4529346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390F-487D-41BA-87F2-0E55180463A7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6462-01DC-48A4-91C1-EEA79BD0BA60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84A1-6A39-475A-AA88-CCE5E5257D5B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D15C-6318-4BA3-AFD7-279C401607CC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2924-C282-4FB3-B901-BA45725FA179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7401-02FA-4E92-A157-F1EA97BFC6E5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3E7-DF88-4C63-AB72-653FEA0D2612}" type="datetime2">
              <a:rPr lang="da-DK" smtClean="0"/>
              <a:t>7. september 2023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1564EA8-4A29-458C-84E6-484B46E57720}" type="datetime2">
              <a:rPr lang="da-DK" noProof="0" smtClean="0"/>
              <a:t>7. september 2023</a:t>
            </a:fld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Jette Kallehauge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5" r:id="rId13"/>
    <p:sldLayoutId id="2147483676" r:id="rId1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D8jDWtva-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6sM72Lbk0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scenterfordemens.dk/da/film-tiden-efter-diagnos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79584"/>
            <a:ext cx="5829300" cy="998656"/>
          </a:xfrm>
        </p:spPr>
        <p:txBody>
          <a:bodyPr>
            <a:normAutofit fontScale="90000"/>
          </a:bodyPr>
          <a:lstStyle/>
          <a:p>
            <a:r>
              <a:rPr lang="da-DK" sz="3000" dirty="0"/>
              <a:t>Kursus for personer med demens </a:t>
            </a:r>
            <a:br>
              <a:rPr lang="da-DK" sz="3000" dirty="0"/>
            </a:br>
            <a:r>
              <a:rPr lang="da-DK" sz="3000" dirty="0"/>
              <a:t>og pårørende</a:t>
            </a:r>
            <a:br>
              <a:rPr lang="da-DK" sz="3000" dirty="0"/>
            </a:br>
            <a:br>
              <a:rPr lang="da-DK" sz="3000" dirty="0"/>
            </a:br>
            <a:endParaRPr lang="da-DK" sz="7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929632"/>
            <a:ext cx="5829300" cy="1334344"/>
          </a:xfrm>
        </p:spPr>
        <p:txBody>
          <a:bodyPr>
            <a:normAutofit/>
          </a:bodyPr>
          <a:lstStyle/>
          <a:p>
            <a:r>
              <a:rPr lang="da-DK" dirty="0"/>
              <a:t>Underviser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D03E367-CDAF-4AD4-AEE6-77095D37A8FD}"/>
              </a:ext>
            </a:extLst>
          </p:cNvPr>
          <p:cNvSpPr txBox="1"/>
          <p:nvPr/>
        </p:nvSpPr>
        <p:spPr>
          <a:xfrm>
            <a:off x="2944058" y="855489"/>
            <a:ext cx="3255885" cy="57611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+mj-lt"/>
              </a:rPr>
              <a:t>Velkommen</a:t>
            </a:r>
          </a:p>
        </p:txBody>
      </p:sp>
    </p:spTree>
    <p:extLst>
      <p:ext uri="{BB962C8B-B14F-4D97-AF65-F5344CB8AC3E}">
        <p14:creationId xmlns:p14="http://schemas.microsoft.com/office/powerpoint/2010/main" val="42060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C7A01A-D200-4243-A895-4A160E73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75" y="2977243"/>
            <a:ext cx="7088231" cy="1485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Rolleskift på andre områder:</a:t>
            </a:r>
          </a:p>
          <a:p>
            <a:r>
              <a:rPr lang="da-DK" dirty="0"/>
              <a:t>den raske part bliver omsorgsgiver</a:t>
            </a:r>
          </a:p>
          <a:p>
            <a:r>
              <a:rPr lang="da-DK" dirty="0"/>
              <a:t>afhængighed kontra uafhængighed</a:t>
            </a:r>
          </a:p>
          <a:p>
            <a:r>
              <a:rPr lang="da-DK" dirty="0"/>
              <a:t>rolleskift fra at være den aktive udadvendte til at blive mere forsigtig  og indadvendt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64CDD44-0152-4938-B427-F1EB7510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Parforhold og forholdet til familie og venner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3388040-645B-49AD-AB4C-1257E0C17D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85397"/>
            <a:ext cx="3667215" cy="2472892"/>
          </a:xfrm>
          <a:prstGeom prst="rect">
            <a:avLst/>
          </a:prstGeom>
        </p:spPr>
      </p:pic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792438A-422A-42A8-A661-EA3EE1BD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496073-17DB-4EEF-B18E-621F088E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449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Ændrede livsbetingelser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698264" y="697432"/>
            <a:ext cx="3421856" cy="342900"/>
          </a:xfrm>
          <a:prstGeom prst="rect">
            <a:avLst/>
          </a:prstGeom>
          <a:noFill/>
        </p:spPr>
        <p:txBody>
          <a:bodyPr wrap="none" lIns="67500" rtlCol="0">
            <a:noAutofit/>
          </a:bodyPr>
          <a:lstStyle/>
          <a:p>
            <a:r>
              <a:rPr lang="da-DK" b="1" dirty="0"/>
              <a:t>Spørgsmål til personer med demens: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58C6669-B80C-4F4C-977B-BEE0F880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CC99036-5048-414E-862E-8A482074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34E0A3C-5FA1-4E04-AF90-2634FC661C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3000">
            <a:off x="6255979" y="995954"/>
            <a:ext cx="2135065" cy="30654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1519FF-3A06-4624-B3DD-47EA1D9BFB30}"/>
              </a:ext>
            </a:extLst>
          </p:cNvPr>
          <p:cNvSpPr/>
          <p:nvPr/>
        </p:nvSpPr>
        <p:spPr>
          <a:xfrm>
            <a:off x="700094" y="1272097"/>
            <a:ext cx="4714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Hvordan påvirker demenssygdommen dig?</a:t>
            </a:r>
            <a:br>
              <a:rPr lang="da-DK" sz="1500" dirty="0"/>
            </a:br>
            <a:r>
              <a:rPr lang="da-DK" sz="15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Hvordan påvirker demenssygdommen din relation til familie og venner? </a:t>
            </a:r>
            <a:br>
              <a:rPr lang="da-DK" sz="1500" dirty="0"/>
            </a:br>
            <a:endParaRPr lang="da-D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Hvad oplever du er svært? </a:t>
            </a:r>
            <a:br>
              <a:rPr lang="da-DK" sz="1500" dirty="0"/>
            </a:br>
            <a:endParaRPr lang="da-D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500" dirty="0"/>
              <a:t>Hvad oplever du er hjælpsomt? </a:t>
            </a:r>
          </a:p>
        </p:txBody>
      </p:sp>
    </p:spTree>
    <p:extLst>
      <p:ext uri="{BB962C8B-B14F-4D97-AF65-F5344CB8AC3E}">
        <p14:creationId xmlns:p14="http://schemas.microsoft.com/office/powerpoint/2010/main" val="187382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56420" y="1162332"/>
            <a:ext cx="5758818" cy="2352379"/>
          </a:xfrm>
        </p:spPr>
        <p:txBody>
          <a:bodyPr/>
          <a:lstStyle/>
          <a:p>
            <a:r>
              <a:rPr lang="da-DK" sz="3600" dirty="0"/>
              <a:t>Følelsesmæssige reaktioner hos dig som pårørende</a:t>
            </a:r>
            <a:br>
              <a:rPr lang="da-DK" sz="3600" dirty="0"/>
            </a:br>
            <a:br>
              <a:rPr lang="da-DK" sz="3600" dirty="0"/>
            </a:br>
            <a:r>
              <a:rPr lang="da-DK" sz="2700" dirty="0"/>
              <a:t>Slides til gruppearbejde for pårørende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55961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614488" y="3293498"/>
            <a:ext cx="4892151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Video: ‘Grib om livet’ – Region H: </a:t>
            </a:r>
            <a:r>
              <a:rPr lang="da-DK" dirty="0"/>
              <a:t>De forbudte følelser </a:t>
            </a:r>
            <a:r>
              <a:rPr lang="da-DK" sz="1200" dirty="0">
                <a:hlinkClick r:id="rId3"/>
              </a:rPr>
              <a:t>https://youtu.be/kD8jDWtva-c</a:t>
            </a:r>
            <a:endParaRPr lang="da-DK" sz="1200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 som pårørende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AA12B0F-E561-4206-83A9-135E077D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385C61-E43F-4054-9B57-8F712063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7C0B1BE-232D-411F-A7A7-C8CB9A07F9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488" y="918356"/>
            <a:ext cx="4011543" cy="2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1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Erfaringer fra andre pårørende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667437" y="826628"/>
            <a:ext cx="3186113" cy="3832622"/>
          </a:xfrm>
        </p:spPr>
        <p:txBody>
          <a:bodyPr/>
          <a:lstStyle/>
          <a:p>
            <a:r>
              <a:rPr lang="da-DK" dirty="0"/>
              <a:t>Tal sammen i familien</a:t>
            </a:r>
          </a:p>
          <a:p>
            <a:r>
              <a:rPr lang="da-DK" dirty="0"/>
              <a:t>Tag imod hjælp</a:t>
            </a:r>
          </a:p>
          <a:p>
            <a:r>
              <a:rPr lang="da-DK" dirty="0"/>
              <a:t>Bevar kontakten </a:t>
            </a:r>
          </a:p>
          <a:p>
            <a:r>
              <a:rPr lang="da-DK" dirty="0"/>
              <a:t>Deltag i pårørendegrupper</a:t>
            </a:r>
          </a:p>
          <a:p>
            <a:r>
              <a:rPr lang="da-DK" dirty="0"/>
              <a:t>Søg rådgivning hos professionelle</a:t>
            </a:r>
          </a:p>
          <a:p>
            <a:r>
              <a:rPr lang="da-DK" dirty="0"/>
              <a:t>Husk dit eget liv</a:t>
            </a:r>
          </a:p>
          <a:p>
            <a:r>
              <a:rPr lang="da-DK" dirty="0"/>
              <a:t>Brug tid på dig selv</a:t>
            </a:r>
          </a:p>
          <a:p>
            <a:r>
              <a:rPr lang="da-DK" dirty="0"/>
              <a:t>Brug humor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900238" y="4520207"/>
            <a:ext cx="1702178" cy="28217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endParaRPr lang="da-DK" sz="900" dirty="0"/>
          </a:p>
        </p:txBody>
      </p:sp>
      <p:sp>
        <p:nvSpPr>
          <p:cNvPr id="11" name="Pladsholder til indhold 12"/>
          <p:cNvSpPr txBox="1">
            <a:spLocks/>
          </p:cNvSpPr>
          <p:nvPr/>
        </p:nvSpPr>
        <p:spPr>
          <a:xfrm>
            <a:off x="4614862" y="517922"/>
            <a:ext cx="3186113" cy="4124325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500" dirty="0"/>
          </a:p>
          <a:p>
            <a:pPr lvl="4"/>
            <a:endParaRPr lang="da-DK" sz="1050" dirty="0"/>
          </a:p>
          <a:p>
            <a:endParaRPr lang="da-DK" sz="1500" dirty="0"/>
          </a:p>
          <a:p>
            <a:endParaRPr lang="da-DK" sz="1500" dirty="0"/>
          </a:p>
          <a:p>
            <a:pPr marL="0" indent="0">
              <a:buNone/>
            </a:pPr>
            <a:r>
              <a:rPr lang="da-DK" sz="900" dirty="0"/>
              <a:t>		</a:t>
            </a:r>
          </a:p>
          <a:p>
            <a:pPr marL="0" indent="0">
              <a:buNone/>
            </a:pPr>
            <a:endParaRPr lang="da-DK" sz="900" dirty="0"/>
          </a:p>
        </p:txBody>
      </p:sp>
      <p:sp>
        <p:nvSpPr>
          <p:cNvPr id="13" name="Tekstboks 12"/>
          <p:cNvSpPr txBox="1"/>
          <p:nvPr/>
        </p:nvSpPr>
        <p:spPr>
          <a:xfrm>
            <a:off x="5715000" y="1676014"/>
            <a:ext cx="1893973" cy="23136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endParaRPr lang="da-DK" sz="900" dirty="0"/>
          </a:p>
        </p:txBody>
      </p:sp>
      <p:sp>
        <p:nvSpPr>
          <p:cNvPr id="16" name="Rektangel 15"/>
          <p:cNvSpPr/>
          <p:nvPr/>
        </p:nvSpPr>
        <p:spPr>
          <a:xfrm>
            <a:off x="4572001" y="3014479"/>
            <a:ext cx="3136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b="1" dirty="0"/>
              <a:t>Video fra Alzheimerforeningen: </a:t>
            </a:r>
            <a:br>
              <a:rPr lang="da-DK" sz="1350" dirty="0"/>
            </a:br>
            <a:r>
              <a:rPr lang="da-DK" sz="1350" dirty="0"/>
              <a:t>Husk også dit eget liv</a:t>
            </a:r>
            <a:br>
              <a:rPr lang="da-DK" sz="900" dirty="0">
                <a:hlinkClick r:id="rId3"/>
              </a:rPr>
            </a:br>
            <a:r>
              <a:rPr lang="da-DK" sz="900" dirty="0">
                <a:hlinkClick r:id="rId3"/>
              </a:rPr>
              <a:t>https://youtu.be/t6sM72Lbk0o</a:t>
            </a:r>
            <a:endParaRPr lang="da-DK" sz="900" dirty="0"/>
          </a:p>
          <a:p>
            <a:endParaRPr lang="da-DK" sz="900" dirty="0"/>
          </a:p>
          <a:p>
            <a:endParaRPr lang="da-DK" sz="900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F349F13-1B59-4C42-BD61-AF5BA90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CBDB926-B41C-4570-8746-F52F174C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2410B-346F-4DAE-A806-8673F40F20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63" y="899959"/>
            <a:ext cx="3428350" cy="18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4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Ændrede livsbetingelser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7FCBE0B-E268-436B-AC25-4A5E8599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E0DDDF-58CF-4C14-A867-C280B572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48D8AD5-936A-4FC5-8F97-B91A5BF80A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14">
            <a:off x="6184389" y="1026054"/>
            <a:ext cx="2428997" cy="3461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9960D11-6DA3-4CA8-8950-8CC65B22ED4F}"/>
              </a:ext>
            </a:extLst>
          </p:cNvPr>
          <p:cNvSpPr txBox="1"/>
          <p:nvPr/>
        </p:nvSpPr>
        <p:spPr>
          <a:xfrm>
            <a:off x="719683" y="970775"/>
            <a:ext cx="4832031" cy="3248526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b="1" dirty="0"/>
              <a:t>Spørgsmål til pårørende:</a:t>
            </a:r>
            <a:br>
              <a:rPr lang="da-DK" b="1" dirty="0"/>
            </a:br>
            <a:endParaRPr lang="da-DK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Hvordan påvirker din nærtståendes demenssygdom dig? 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Hvordan påvirker demenssygdommen din relation til familie og venner? 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Hvad oplever du er svært? </a:t>
            </a:r>
            <a:br>
              <a:rPr lang="da-DK" sz="1500" dirty="0"/>
            </a:b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Hvad oplever du er hjælpsomt?</a:t>
            </a:r>
          </a:p>
        </p:txBody>
      </p:sp>
    </p:spTree>
    <p:extLst>
      <p:ext uri="{BB962C8B-B14F-4D97-AF65-F5344CB8AC3E}">
        <p14:creationId xmlns:p14="http://schemas.microsoft.com/office/powerpoint/2010/main" val="209981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Påvirkning af samliv, intimitet og seksualitet</a:t>
            </a:r>
          </a:p>
        </p:txBody>
      </p:sp>
    </p:spTree>
    <p:extLst>
      <p:ext uri="{BB962C8B-B14F-4D97-AF65-F5344CB8AC3E}">
        <p14:creationId xmlns:p14="http://schemas.microsoft.com/office/powerpoint/2010/main" val="335722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DDD49-C044-4659-AE24-33B00FA9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Hvad tænker I på, når I ser disse billeder ?</a:t>
            </a:r>
            <a:br>
              <a:rPr lang="da-DK" dirty="0"/>
            </a:b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FFBCE4B-7C25-46DC-903E-BA5A7DF46502}"/>
              </a:ext>
            </a:extLst>
          </p:cNvPr>
          <p:cNvSpPr txBox="1"/>
          <p:nvPr/>
        </p:nvSpPr>
        <p:spPr>
          <a:xfrm>
            <a:off x="2562373" y="4360643"/>
            <a:ext cx="4959854" cy="685800"/>
          </a:xfrm>
          <a:prstGeom prst="rect">
            <a:avLst/>
          </a:prstGeom>
          <a:noFill/>
        </p:spPr>
        <p:txBody>
          <a:bodyPr wrap="none" lIns="67500" rtlCol="0">
            <a:noAutofit/>
          </a:bodyPr>
          <a:lstStyle/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A7343D-EF13-4D74-A94C-47298F65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1A4AB1-4BD4-4A6C-887B-71066515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2D7C2E1-0B95-4665-B996-3822CCA84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563" y="2751758"/>
            <a:ext cx="2716130" cy="18354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5511B9B-D608-43F3-B54F-757F106A2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563" y="697739"/>
            <a:ext cx="2716130" cy="18354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5653211-181B-46CB-8DC1-7CA3AF61B2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307" y="693791"/>
            <a:ext cx="2716130" cy="18354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9377E623-0D15-4353-84BB-FF1EEF055A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307" y="2751758"/>
            <a:ext cx="2716130" cy="1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Samliv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4716" y="621506"/>
            <a:ext cx="7020118" cy="3773028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Hvordan kan demenssygdom påvirke samliv og parforhold?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Begge parter kan føle, at fælles håb og drømme om fremtiden smuldrer.</a:t>
            </a:r>
          </a:p>
          <a:p>
            <a:r>
              <a:rPr lang="da-DK" dirty="0"/>
              <a:t>Samtaler kan blive mindre dybe, og det kan være svært at dele følelser og tanker.</a:t>
            </a:r>
          </a:p>
          <a:p>
            <a:r>
              <a:rPr lang="da-DK" dirty="0"/>
              <a:t>Ensomhed i parforholdet.</a:t>
            </a:r>
          </a:p>
          <a:p>
            <a:r>
              <a:rPr lang="da-DK" dirty="0"/>
              <a:t>Følelse af svigt fra både den syge og den raske part.</a:t>
            </a:r>
          </a:p>
          <a:p>
            <a:r>
              <a:rPr lang="da-DK" dirty="0"/>
              <a:t>Følelse af dårlig samvittighed.</a:t>
            </a:r>
          </a:p>
          <a:p>
            <a:r>
              <a:rPr lang="da-DK" dirty="0"/>
              <a:t>Skyldfølelser fra begge</a:t>
            </a:r>
          </a:p>
          <a:p>
            <a:r>
              <a:rPr lang="da-DK" dirty="0"/>
              <a:t>Det kan være svært at bevare gnisten i parforholdet, når man er blevet afhængig eller når man er blevet den hjælpende omsorgsperson.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89FDF4-CD7E-4A1C-8B4A-11D9BB97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Revideret efterår 2023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A277CD-6B1E-4C26-9F75-60C39927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55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Intimitet og seksualitet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4370" y="928074"/>
            <a:ext cx="6061660" cy="4050506"/>
          </a:xfrm>
        </p:spPr>
        <p:txBody>
          <a:bodyPr>
            <a:noAutofit/>
          </a:bodyPr>
          <a:lstStyle/>
          <a:p>
            <a:r>
              <a:rPr lang="da-DK" dirty="0"/>
              <a:t>Behov for nærhed og intimitet er en vigtig og naturlig del af parforholdet og familielivet – også for mennesker med demens.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At give og modtage kærlighed, venskab, hengivenhed og omsorgsfuld berøring er et grundlæggende behov hos alle.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Det samme er ønsket om tryghed, empati og trøst, når der er </a:t>
            </a:r>
            <a:br>
              <a:rPr lang="da-DK" dirty="0"/>
            </a:br>
            <a:r>
              <a:rPr lang="da-DK" dirty="0"/>
              <a:t>behov for det.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1D11F-1A50-4AB7-9D8D-B6EC7B87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8E01D3-F690-4FA4-9A64-E75E11DF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081A3B9-C344-4C4D-820F-D75180300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830" y="2485490"/>
            <a:ext cx="2581469" cy="21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307137"/>
            <a:ext cx="5829300" cy="1413413"/>
          </a:xfrm>
        </p:spPr>
        <p:txBody>
          <a:bodyPr>
            <a:normAutofit/>
          </a:bodyPr>
          <a:lstStyle/>
          <a:p>
            <a:r>
              <a:rPr lang="da-DK"/>
              <a:t>Modul 4</a:t>
            </a:r>
            <a:br>
              <a:rPr lang="da-DK" dirty="0"/>
            </a:br>
            <a:r>
              <a:rPr lang="da-DK" dirty="0"/>
              <a:t>Følelser og relationer</a:t>
            </a:r>
          </a:p>
        </p:txBody>
      </p:sp>
    </p:spTree>
    <p:extLst>
      <p:ext uri="{BB962C8B-B14F-4D97-AF65-F5344CB8AC3E}">
        <p14:creationId xmlns:p14="http://schemas.microsoft.com/office/powerpoint/2010/main" val="412873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Intimitet og seksualitet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7453" y="772249"/>
            <a:ext cx="7036976" cy="4001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Det kræver en særlig indsats at bevare intimiteten og nærheden. Nogle føler sig tættere knyttet sammen af sygdommen, andre føler sig forladt og alene.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Alle mennesker bevarer seksualiteten hele livet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Nogle mennesker med demens har mistet evnen til at tage</a:t>
            </a:r>
            <a:br>
              <a:rPr lang="da-DK" dirty="0"/>
            </a:br>
            <a:r>
              <a:rPr lang="da-DK" dirty="0"/>
              <a:t>initiativ til seksuelt samvær, andre viser måske større </a:t>
            </a:r>
            <a:br>
              <a:rPr lang="da-DK" dirty="0"/>
            </a:br>
            <a:r>
              <a:rPr lang="da-DK" dirty="0"/>
              <a:t>behov og interesse pga. nedsatte hæmninger.</a:t>
            </a:r>
          </a:p>
          <a:p>
            <a:endParaRPr lang="da-DK" dirty="0"/>
          </a:p>
          <a:p>
            <a:r>
              <a:rPr lang="da-DK" dirty="0"/>
              <a:t>Behovene kan ændre sig pga. alder, sygdom eller handicap.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F9711E-64D8-46C4-8CD3-CBBB48FBA5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819" y="2462346"/>
            <a:ext cx="2979845" cy="2115247"/>
          </a:xfrm>
          <a:prstGeom prst="rect">
            <a:avLst/>
          </a:prstGeom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CDFACF-7B67-411C-A999-A876073D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CFEB0253-FB91-4489-8EB6-51C111FD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71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Intimitet og seksualitet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6215" y="802549"/>
            <a:ext cx="6590608" cy="420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Den raske part kan have svært ved at bevare en ligeværdig kærligheds-relation til sin ægtefælle, som vedkommende må drage omsorg for og hjælpe i det daglige.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Par, hvor den ene har demenssygdom, har ofte brug for vejledning. Få hjælp og rådgivning hos psykolog eller sexolog.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C5A3CD-18A0-4FC4-BFBF-2A0E195A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BC7811-BECC-48D4-98D0-A75CA34E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56BFCC2-6818-4806-9F48-1FAFA5030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583" y="2405892"/>
            <a:ext cx="3230479" cy="21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EBDC4-86F1-4FC4-9E51-979F208E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kan få mere viden her: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2E2B71-E6B3-4D1F-B432-47D69898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33FF35-C5A0-4F9B-8876-87671BAA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8A06C58-BC6D-4CC2-BE27-E4E38AC6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6439">
            <a:off x="5613566" y="923399"/>
            <a:ext cx="2460242" cy="3539367"/>
          </a:xfrm>
          <a:prstGeom prst="rect">
            <a:avLst/>
          </a:prstGeo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1E7C3A6F-BFD2-4EA6-AF32-E9E88EB6A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876003">
            <a:off x="1476603" y="868958"/>
            <a:ext cx="2649952" cy="3564920"/>
          </a:xfrm>
        </p:spPr>
      </p:pic>
    </p:spTree>
    <p:extLst>
      <p:ext uri="{BB962C8B-B14F-4D97-AF65-F5344CB8AC3E}">
        <p14:creationId xmlns:p14="http://schemas.microsoft.com/office/powerpoint/2010/main" val="2316673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56419" y="1485572"/>
            <a:ext cx="5431162" cy="2172356"/>
          </a:xfrm>
        </p:spPr>
        <p:txBody>
          <a:bodyPr/>
          <a:lstStyle/>
          <a:p>
            <a:r>
              <a:rPr lang="da-DK" sz="3600" dirty="0"/>
              <a:t>Hvad synes du har været interessant i dag?</a:t>
            </a:r>
          </a:p>
        </p:txBody>
      </p:sp>
    </p:spTree>
    <p:extLst>
      <p:ext uri="{BB962C8B-B14F-4D97-AF65-F5344CB8AC3E}">
        <p14:creationId xmlns:p14="http://schemas.microsoft.com/office/powerpoint/2010/main" val="191829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56420" y="1676696"/>
            <a:ext cx="5431162" cy="2296702"/>
          </a:xfrm>
        </p:spPr>
        <p:txBody>
          <a:bodyPr/>
          <a:lstStyle/>
          <a:p>
            <a:r>
              <a:rPr lang="da-DK" dirty="0"/>
              <a:t>Tak for i dag</a:t>
            </a:r>
            <a:br>
              <a:rPr lang="da-DK" dirty="0"/>
            </a:br>
            <a:endParaRPr lang="da-DK" sz="2700" dirty="0"/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 tackle udfordringer</a:t>
            </a:r>
          </a:p>
        </p:txBody>
      </p:sp>
      <p:pic>
        <p:nvPicPr>
          <p:cNvPr id="5" name="Billede 4" descr="Billede pårørendekurs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0" y="588144"/>
            <a:ext cx="3454114" cy="412574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BDEF4A5-2B50-4899-B96B-E66A175B006B}"/>
              </a:ext>
            </a:extLst>
          </p:cNvPr>
          <p:cNvSpPr/>
          <p:nvPr/>
        </p:nvSpPr>
        <p:spPr>
          <a:xfrm>
            <a:off x="6363542" y="4535025"/>
            <a:ext cx="1619717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Kilde: www.inspiredtoreality.com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3B1D4187-7261-45C0-A4F6-3AF9BF46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6EA02900-661D-4FE2-BC45-7A42D4A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40" y="4847566"/>
            <a:ext cx="4919153" cy="273844"/>
          </a:xfrm>
        </p:spPr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07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Følelsesmæssige reaktioner. 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37427" y="753800"/>
            <a:ext cx="7951401" cy="3282621"/>
          </a:xfrm>
        </p:spPr>
        <p:txBody>
          <a:bodyPr>
            <a:normAutofit/>
          </a:bodyPr>
          <a:lstStyle/>
          <a:p>
            <a:r>
              <a:rPr lang="da-DK" b="1" dirty="0"/>
              <a:t>Når man har fået en demensdiagnose, kan der </a:t>
            </a:r>
            <a:br>
              <a:rPr lang="da-DK" b="1" dirty="0"/>
            </a:br>
            <a:r>
              <a:rPr lang="da-DK" b="1" dirty="0"/>
              <a:t>opstå følelser som fx: </a:t>
            </a:r>
            <a:br>
              <a:rPr lang="da-DK" b="1" dirty="0"/>
            </a:br>
            <a:endParaRPr lang="da-DK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Tvivl</a:t>
            </a:r>
            <a:r>
              <a:rPr lang="da-DK" sz="1500" b="1" dirty="0">
                <a:latin typeface="+mn-lt"/>
              </a:rPr>
              <a:t> – </a:t>
            </a:r>
            <a:r>
              <a:rPr lang="da-DK" sz="1500" dirty="0">
                <a:latin typeface="+mn-lt"/>
              </a:rPr>
              <a:t>er jeg klar over, at jeg har en hjernesygdom, kan jeg mærke det? Er det nu rigtigt?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Vrede, sorg, håbløshed og tristhed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Skam og flovhed over sygdommen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Rådvildhed og frustration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En følelse af, at livet og alle drømme om fremtiden er taget fra mig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>
                <a:latin typeface="+mn-lt"/>
              </a:rPr>
              <a:t>En følelse af at have fået en dødsdom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CE4C071-F2D1-4AD2-BB76-87011369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1E947F-F282-45DD-AEC6-6AF60E9B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87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79B0D-787C-406C-8F87-17AE4A84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Følelsesmæssige reaktioner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BE9BAA-680F-441A-9CCD-309563E7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41" y="783879"/>
            <a:ext cx="5915025" cy="3781195"/>
          </a:xfrm>
        </p:spPr>
        <p:txBody>
          <a:bodyPr/>
          <a:lstStyle/>
          <a:p>
            <a:pPr marL="257175" indent="-257175"/>
            <a:r>
              <a:rPr lang="da-DK" dirty="0"/>
              <a:t>En følelse af uretfærdighed og afmagt, hvorfor er det lige mig?</a:t>
            </a:r>
          </a:p>
          <a:p>
            <a:pPr marL="257175" indent="-257175"/>
            <a:r>
              <a:rPr lang="da-DK" dirty="0"/>
              <a:t>En følelse af at være et andet/anderledes menneske</a:t>
            </a:r>
          </a:p>
          <a:p>
            <a:pPr marL="257175" indent="-257175"/>
            <a:r>
              <a:rPr lang="da-DK" dirty="0"/>
              <a:t>Bange for at miste forstanden og bliver afhængig</a:t>
            </a:r>
          </a:p>
          <a:p>
            <a:pPr marL="257175" indent="-257175"/>
            <a:r>
              <a:rPr lang="da-DK" dirty="0"/>
              <a:t>Bange for at blive set på som en person, man ikke mere kan regne med</a:t>
            </a:r>
          </a:p>
          <a:p>
            <a:pPr marL="257175" indent="-257175"/>
            <a:r>
              <a:rPr lang="da-DK" dirty="0"/>
              <a:t>Bange for at miste frihed, selvstændighed og selvbestemmelsesret</a:t>
            </a:r>
          </a:p>
          <a:p>
            <a:pPr marL="257175" indent="-257175"/>
            <a:r>
              <a:rPr lang="da-DK" dirty="0"/>
              <a:t>Bange for at lægge sin familie til last</a:t>
            </a:r>
          </a:p>
          <a:p>
            <a:pPr marL="257175" indent="-257175"/>
            <a:endParaRPr lang="da-DK" dirty="0"/>
          </a:p>
          <a:p>
            <a:pPr marL="257175" indent="-257175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DE37B0-0679-4FFC-9B1D-26D8F1029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602" y="2514532"/>
            <a:ext cx="3107965" cy="2050542"/>
          </a:xfrm>
          <a:prstGeom prst="rect">
            <a:avLst/>
          </a:prstGeom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D7A9D0-E7C3-41C5-921F-206E5168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4EE921B8-481C-45FB-81F1-00F64ED0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768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5094B-2FC6-489C-B72E-02192F66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Film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F2582A8A-7F23-45C7-B0B1-F079C8664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128" y="752824"/>
            <a:ext cx="5515745" cy="2693570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30D33D-B766-4128-985F-0D246B15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E06039-53F0-43C2-9D66-4203EF80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8B96A6B-0DFB-4A9C-ADD8-FED6609C0965}"/>
              </a:ext>
            </a:extLst>
          </p:cNvPr>
          <p:cNvSpPr txBox="1"/>
          <p:nvPr/>
        </p:nvSpPr>
        <p:spPr>
          <a:xfrm>
            <a:off x="1803182" y="3714768"/>
            <a:ext cx="3432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a-DK" sz="1350" b="1" dirty="0">
                <a:solidFill>
                  <a:srgbClr val="123845"/>
                </a:solidFill>
                <a:latin typeface="Mari-Bold" panose="020B0000000000000000" pitchFamily="34" charset="0"/>
              </a:rPr>
              <a:t>Mit liv med demens</a:t>
            </a:r>
            <a:endParaRPr lang="da-DK" sz="1350" dirty="0">
              <a:solidFill>
                <a:srgbClr val="123845"/>
              </a:solidFill>
              <a:latin typeface="Mari-Bold" panose="020B0000000000000000" pitchFamily="34" charset="0"/>
            </a:endParaRPr>
          </a:p>
          <a:p>
            <a:pPr algn="l" fontAlgn="base"/>
            <a:r>
              <a:rPr lang="da-DK" sz="1350" b="1" dirty="0">
                <a:solidFill>
                  <a:srgbClr val="123845"/>
                </a:solidFill>
                <a:latin typeface="Mari-Bold" panose="020B0000000000000000" pitchFamily="34" charset="0"/>
              </a:rPr>
              <a:t>– interview med Preben og Bodil</a:t>
            </a:r>
          </a:p>
          <a:p>
            <a:pPr algn="l" fontAlgn="base"/>
            <a:endParaRPr lang="da-DK" sz="1350" b="1" dirty="0">
              <a:solidFill>
                <a:srgbClr val="123845"/>
              </a:solidFill>
              <a:latin typeface="Mari-Bold" panose="020B0000000000000000" pitchFamily="34" charset="0"/>
            </a:endParaRPr>
          </a:p>
          <a:p>
            <a:pPr algn="l" fontAlgn="base"/>
            <a:r>
              <a:rPr lang="da-DK" sz="1050" dirty="0">
                <a:solidFill>
                  <a:srgbClr val="123845"/>
                </a:solidFill>
                <a:latin typeface="Mari" panose="020B0506040000020004" pitchFamily="34" charset="0"/>
                <a:hlinkClick r:id="rId3"/>
              </a:rPr>
              <a:t>https://videnscenterfordemens.dk/da/film-tiden-efter-diagnosen</a:t>
            </a:r>
            <a:endParaRPr lang="da-DK" sz="1050" dirty="0">
              <a:solidFill>
                <a:srgbClr val="123845"/>
              </a:solidFill>
              <a:latin typeface="Mari" panose="020B0506040000020004" pitchFamily="34" charset="0"/>
            </a:endParaRPr>
          </a:p>
          <a:p>
            <a:pPr algn="l" fontAlgn="base"/>
            <a:endParaRPr lang="da-DK" sz="1050" dirty="0">
              <a:solidFill>
                <a:srgbClr val="123845"/>
              </a:solidFill>
              <a:latin typeface="Mari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7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jeg gøre?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40078" y="658729"/>
            <a:ext cx="7491551" cy="3753853"/>
          </a:xfrm>
        </p:spPr>
        <p:txBody>
          <a:bodyPr>
            <a:noAutofit/>
          </a:bodyPr>
          <a:lstStyle/>
          <a:p>
            <a:r>
              <a:rPr lang="da-DK" b="1" dirty="0"/>
              <a:t>Tal om dine følelser</a:t>
            </a:r>
            <a:br>
              <a:rPr lang="da-DK" dirty="0"/>
            </a:br>
            <a:r>
              <a:rPr lang="da-DK" dirty="0"/>
              <a:t> Snak med ægtefælle, familie og andre nærtstående.</a:t>
            </a:r>
          </a:p>
          <a:p>
            <a:endParaRPr lang="da-DK" dirty="0"/>
          </a:p>
          <a:p>
            <a:r>
              <a:rPr lang="da-DK" b="1" dirty="0"/>
              <a:t>Vær åben om sygdommen </a:t>
            </a:r>
            <a:br>
              <a:rPr lang="da-DK" b="1" dirty="0"/>
            </a:br>
            <a:r>
              <a:rPr lang="da-DK" dirty="0"/>
              <a:t>Få evt. hjælp fra familien til at informere andre.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Søg rådgivning hos professionelle:</a:t>
            </a:r>
          </a:p>
          <a:p>
            <a:pPr lvl="2"/>
            <a:r>
              <a:rPr lang="da-DK" sz="1500" b="1" dirty="0"/>
              <a:t>Din læge </a:t>
            </a:r>
            <a:br>
              <a:rPr lang="da-DK" sz="1500" b="1" dirty="0"/>
            </a:br>
            <a:r>
              <a:rPr lang="da-DK" sz="1500" dirty="0"/>
              <a:t>Bed evt. om samtaler med en psykolog.</a:t>
            </a:r>
          </a:p>
          <a:p>
            <a:pPr lvl="2"/>
            <a:r>
              <a:rPr lang="da-DK" sz="1500" b="1" dirty="0"/>
              <a:t>Demenskonsulent</a:t>
            </a:r>
            <a:br>
              <a:rPr lang="da-DK" sz="1500" dirty="0"/>
            </a:br>
            <a:r>
              <a:rPr lang="da-DK" sz="1500" dirty="0"/>
              <a:t>Han/hun har stor erfaring og kan bl.a. hjælpe dig med møde andre i samme situation.</a:t>
            </a:r>
          </a:p>
          <a:p>
            <a:pPr lvl="2"/>
            <a:r>
              <a:rPr lang="da-DK" sz="1500" b="1" dirty="0"/>
              <a:t>Patientforening</a:t>
            </a:r>
            <a:br>
              <a:rPr lang="da-DK" sz="1500" dirty="0"/>
            </a:br>
            <a:r>
              <a:rPr lang="da-DK" sz="1500" dirty="0"/>
              <a:t>Fx Alzheimerforeningens telefonrådgivning.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						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07AACC-1476-4745-8AA4-9D7F5DCA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28A8422-EDE1-4489-9F18-7FC50C9D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0232" y="4842502"/>
            <a:ext cx="4320540" cy="273844"/>
          </a:xfrm>
        </p:spPr>
        <p:txBody>
          <a:bodyPr/>
          <a:lstStyle/>
          <a:p>
            <a:r>
              <a:rPr lang="da-DK" dirty="0"/>
              <a:t>Billedmateriale: Nationalt Videnscenter for Demens / Colourbox.dk</a:t>
            </a:r>
          </a:p>
        </p:txBody>
      </p:sp>
    </p:spTree>
    <p:extLst>
      <p:ext uri="{BB962C8B-B14F-4D97-AF65-F5344CB8AC3E}">
        <p14:creationId xmlns:p14="http://schemas.microsoft.com/office/powerpoint/2010/main" val="337595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648734" y="1378531"/>
            <a:ext cx="2920901" cy="3469035"/>
          </a:xfrm>
        </p:spPr>
        <p:txBody>
          <a:bodyPr>
            <a:normAutofit lnSpcReduction="10000"/>
          </a:bodyPr>
          <a:lstStyle/>
          <a:p>
            <a:r>
              <a:rPr lang="da-DK" sz="1500" b="1" dirty="0"/>
              <a:t>Det kan give reaktioner som:</a:t>
            </a: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Søvnproblemer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Manglende appetit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Træthed og manglende energi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Bekymringer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Ked af det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Vrede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Sorg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Frustration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Skyldfølelse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Dårlig samvittighed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sz="1500" dirty="0"/>
              <a:t>Skam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sz="1500" dirty="0"/>
          </a:p>
          <a:p>
            <a:endParaRPr lang="da-DK" sz="1500" dirty="0"/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Følelsesmæssige reaktioner – pårørende 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628651" y="696926"/>
            <a:ext cx="7016056" cy="681605"/>
          </a:xfrm>
        </p:spPr>
        <p:txBody>
          <a:bodyPr>
            <a:normAutofit fontScale="85000" lnSpcReduction="20000"/>
          </a:bodyPr>
          <a:lstStyle/>
          <a:p>
            <a:r>
              <a:rPr lang="da-DK" sz="2100" dirty="0"/>
              <a:t>Det kan være fysisk og følelsesmæssigt krævende at være pårørende til en person med demens. </a:t>
            </a:r>
            <a:br>
              <a:rPr lang="da-DK" sz="1200" dirty="0"/>
            </a:br>
            <a:endParaRPr lang="da-DK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37747A6-1011-41A7-AC53-C41AE1CD7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527" y="2353614"/>
            <a:ext cx="3232670" cy="2149449"/>
          </a:xfrm>
          <a:prstGeom prst="rect">
            <a:avLst/>
          </a:prstGeom>
        </p:spPr>
      </p:pic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E404B01-4EE4-4B48-B01F-BCBF780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8840369-40A9-41BC-BC67-963196C7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14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Parforhold og forholdet til familie og venner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7927" y="632086"/>
            <a:ext cx="7284696" cy="4185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De fleste par og familier oplever, at mange ting bliver vendt op og ned, når ægtefælle eller forælder får en demenssygdom.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sz="1800" b="1" dirty="0"/>
              <a:t>Rolleskift på praktiske områder:</a:t>
            </a:r>
          </a:p>
          <a:p>
            <a:pPr lvl="1"/>
            <a:r>
              <a:rPr lang="da-DK" sz="1500" dirty="0"/>
              <a:t>styring af økonomi, forsikringer, kontakt til det offentlige </a:t>
            </a:r>
          </a:p>
          <a:p>
            <a:pPr lvl="1"/>
            <a:r>
              <a:rPr lang="da-DK" sz="1500" dirty="0"/>
              <a:t>praktiske opgaver i hjemmet, fx madlavning, tøjvask, rengøring, indkøb </a:t>
            </a:r>
          </a:p>
          <a:p>
            <a:pPr lvl="1"/>
            <a:r>
              <a:rPr lang="da-DK" sz="1500" dirty="0"/>
              <a:t>små håndværksopgaver og havearbejde</a:t>
            </a:r>
          </a:p>
          <a:p>
            <a:pPr lvl="1"/>
            <a:r>
              <a:rPr lang="da-DK" sz="1500" dirty="0"/>
              <a:t>aftaler ud af huset</a:t>
            </a:r>
          </a:p>
          <a:p>
            <a:pPr lvl="1"/>
            <a:r>
              <a:rPr lang="da-DK" sz="1500" dirty="0"/>
              <a:t>holde bil/køre bil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EE36B4-EE6D-43CF-BFC9-E5158CC8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7F38B736-4DA1-4147-861E-159F953F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AD9FC31-98D1-466B-A93A-5D664831D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463" y="3421429"/>
            <a:ext cx="1837260" cy="12120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5D172FA-444E-44FA-A674-C8E097EEA1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70" y="3421429"/>
            <a:ext cx="1839903" cy="121204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33FF23B-5CC4-429D-95B9-410EFA7B72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219" y="3421430"/>
            <a:ext cx="1845362" cy="12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8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271</TotalTime>
  <Words>1440</Words>
  <Application>Microsoft Office PowerPoint</Application>
  <PresentationFormat>Skærmshow (16:9)</PresentationFormat>
  <Paragraphs>262</Paragraphs>
  <Slides>24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Mari</vt:lpstr>
      <vt:lpstr>Mari-Bold</vt:lpstr>
      <vt:lpstr>NVD skabelon_dansk</vt:lpstr>
      <vt:lpstr>Kursus for personer med demens  og pårørende  </vt:lpstr>
      <vt:lpstr>Modul 4 Følelser og relationer</vt:lpstr>
      <vt:lpstr>At tackle udfordringer</vt:lpstr>
      <vt:lpstr>Følelsesmæssige reaktioner. </vt:lpstr>
      <vt:lpstr>Følelsesmæssige reaktioner </vt:lpstr>
      <vt:lpstr>Film</vt:lpstr>
      <vt:lpstr>Hvad kan jeg gøre?</vt:lpstr>
      <vt:lpstr>Følelsesmæssige reaktioner – pårørende </vt:lpstr>
      <vt:lpstr>Parforhold og forholdet til familie og venner</vt:lpstr>
      <vt:lpstr>Parforhold og forholdet til familie og venner</vt:lpstr>
      <vt:lpstr>Øvelsesark: Ændrede livsbetingelser</vt:lpstr>
      <vt:lpstr>Følelsesmæssige reaktioner hos dig som pårørende  Slides til gruppearbejde for pårørende</vt:lpstr>
      <vt:lpstr>Livet som pårørende</vt:lpstr>
      <vt:lpstr> Erfaringer fra andre pårørende </vt:lpstr>
      <vt:lpstr>Øvelsesark: Ændrede livsbetingelser</vt:lpstr>
      <vt:lpstr>Påvirkning af samliv, intimitet og seksualitet</vt:lpstr>
      <vt:lpstr> Hvad tænker I på, når I ser disse billeder ? </vt:lpstr>
      <vt:lpstr>Samliv </vt:lpstr>
      <vt:lpstr>Intimitet og seksualitet</vt:lpstr>
      <vt:lpstr>Intimitet og seksualitet</vt:lpstr>
      <vt:lpstr>Intimitet og seksualitet</vt:lpstr>
      <vt:lpstr>I kan få mere viden her:</vt:lpstr>
      <vt:lpstr>Hvad synes du har været interessant i dag?</vt:lpstr>
      <vt:lpstr>Tak for i dag 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Tove-Marie Buk</cp:lastModifiedBy>
  <cp:revision>52</cp:revision>
  <dcterms:created xsi:type="dcterms:W3CDTF">2017-03-07T10:23:34Z</dcterms:created>
  <dcterms:modified xsi:type="dcterms:W3CDTF">2023-09-07T09:48:33Z</dcterms:modified>
</cp:coreProperties>
</file>