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handoutMasterIdLst>
    <p:handoutMasterId r:id="rId39"/>
  </p:handoutMasterIdLst>
  <p:sldIdLst>
    <p:sldId id="343" r:id="rId2"/>
    <p:sldId id="344" r:id="rId3"/>
    <p:sldId id="269" r:id="rId4"/>
    <p:sldId id="270" r:id="rId5"/>
    <p:sldId id="331" r:id="rId6"/>
    <p:sldId id="303" r:id="rId7"/>
    <p:sldId id="305" r:id="rId8"/>
    <p:sldId id="306" r:id="rId9"/>
    <p:sldId id="345" r:id="rId10"/>
    <p:sldId id="320" r:id="rId11"/>
    <p:sldId id="321" r:id="rId12"/>
    <p:sldId id="377" r:id="rId13"/>
    <p:sldId id="372" r:id="rId14"/>
    <p:sldId id="277" r:id="rId15"/>
    <p:sldId id="378" r:id="rId16"/>
    <p:sldId id="348" r:id="rId17"/>
    <p:sldId id="360" r:id="rId18"/>
    <p:sldId id="373" r:id="rId19"/>
    <p:sldId id="362" r:id="rId20"/>
    <p:sldId id="357" r:id="rId21"/>
    <p:sldId id="289" r:id="rId22"/>
    <p:sldId id="309" r:id="rId23"/>
    <p:sldId id="364" r:id="rId24"/>
    <p:sldId id="268" r:id="rId25"/>
    <p:sldId id="374" r:id="rId26"/>
    <p:sldId id="375" r:id="rId27"/>
    <p:sldId id="366" r:id="rId28"/>
    <p:sldId id="312" r:id="rId29"/>
    <p:sldId id="352" r:id="rId30"/>
    <p:sldId id="376" r:id="rId31"/>
    <p:sldId id="367" r:id="rId32"/>
    <p:sldId id="315" r:id="rId33"/>
    <p:sldId id="379" r:id="rId34"/>
    <p:sldId id="354" r:id="rId35"/>
    <p:sldId id="371" r:id="rId36"/>
    <p:sldId id="262" r:id="rId37"/>
  </p:sldIdLst>
  <p:sldSz cx="9144000" cy="5143500" type="screen16x9"/>
  <p:notesSz cx="6858000" cy="91440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3" userDrawn="1">
          <p15:clr>
            <a:srgbClr val="A4A3A4"/>
          </p15:clr>
        </p15:guide>
        <p15:guide id="2" pos="2880" userDrawn="1">
          <p15:clr>
            <a:srgbClr val="A4A3A4"/>
          </p15:clr>
        </p15:guide>
        <p15:guide id="3" pos="3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BB36"/>
    <a:srgbClr val="E0555A"/>
    <a:srgbClr val="297241"/>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50" autoAdjust="0"/>
    <p:restoredTop sz="94660"/>
  </p:normalViewPr>
  <p:slideViewPr>
    <p:cSldViewPr snapToGrid="0" showGuides="1">
      <p:cViewPr varScale="1">
        <p:scale>
          <a:sx n="149" d="100"/>
          <a:sy n="149" d="100"/>
        </p:scale>
        <p:origin x="798" y="126"/>
      </p:cViewPr>
      <p:guideLst>
        <p:guide orient="horz" pos="413"/>
        <p:guide pos="2880"/>
        <p:guide pos="3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3269630628183E-2"/>
          <c:y val="0.1373373054042191"/>
          <c:w val="0.53344885088103799"/>
          <c:h val="0.83568572389138074"/>
        </c:manualLayout>
      </c:layout>
      <c:pieChart>
        <c:varyColors val="1"/>
        <c:ser>
          <c:idx val="0"/>
          <c:order val="0"/>
          <c:tx>
            <c:strRef>
              <c:f>'Ark1'!$B$1</c:f>
              <c:strCache>
                <c:ptCount val="1"/>
                <c:pt idx="0">
                  <c:v>Demensdiagnoser</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'Ark1'!$A$2:$A$8</c:f>
              <c:strCache>
                <c:ptCount val="7"/>
                <c:pt idx="0">
                  <c:v>Alzheimers sygdom 62%</c:v>
                </c:pt>
                <c:pt idx="1">
                  <c:v>Vaskulær demens 17%</c:v>
                </c:pt>
                <c:pt idx="2">
                  <c:v>Blandet Alz og vaskulær 10%</c:v>
                </c:pt>
                <c:pt idx="3">
                  <c:v>Lewy body 4%</c:v>
                </c:pt>
                <c:pt idx="4">
                  <c:v>Frontotemporal (FTD) 2%</c:v>
                </c:pt>
                <c:pt idx="5">
                  <c:v>Parkinson med demens 2%</c:v>
                </c:pt>
                <c:pt idx="6">
                  <c:v>Andre 3%</c:v>
                </c:pt>
              </c:strCache>
            </c:strRef>
          </c:cat>
          <c:val>
            <c:numRef>
              <c:f>'Ark1'!$B$2:$B$8</c:f>
              <c:numCache>
                <c:formatCode>0%</c:formatCode>
                <c:ptCount val="7"/>
                <c:pt idx="0">
                  <c:v>0.62</c:v>
                </c:pt>
                <c:pt idx="1">
                  <c:v>0.17</c:v>
                </c:pt>
                <c:pt idx="2">
                  <c:v>0.1</c:v>
                </c:pt>
                <c:pt idx="3">
                  <c:v>0.04</c:v>
                </c:pt>
                <c:pt idx="4">
                  <c:v>0.02</c:v>
                </c:pt>
                <c:pt idx="5">
                  <c:v>0.02</c:v>
                </c:pt>
                <c:pt idx="6">
                  <c:v>0.03</c:v>
                </c:pt>
              </c:numCache>
            </c:numRef>
          </c:val>
          <c:extLst>
            <c:ext xmlns:c16="http://schemas.microsoft.com/office/drawing/2014/chart" uri="{C3380CC4-5D6E-409C-BE32-E72D297353CC}">
              <c16:uniqueId val="{00000000-F22E-4055-9A3C-D00FF1A1874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0902750282404539"/>
          <c:y val="0.13658380404639112"/>
          <c:w val="0.37321133523230143"/>
          <c:h val="0.72853129000924977"/>
        </c:manualLayout>
      </c:layout>
      <c:overlay val="0"/>
    </c:legend>
    <c:plotVisOnly val="1"/>
    <c:dispBlanksAs val="gap"/>
    <c:showDLblsOverMax val="0"/>
  </c:chart>
  <c:txPr>
    <a:bodyPr/>
    <a:lstStyle/>
    <a:p>
      <a:pPr>
        <a:defRPr sz="1800"/>
      </a:pPr>
      <a:endParaRPr lang="da-DK"/>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A873B-AA99-41ED-AEF5-9DF561998181}" type="doc">
      <dgm:prSet loTypeId="urn:microsoft.com/office/officeart/2005/8/layout/pyramid2" loCatId="pyramid" qsTypeId="urn:microsoft.com/office/officeart/2005/8/quickstyle/simple5" qsCatId="simple" csTypeId="urn:microsoft.com/office/officeart/2005/8/colors/accent1_2" csCatId="accent1" phldr="1"/>
      <dgm:spPr/>
    </dgm:pt>
    <dgm:pt modelId="{E7EBF0C2-54F9-48B2-A876-179B8366298E}">
      <dgm:prSet phldrT="[Tekst]"/>
      <dgm:spPr/>
      <dgm:t>
        <a:bodyPr/>
        <a:lstStyle/>
        <a:p>
          <a:r>
            <a:rPr lang="da-DK" dirty="0"/>
            <a:t>Styringsfunktioner</a:t>
          </a:r>
        </a:p>
      </dgm:t>
    </dgm:pt>
    <dgm:pt modelId="{4D09D6FA-A13F-46FA-A6D5-2D8B1C88AB74}" type="parTrans" cxnId="{CF850816-7A1C-4E51-98BD-058D1BF96ABC}">
      <dgm:prSet/>
      <dgm:spPr/>
      <dgm:t>
        <a:bodyPr/>
        <a:lstStyle/>
        <a:p>
          <a:endParaRPr lang="da-DK"/>
        </a:p>
      </dgm:t>
    </dgm:pt>
    <dgm:pt modelId="{0118B32B-9A30-440A-8FAA-A1157FCCC075}" type="sibTrans" cxnId="{CF850816-7A1C-4E51-98BD-058D1BF96ABC}">
      <dgm:prSet/>
      <dgm:spPr/>
      <dgm:t>
        <a:bodyPr/>
        <a:lstStyle/>
        <a:p>
          <a:endParaRPr lang="da-DK"/>
        </a:p>
      </dgm:t>
    </dgm:pt>
    <dgm:pt modelId="{9CA7EAD8-0539-49D2-8BD0-1D6DCD8DD686}">
      <dgm:prSet phldrT="[Tekst]"/>
      <dgm:spPr/>
      <dgm:t>
        <a:bodyPr/>
        <a:lstStyle/>
        <a:p>
          <a:r>
            <a:rPr lang="da-DK" dirty="0"/>
            <a:t>Sprog </a:t>
          </a:r>
          <a:br>
            <a:rPr lang="da-DK" dirty="0"/>
          </a:br>
          <a:r>
            <a:rPr lang="da-DK" dirty="0"/>
            <a:t>Indlæring og hukommelse </a:t>
          </a:r>
          <a:br>
            <a:rPr lang="da-DK" dirty="0"/>
          </a:br>
          <a:r>
            <a:rPr lang="da-DK" dirty="0"/>
            <a:t>Visuel/rumlig funktion </a:t>
          </a:r>
        </a:p>
      </dgm:t>
    </dgm:pt>
    <dgm:pt modelId="{26A6F325-A9C1-48DB-BD1F-9E9F30B4E8E9}" type="parTrans" cxnId="{C36E9BEB-A512-4EA1-B91B-9DB75509CDC5}">
      <dgm:prSet/>
      <dgm:spPr/>
      <dgm:t>
        <a:bodyPr/>
        <a:lstStyle/>
        <a:p>
          <a:endParaRPr lang="da-DK"/>
        </a:p>
      </dgm:t>
    </dgm:pt>
    <dgm:pt modelId="{560D4AB7-0DD3-4FD5-9E91-DDB8DD885336}" type="sibTrans" cxnId="{C36E9BEB-A512-4EA1-B91B-9DB75509CDC5}">
      <dgm:prSet/>
      <dgm:spPr/>
      <dgm:t>
        <a:bodyPr/>
        <a:lstStyle/>
        <a:p>
          <a:endParaRPr lang="da-DK"/>
        </a:p>
      </dgm:t>
    </dgm:pt>
    <dgm:pt modelId="{DD0AF63D-655C-4EC3-82DB-A0CA3F2D7BD3}">
      <dgm:prSet phldrT="[Tekst]"/>
      <dgm:spPr/>
      <dgm:t>
        <a:bodyPr/>
        <a:lstStyle/>
        <a:p>
          <a:r>
            <a:rPr lang="da-DK" dirty="0"/>
            <a:t>Tempo – Opmærksomhed – Koncentration</a:t>
          </a:r>
        </a:p>
      </dgm:t>
    </dgm:pt>
    <dgm:pt modelId="{D611A112-4E7A-41CC-A8D3-DBFC284A9BC9}" type="parTrans" cxnId="{B5872887-79FF-4BD6-865A-71D566A7A8A8}">
      <dgm:prSet/>
      <dgm:spPr/>
      <dgm:t>
        <a:bodyPr/>
        <a:lstStyle/>
        <a:p>
          <a:endParaRPr lang="da-DK"/>
        </a:p>
      </dgm:t>
    </dgm:pt>
    <dgm:pt modelId="{EA47E154-F9B5-4A86-9AB8-27D50B406BAF}" type="sibTrans" cxnId="{B5872887-79FF-4BD6-865A-71D566A7A8A8}">
      <dgm:prSet/>
      <dgm:spPr/>
      <dgm:t>
        <a:bodyPr/>
        <a:lstStyle/>
        <a:p>
          <a:endParaRPr lang="da-DK"/>
        </a:p>
      </dgm:t>
    </dgm:pt>
    <dgm:pt modelId="{9E5F712E-C7B4-4BD4-B96E-68C25A56A176}">
      <dgm:prSet phldrT="[Tekst]"/>
      <dgm:spPr/>
      <dgm:t>
        <a:bodyPr/>
        <a:lstStyle/>
        <a:p>
          <a:r>
            <a:rPr lang="da-DK" dirty="0"/>
            <a:t>Bearbejdning af sanseindtryk</a:t>
          </a:r>
        </a:p>
      </dgm:t>
    </dgm:pt>
    <dgm:pt modelId="{53F730EC-6897-4E1B-85CF-9764780AE896}" type="parTrans" cxnId="{B5CB1F9C-549C-4762-B576-079DF45BA813}">
      <dgm:prSet/>
      <dgm:spPr/>
      <dgm:t>
        <a:bodyPr/>
        <a:lstStyle/>
        <a:p>
          <a:endParaRPr lang="da-DK"/>
        </a:p>
      </dgm:t>
    </dgm:pt>
    <dgm:pt modelId="{78145BBE-D2AB-4073-893B-F7CF26B4B21A}" type="sibTrans" cxnId="{B5CB1F9C-549C-4762-B576-079DF45BA813}">
      <dgm:prSet/>
      <dgm:spPr/>
      <dgm:t>
        <a:bodyPr/>
        <a:lstStyle/>
        <a:p>
          <a:endParaRPr lang="da-DK"/>
        </a:p>
      </dgm:t>
    </dgm:pt>
    <dgm:pt modelId="{B298B1E7-EB69-4A8E-99E1-6B28B5687D25}">
      <dgm:prSet phldrT="[Tekst]"/>
      <dgm:spPr/>
      <dgm:t>
        <a:bodyPr/>
        <a:lstStyle/>
        <a:p>
          <a:r>
            <a:rPr lang="da-DK" dirty="0"/>
            <a:t>Mental energi – Motivation – Vågenhed </a:t>
          </a:r>
        </a:p>
      </dgm:t>
    </dgm:pt>
    <dgm:pt modelId="{B3EA0FD2-DAD9-4DBA-97F2-D1EF2E6B8CDA}" type="parTrans" cxnId="{18CA46A3-C1A8-4B7C-A1A2-8CC52F0220AB}">
      <dgm:prSet/>
      <dgm:spPr/>
      <dgm:t>
        <a:bodyPr/>
        <a:lstStyle/>
        <a:p>
          <a:endParaRPr lang="da-DK"/>
        </a:p>
      </dgm:t>
    </dgm:pt>
    <dgm:pt modelId="{5F83E9E8-9D19-434F-A3F3-9E3A6B4C1CCA}" type="sibTrans" cxnId="{18CA46A3-C1A8-4B7C-A1A2-8CC52F0220AB}">
      <dgm:prSet/>
      <dgm:spPr/>
      <dgm:t>
        <a:bodyPr/>
        <a:lstStyle/>
        <a:p>
          <a:endParaRPr lang="da-DK"/>
        </a:p>
      </dgm:t>
    </dgm:pt>
    <dgm:pt modelId="{105ADC9E-81AE-4F38-9489-C40AD27D727B}" type="pres">
      <dgm:prSet presAssocID="{964A873B-AA99-41ED-AEF5-9DF561998181}" presName="compositeShape" presStyleCnt="0">
        <dgm:presLayoutVars>
          <dgm:dir/>
          <dgm:resizeHandles/>
        </dgm:presLayoutVars>
      </dgm:prSet>
      <dgm:spPr/>
    </dgm:pt>
    <dgm:pt modelId="{4202ACB4-F376-4510-B75A-83456CAA668F}" type="pres">
      <dgm:prSet presAssocID="{964A873B-AA99-41ED-AEF5-9DF561998181}" presName="pyramid" presStyleLbl="node1" presStyleIdx="0" presStyleCnt="1" custLinFactNeighborX="1539" custLinFactNeighborY="-783"/>
      <dgm:spPr>
        <a:solidFill>
          <a:schemeClr val="tx2"/>
        </a:solidFill>
      </dgm:spPr>
    </dgm:pt>
    <dgm:pt modelId="{87FA07D0-5D43-4FB6-858F-02245882ADDA}" type="pres">
      <dgm:prSet presAssocID="{964A873B-AA99-41ED-AEF5-9DF561998181}" presName="theList" presStyleCnt="0"/>
      <dgm:spPr/>
    </dgm:pt>
    <dgm:pt modelId="{8A0E99C1-C658-4312-B7FC-3D0A59AC6DDB}" type="pres">
      <dgm:prSet presAssocID="{E7EBF0C2-54F9-48B2-A876-179B8366298E}" presName="aNode" presStyleLbl="fgAcc1" presStyleIdx="0" presStyleCnt="5" custLinFactNeighborX="2367" custLinFactNeighborY="-11885">
        <dgm:presLayoutVars>
          <dgm:bulletEnabled val="1"/>
        </dgm:presLayoutVars>
      </dgm:prSet>
      <dgm:spPr/>
    </dgm:pt>
    <dgm:pt modelId="{158D64FA-FCCE-4FD9-BF7B-CD075C27A880}" type="pres">
      <dgm:prSet presAssocID="{E7EBF0C2-54F9-48B2-A876-179B8366298E}" presName="aSpace" presStyleCnt="0"/>
      <dgm:spPr/>
    </dgm:pt>
    <dgm:pt modelId="{B6DCC566-E64E-4AA5-830B-935E06DDED69}" type="pres">
      <dgm:prSet presAssocID="{9CA7EAD8-0539-49D2-8BD0-1D6DCD8DD686}" presName="aNode" presStyleLbl="fgAcc1" presStyleIdx="1" presStyleCnt="5" custLinFactNeighborX="1221" custLinFactNeighborY="-10169">
        <dgm:presLayoutVars>
          <dgm:bulletEnabled val="1"/>
        </dgm:presLayoutVars>
      </dgm:prSet>
      <dgm:spPr/>
    </dgm:pt>
    <dgm:pt modelId="{1F85958B-1767-4C12-9057-9FA097BEBDD0}" type="pres">
      <dgm:prSet presAssocID="{9CA7EAD8-0539-49D2-8BD0-1D6DCD8DD686}" presName="aSpace" presStyleCnt="0"/>
      <dgm:spPr/>
    </dgm:pt>
    <dgm:pt modelId="{B067A81E-9EA8-42DF-8978-2D021DF02A7C}" type="pres">
      <dgm:prSet presAssocID="{DD0AF63D-655C-4EC3-82DB-A0CA3F2D7BD3}" presName="aNode" presStyleLbl="fgAcc1" presStyleIdx="2" presStyleCnt="5">
        <dgm:presLayoutVars>
          <dgm:bulletEnabled val="1"/>
        </dgm:presLayoutVars>
      </dgm:prSet>
      <dgm:spPr/>
    </dgm:pt>
    <dgm:pt modelId="{537E839D-7CC0-448B-8274-C9ACC32461D8}" type="pres">
      <dgm:prSet presAssocID="{DD0AF63D-655C-4EC3-82DB-A0CA3F2D7BD3}" presName="aSpace" presStyleCnt="0"/>
      <dgm:spPr/>
    </dgm:pt>
    <dgm:pt modelId="{6E1B60DB-0595-4E03-BE9B-966E9FAF54E0}" type="pres">
      <dgm:prSet presAssocID="{9E5F712E-C7B4-4BD4-B96E-68C25A56A176}" presName="aNode" presStyleLbl="fgAcc1" presStyleIdx="3" presStyleCnt="5">
        <dgm:presLayoutVars>
          <dgm:bulletEnabled val="1"/>
        </dgm:presLayoutVars>
      </dgm:prSet>
      <dgm:spPr/>
    </dgm:pt>
    <dgm:pt modelId="{A77D8250-13B2-41AB-A854-7E0ECDE1FA37}" type="pres">
      <dgm:prSet presAssocID="{9E5F712E-C7B4-4BD4-B96E-68C25A56A176}" presName="aSpace" presStyleCnt="0"/>
      <dgm:spPr/>
    </dgm:pt>
    <dgm:pt modelId="{C06B0E31-A940-4343-ACCF-A20008D73E88}" type="pres">
      <dgm:prSet presAssocID="{B298B1E7-EB69-4A8E-99E1-6B28B5687D25}" presName="aNode" presStyleLbl="fgAcc1" presStyleIdx="4" presStyleCnt="5">
        <dgm:presLayoutVars>
          <dgm:bulletEnabled val="1"/>
        </dgm:presLayoutVars>
      </dgm:prSet>
      <dgm:spPr/>
    </dgm:pt>
    <dgm:pt modelId="{5EAA528F-E8D2-4256-B6A5-12DCF7C2615B}" type="pres">
      <dgm:prSet presAssocID="{B298B1E7-EB69-4A8E-99E1-6B28B5687D25}" presName="aSpace" presStyleCnt="0"/>
      <dgm:spPr/>
    </dgm:pt>
  </dgm:ptLst>
  <dgm:cxnLst>
    <dgm:cxn modelId="{31252C13-0881-4A2C-B338-34DF354494F0}" type="presOf" srcId="{E7EBF0C2-54F9-48B2-A876-179B8366298E}" destId="{8A0E99C1-C658-4312-B7FC-3D0A59AC6DDB}" srcOrd="0" destOrd="0" presId="urn:microsoft.com/office/officeart/2005/8/layout/pyramid2"/>
    <dgm:cxn modelId="{CF850816-7A1C-4E51-98BD-058D1BF96ABC}" srcId="{964A873B-AA99-41ED-AEF5-9DF561998181}" destId="{E7EBF0C2-54F9-48B2-A876-179B8366298E}" srcOrd="0" destOrd="0" parTransId="{4D09D6FA-A13F-46FA-A6D5-2D8B1C88AB74}" sibTransId="{0118B32B-9A30-440A-8FAA-A1157FCCC075}"/>
    <dgm:cxn modelId="{DF5D3D61-3A2D-4B71-9B3E-E94AE65B2B94}" type="presOf" srcId="{DD0AF63D-655C-4EC3-82DB-A0CA3F2D7BD3}" destId="{B067A81E-9EA8-42DF-8978-2D021DF02A7C}" srcOrd="0" destOrd="0" presId="urn:microsoft.com/office/officeart/2005/8/layout/pyramid2"/>
    <dgm:cxn modelId="{D2C08D45-FA42-4235-BBB8-3F1E0DFE97D1}" type="presOf" srcId="{964A873B-AA99-41ED-AEF5-9DF561998181}" destId="{105ADC9E-81AE-4F38-9489-C40AD27D727B}" srcOrd="0" destOrd="0" presId="urn:microsoft.com/office/officeart/2005/8/layout/pyramid2"/>
    <dgm:cxn modelId="{D374AF66-CB8E-4496-9F34-38717406BB0E}" type="presOf" srcId="{9E5F712E-C7B4-4BD4-B96E-68C25A56A176}" destId="{6E1B60DB-0595-4E03-BE9B-966E9FAF54E0}" srcOrd="0" destOrd="0" presId="urn:microsoft.com/office/officeart/2005/8/layout/pyramid2"/>
    <dgm:cxn modelId="{2D30C876-432B-4605-852B-FE8ECB75AC1B}" type="presOf" srcId="{9CA7EAD8-0539-49D2-8BD0-1D6DCD8DD686}" destId="{B6DCC566-E64E-4AA5-830B-935E06DDED69}" srcOrd="0" destOrd="0" presId="urn:microsoft.com/office/officeart/2005/8/layout/pyramid2"/>
    <dgm:cxn modelId="{B5872887-79FF-4BD6-865A-71D566A7A8A8}" srcId="{964A873B-AA99-41ED-AEF5-9DF561998181}" destId="{DD0AF63D-655C-4EC3-82DB-A0CA3F2D7BD3}" srcOrd="2" destOrd="0" parTransId="{D611A112-4E7A-41CC-A8D3-DBFC284A9BC9}" sibTransId="{EA47E154-F9B5-4A86-9AB8-27D50B406BAF}"/>
    <dgm:cxn modelId="{B5CB1F9C-549C-4762-B576-079DF45BA813}" srcId="{964A873B-AA99-41ED-AEF5-9DF561998181}" destId="{9E5F712E-C7B4-4BD4-B96E-68C25A56A176}" srcOrd="3" destOrd="0" parTransId="{53F730EC-6897-4E1B-85CF-9764780AE896}" sibTransId="{78145BBE-D2AB-4073-893B-F7CF26B4B21A}"/>
    <dgm:cxn modelId="{18CA46A3-C1A8-4B7C-A1A2-8CC52F0220AB}" srcId="{964A873B-AA99-41ED-AEF5-9DF561998181}" destId="{B298B1E7-EB69-4A8E-99E1-6B28B5687D25}" srcOrd="4" destOrd="0" parTransId="{B3EA0FD2-DAD9-4DBA-97F2-D1EF2E6B8CDA}" sibTransId="{5F83E9E8-9D19-434F-A3F3-9E3A6B4C1CCA}"/>
    <dgm:cxn modelId="{9F63EDCC-7F9F-43A9-A3CE-B48491C82A74}" type="presOf" srcId="{B298B1E7-EB69-4A8E-99E1-6B28B5687D25}" destId="{C06B0E31-A940-4343-ACCF-A20008D73E88}" srcOrd="0" destOrd="0" presId="urn:microsoft.com/office/officeart/2005/8/layout/pyramid2"/>
    <dgm:cxn modelId="{C36E9BEB-A512-4EA1-B91B-9DB75509CDC5}" srcId="{964A873B-AA99-41ED-AEF5-9DF561998181}" destId="{9CA7EAD8-0539-49D2-8BD0-1D6DCD8DD686}" srcOrd="1" destOrd="0" parTransId="{26A6F325-A9C1-48DB-BD1F-9E9F30B4E8E9}" sibTransId="{560D4AB7-0DD3-4FD5-9E91-DDB8DD885336}"/>
    <dgm:cxn modelId="{EAD6BA2E-2083-49A9-B88D-315B335A4E4F}" type="presParOf" srcId="{105ADC9E-81AE-4F38-9489-C40AD27D727B}" destId="{4202ACB4-F376-4510-B75A-83456CAA668F}" srcOrd="0" destOrd="0" presId="urn:microsoft.com/office/officeart/2005/8/layout/pyramid2"/>
    <dgm:cxn modelId="{52A64159-780D-4577-BB64-F973178E6EDD}" type="presParOf" srcId="{105ADC9E-81AE-4F38-9489-C40AD27D727B}" destId="{87FA07D0-5D43-4FB6-858F-02245882ADDA}" srcOrd="1" destOrd="0" presId="urn:microsoft.com/office/officeart/2005/8/layout/pyramid2"/>
    <dgm:cxn modelId="{170B0139-8B5B-46E3-B8B1-8FCEEE6C32C2}" type="presParOf" srcId="{87FA07D0-5D43-4FB6-858F-02245882ADDA}" destId="{8A0E99C1-C658-4312-B7FC-3D0A59AC6DDB}" srcOrd="0" destOrd="0" presId="urn:microsoft.com/office/officeart/2005/8/layout/pyramid2"/>
    <dgm:cxn modelId="{5DF65EB3-EC49-4CA8-BCE0-C05EFD5464F0}" type="presParOf" srcId="{87FA07D0-5D43-4FB6-858F-02245882ADDA}" destId="{158D64FA-FCCE-4FD9-BF7B-CD075C27A880}" srcOrd="1" destOrd="0" presId="urn:microsoft.com/office/officeart/2005/8/layout/pyramid2"/>
    <dgm:cxn modelId="{9F34D7E8-AC64-45A3-BFFF-535797AE5F4E}" type="presParOf" srcId="{87FA07D0-5D43-4FB6-858F-02245882ADDA}" destId="{B6DCC566-E64E-4AA5-830B-935E06DDED69}" srcOrd="2" destOrd="0" presId="urn:microsoft.com/office/officeart/2005/8/layout/pyramid2"/>
    <dgm:cxn modelId="{82AB7BF5-10A8-4C3E-907D-45AEBB3FA543}" type="presParOf" srcId="{87FA07D0-5D43-4FB6-858F-02245882ADDA}" destId="{1F85958B-1767-4C12-9057-9FA097BEBDD0}" srcOrd="3" destOrd="0" presId="urn:microsoft.com/office/officeart/2005/8/layout/pyramid2"/>
    <dgm:cxn modelId="{433D9E54-7493-4966-BEDF-6DA54664C7CE}" type="presParOf" srcId="{87FA07D0-5D43-4FB6-858F-02245882ADDA}" destId="{B067A81E-9EA8-42DF-8978-2D021DF02A7C}" srcOrd="4" destOrd="0" presId="urn:microsoft.com/office/officeart/2005/8/layout/pyramid2"/>
    <dgm:cxn modelId="{09363CEB-5527-4727-8D5E-FAEDE2E0E755}" type="presParOf" srcId="{87FA07D0-5D43-4FB6-858F-02245882ADDA}" destId="{537E839D-7CC0-448B-8274-C9ACC32461D8}" srcOrd="5" destOrd="0" presId="urn:microsoft.com/office/officeart/2005/8/layout/pyramid2"/>
    <dgm:cxn modelId="{A28B9E49-11A6-4416-974E-95A62AEFBECE}" type="presParOf" srcId="{87FA07D0-5D43-4FB6-858F-02245882ADDA}" destId="{6E1B60DB-0595-4E03-BE9B-966E9FAF54E0}" srcOrd="6" destOrd="0" presId="urn:microsoft.com/office/officeart/2005/8/layout/pyramid2"/>
    <dgm:cxn modelId="{9F82D79A-153C-4DCB-AD05-029E990414AD}" type="presParOf" srcId="{87FA07D0-5D43-4FB6-858F-02245882ADDA}" destId="{A77D8250-13B2-41AB-A854-7E0ECDE1FA37}" srcOrd="7" destOrd="0" presId="urn:microsoft.com/office/officeart/2005/8/layout/pyramid2"/>
    <dgm:cxn modelId="{3EB5DD0F-D819-42B8-A438-B02E717DDB2A}" type="presParOf" srcId="{87FA07D0-5D43-4FB6-858F-02245882ADDA}" destId="{C06B0E31-A940-4343-ACCF-A20008D73E88}" srcOrd="8" destOrd="0" presId="urn:microsoft.com/office/officeart/2005/8/layout/pyramid2"/>
    <dgm:cxn modelId="{5D216CDE-DAB1-452E-8EAF-7E287CBCB386}" type="presParOf" srcId="{87FA07D0-5D43-4FB6-858F-02245882ADDA}" destId="{5EAA528F-E8D2-4256-B6A5-12DCF7C2615B}"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2ACB4-F376-4510-B75A-83456CAA668F}">
      <dsp:nvSpPr>
        <dsp:cNvPr id="0" name=""/>
        <dsp:cNvSpPr/>
      </dsp:nvSpPr>
      <dsp:spPr>
        <a:xfrm>
          <a:off x="686410" y="0"/>
          <a:ext cx="4058365" cy="4058365"/>
        </a:xfrm>
        <a:prstGeom prst="triangle">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A0E99C1-C658-4312-B7FC-3D0A59AC6DDB}">
      <dsp:nvSpPr>
        <dsp:cNvPr id="0" name=""/>
        <dsp:cNvSpPr/>
      </dsp:nvSpPr>
      <dsp:spPr>
        <a:xfrm>
          <a:off x="2715575" y="397660"/>
          <a:ext cx="2637937" cy="577048"/>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dirty="0"/>
            <a:t>Styringsfunktioner</a:t>
          </a:r>
        </a:p>
      </dsp:txBody>
      <dsp:txXfrm>
        <a:off x="2743744" y="425829"/>
        <a:ext cx="2581599" cy="520710"/>
      </dsp:txXfrm>
    </dsp:sp>
    <dsp:sp modelId="{B6DCC566-E64E-4AA5-830B-935E06DDED69}">
      <dsp:nvSpPr>
        <dsp:cNvPr id="0" name=""/>
        <dsp:cNvSpPr/>
      </dsp:nvSpPr>
      <dsp:spPr>
        <a:xfrm>
          <a:off x="2685344" y="1048077"/>
          <a:ext cx="2637937" cy="577048"/>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dirty="0"/>
            <a:t>Sprog </a:t>
          </a:r>
          <a:br>
            <a:rPr lang="da-DK" sz="1000" kern="1200" dirty="0"/>
          </a:br>
          <a:r>
            <a:rPr lang="da-DK" sz="1000" kern="1200" dirty="0"/>
            <a:t>Indlæring og hukommelse </a:t>
          </a:r>
          <a:br>
            <a:rPr lang="da-DK" sz="1000" kern="1200" dirty="0"/>
          </a:br>
          <a:r>
            <a:rPr lang="da-DK" sz="1000" kern="1200" dirty="0"/>
            <a:t>Visuel/rumlig funktion </a:t>
          </a:r>
        </a:p>
      </dsp:txBody>
      <dsp:txXfrm>
        <a:off x="2713513" y="1076246"/>
        <a:ext cx="2581599" cy="520710"/>
      </dsp:txXfrm>
    </dsp:sp>
    <dsp:sp modelId="{B067A81E-9EA8-42DF-8978-2D021DF02A7C}">
      <dsp:nvSpPr>
        <dsp:cNvPr id="0" name=""/>
        <dsp:cNvSpPr/>
      </dsp:nvSpPr>
      <dsp:spPr>
        <a:xfrm>
          <a:off x="2653135" y="1704592"/>
          <a:ext cx="2637937" cy="577048"/>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dirty="0"/>
            <a:t>Tempo – Opmærksomhed – Koncentration</a:t>
          </a:r>
        </a:p>
      </dsp:txBody>
      <dsp:txXfrm>
        <a:off x="2681304" y="1732761"/>
        <a:ext cx="2581599" cy="520710"/>
      </dsp:txXfrm>
    </dsp:sp>
    <dsp:sp modelId="{6E1B60DB-0595-4E03-BE9B-966E9FAF54E0}">
      <dsp:nvSpPr>
        <dsp:cNvPr id="0" name=""/>
        <dsp:cNvSpPr/>
      </dsp:nvSpPr>
      <dsp:spPr>
        <a:xfrm>
          <a:off x="2653135" y="2353772"/>
          <a:ext cx="2637937" cy="577048"/>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dirty="0"/>
            <a:t>Bearbejdning af sanseindtryk</a:t>
          </a:r>
        </a:p>
      </dsp:txBody>
      <dsp:txXfrm>
        <a:off x="2681304" y="2381941"/>
        <a:ext cx="2581599" cy="520710"/>
      </dsp:txXfrm>
    </dsp:sp>
    <dsp:sp modelId="{C06B0E31-A940-4343-ACCF-A20008D73E88}">
      <dsp:nvSpPr>
        <dsp:cNvPr id="0" name=""/>
        <dsp:cNvSpPr/>
      </dsp:nvSpPr>
      <dsp:spPr>
        <a:xfrm>
          <a:off x="2653135" y="3002952"/>
          <a:ext cx="2637937" cy="577048"/>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dirty="0"/>
            <a:t>Mental energi – Motivation – Vågenhed </a:t>
          </a:r>
        </a:p>
      </dsp:txBody>
      <dsp:txXfrm>
        <a:off x="2681304" y="3031121"/>
        <a:ext cx="2581599" cy="52071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1DA28F-D1CD-4971-8120-229BCD19A7A4}" type="datetimeFigureOut">
              <a:rPr lang="da-DK" smtClean="0"/>
              <a:t>07-09-2023</a:t>
            </a:fld>
            <a:endParaRPr lang="da-DK"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A7F78F-E9D1-4548-9D56-DA656AD35860}" type="slidenum">
              <a:rPr lang="da-DK" smtClean="0"/>
              <a:t>‹nr.›</a:t>
            </a:fld>
            <a:endParaRPr lang="da-DK" dirty="0"/>
          </a:p>
        </p:txBody>
      </p:sp>
    </p:spTree>
    <p:extLst>
      <p:ext uri="{BB962C8B-B14F-4D97-AF65-F5344CB8AC3E}">
        <p14:creationId xmlns:p14="http://schemas.microsoft.com/office/powerpoint/2010/main" val="401298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11F21-6B60-4C67-91E6-74A2FBA31B78}" type="datetimeFigureOut">
              <a:rPr lang="da-DK" smtClean="0"/>
              <a:t>07-09-2023</a:t>
            </a:fld>
            <a:endParaRPr lang="da-D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9EA10-BB89-483D-8E07-457A39A72F8F}" type="slidenum">
              <a:rPr lang="da-DK" smtClean="0"/>
              <a:t>‹nr.›</a:t>
            </a:fld>
            <a:endParaRPr lang="da-DK" dirty="0"/>
          </a:p>
        </p:txBody>
      </p:sp>
    </p:spTree>
    <p:extLst>
      <p:ext uri="{BB962C8B-B14F-4D97-AF65-F5344CB8AC3E}">
        <p14:creationId xmlns:p14="http://schemas.microsoft.com/office/powerpoint/2010/main" val="249931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7319EA10-BB89-483D-8E07-457A39A72F8F}" type="slidenum">
              <a:rPr lang="da-DK" smtClean="0"/>
              <a:t>1</a:t>
            </a:fld>
            <a:endParaRPr lang="da-DK" dirty="0"/>
          </a:p>
        </p:txBody>
      </p:sp>
    </p:spTree>
    <p:extLst>
      <p:ext uri="{BB962C8B-B14F-4D97-AF65-F5344CB8AC3E}">
        <p14:creationId xmlns:p14="http://schemas.microsoft.com/office/powerpoint/2010/main" val="56058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11</a:t>
            </a:fld>
            <a:endParaRPr lang="da-DK" dirty="0"/>
          </a:p>
        </p:txBody>
      </p:sp>
    </p:spTree>
    <p:extLst>
      <p:ext uri="{BB962C8B-B14F-4D97-AF65-F5344CB8AC3E}">
        <p14:creationId xmlns:p14="http://schemas.microsoft.com/office/powerpoint/2010/main" val="4292702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dsholder til diasbillede 1"/>
          <p:cNvSpPr>
            <a:spLocks noGrp="1" noRot="1" noChangeAspect="1" noTextEdit="1"/>
          </p:cNvSpPr>
          <p:nvPr>
            <p:ph type="sldImg"/>
          </p:nvPr>
        </p:nvSpPr>
        <p:spPr>
          <a:xfrm>
            <a:off x="90488" y="744538"/>
            <a:ext cx="6616700" cy="3722687"/>
          </a:xfrm>
          <a:ln/>
        </p:spPr>
      </p:sp>
      <p:sp>
        <p:nvSpPr>
          <p:cNvPr id="88067" name="Pladsholder til no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dirty="0">
                <a:latin typeface="Times New Roman" pitchFamily="18" charset="0"/>
              </a:rPr>
              <a:t>Vigtigt budskab: I tidlig fase er store dele af hjernen fortsat intakt og fungerer</a:t>
            </a:r>
            <a:r>
              <a:rPr lang="da-DK" altLang="da-DK" baseline="0" dirty="0">
                <a:latin typeface="Times New Roman" pitchFamily="18" charset="0"/>
              </a:rPr>
              <a:t> normalt </a:t>
            </a:r>
            <a:endParaRPr lang="da-DK" altLang="da-DK" dirty="0">
              <a:latin typeface="Times New Roman" pitchFamily="18" charset="0"/>
            </a:endParaRPr>
          </a:p>
        </p:txBody>
      </p:sp>
      <p:sp>
        <p:nvSpPr>
          <p:cNvPr id="88068" name="Pladsholder til dias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931446AC-0D4C-4EDB-8C18-4888B59BF4B4}" type="slidenum">
              <a:rPr lang="en-US" altLang="da-DK" sz="1200">
                <a:latin typeface="Times New Roman" pitchFamily="18" charset="0"/>
              </a:rPr>
              <a:pPr/>
              <a:t>13</a:t>
            </a:fld>
            <a:endParaRPr lang="en-US" altLang="da-DK" sz="1200">
              <a:latin typeface="Times New Roman" pitchFamily="18" charset="0"/>
            </a:endParaRPr>
          </a:p>
        </p:txBody>
      </p:sp>
    </p:spTree>
    <p:extLst>
      <p:ext uri="{BB962C8B-B14F-4D97-AF65-F5344CB8AC3E}">
        <p14:creationId xmlns:p14="http://schemas.microsoft.com/office/powerpoint/2010/main" val="622891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dsholder til diasbillede 1"/>
          <p:cNvSpPr>
            <a:spLocks noGrp="1" noRot="1" noChangeAspect="1" noTextEdit="1"/>
          </p:cNvSpPr>
          <p:nvPr>
            <p:ph type="sldImg"/>
          </p:nvPr>
        </p:nvSpPr>
        <p:spPr>
          <a:xfrm>
            <a:off x="90488" y="744538"/>
            <a:ext cx="6616700" cy="3722687"/>
          </a:xfrm>
          <a:ln/>
        </p:spPr>
      </p:sp>
      <p:sp>
        <p:nvSpPr>
          <p:cNvPr id="84995" name="Pladsholder til no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z="1200" b="1" dirty="0"/>
              <a:t>Dette medfører efterhånden</a:t>
            </a:r>
          </a:p>
          <a:p>
            <a:endParaRPr lang="da-DK" sz="1200" b="1" dirty="0"/>
          </a:p>
          <a:p>
            <a:pPr marL="171450" indent="-171450">
              <a:buFont typeface="Arial" panose="020B0604020202020204" pitchFamily="34" charset="0"/>
              <a:buChar char="•"/>
            </a:pPr>
            <a:r>
              <a:rPr lang="da-DK" sz="1200" dirty="0"/>
              <a:t>Lettere svigt i hukommelse og overblik, men personen klarer sig i det væsentligste alene uden behov for  hjælp</a:t>
            </a:r>
          </a:p>
          <a:p>
            <a:endParaRPr lang="da-DK" altLang="da-DK" dirty="0">
              <a:latin typeface="Times New Roman" pitchFamily="18" charset="0"/>
            </a:endParaRPr>
          </a:p>
        </p:txBody>
      </p:sp>
      <p:sp>
        <p:nvSpPr>
          <p:cNvPr id="84996" name="Pladsholder til dias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8B73C934-D66C-4C6A-967F-0AF4CBB4B8F2}" type="slidenum">
              <a:rPr lang="en-US" altLang="da-DK" sz="1200">
                <a:latin typeface="Times New Roman" pitchFamily="18" charset="0"/>
              </a:rPr>
              <a:pPr/>
              <a:t>14</a:t>
            </a:fld>
            <a:endParaRPr lang="en-US" altLang="da-DK"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Forklar den gængse stadieinddeling af alzheimers sygdom – let – moderat - svær</a:t>
            </a:r>
          </a:p>
        </p:txBody>
      </p:sp>
      <p:sp>
        <p:nvSpPr>
          <p:cNvPr id="4" name="Pladsholder til slidenummer 3"/>
          <p:cNvSpPr>
            <a:spLocks noGrp="1"/>
          </p:cNvSpPr>
          <p:nvPr>
            <p:ph type="sldNum" sz="quarter" idx="5"/>
          </p:nvPr>
        </p:nvSpPr>
        <p:spPr/>
        <p:txBody>
          <a:bodyPr/>
          <a:lstStyle/>
          <a:p>
            <a:fld id="{7319EA10-BB89-483D-8E07-457A39A72F8F}" type="slidenum">
              <a:rPr lang="da-DK" smtClean="0"/>
              <a:t>15</a:t>
            </a:fld>
            <a:endParaRPr lang="da-DK" dirty="0"/>
          </a:p>
        </p:txBody>
      </p:sp>
    </p:spTree>
    <p:extLst>
      <p:ext uri="{BB962C8B-B14F-4D97-AF65-F5344CB8AC3E}">
        <p14:creationId xmlns:p14="http://schemas.microsoft.com/office/powerpoint/2010/main" val="3407255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Pladsholder til diasbillede 1"/>
          <p:cNvSpPr>
            <a:spLocks noGrp="1" noRot="1" noChangeAspect="1" noTextEdit="1"/>
          </p:cNvSpPr>
          <p:nvPr>
            <p:ph type="sldImg"/>
          </p:nvPr>
        </p:nvSpPr>
        <p:spPr>
          <a:xfrm>
            <a:off x="-223838" y="808038"/>
            <a:ext cx="7185026" cy="4041775"/>
          </a:xfrm>
          <a:ln/>
        </p:spPr>
      </p:sp>
      <p:sp>
        <p:nvSpPr>
          <p:cNvPr id="91139" name="Pladsholder til no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dirty="0">
                <a:latin typeface="Times New Roman" pitchFamily="18" charset="0"/>
              </a:rPr>
              <a:t>Undervisning om det svære stadie udelades, da det kan skræmme og </a:t>
            </a:r>
          </a:p>
        </p:txBody>
      </p:sp>
      <p:sp>
        <p:nvSpPr>
          <p:cNvPr id="91140" name="Pladsholder til dias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B8D592E5-7224-4D58-B378-A92E40AEA02F}" type="slidenum">
              <a:rPr lang="en-US" altLang="da-DK" sz="1200">
                <a:latin typeface="Times New Roman" pitchFamily="18" charset="0"/>
              </a:rPr>
              <a:pPr/>
              <a:t>16</a:t>
            </a:fld>
            <a:endParaRPr lang="en-US" altLang="da-DK" sz="1200">
              <a:latin typeface="Times New Roman" pitchFamily="18" charset="0"/>
            </a:endParaRPr>
          </a:p>
        </p:txBody>
      </p:sp>
    </p:spTree>
    <p:extLst>
      <p:ext uri="{BB962C8B-B14F-4D97-AF65-F5344CB8AC3E}">
        <p14:creationId xmlns:p14="http://schemas.microsoft.com/office/powerpoint/2010/main" val="2498189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 kognitive pyramide” – overblik over hjernens kognitive funktioner</a:t>
            </a:r>
          </a:p>
        </p:txBody>
      </p:sp>
      <p:sp>
        <p:nvSpPr>
          <p:cNvPr id="4" name="Pladsholder til slidenummer 3"/>
          <p:cNvSpPr>
            <a:spLocks noGrp="1"/>
          </p:cNvSpPr>
          <p:nvPr>
            <p:ph type="sldNum" sz="quarter" idx="10"/>
          </p:nvPr>
        </p:nvSpPr>
        <p:spPr/>
        <p:txBody>
          <a:bodyPr/>
          <a:lstStyle/>
          <a:p>
            <a:fld id="{7319EA10-BB89-483D-8E07-457A39A72F8F}" type="slidenum">
              <a:rPr lang="da-DK" smtClean="0"/>
              <a:t>17</a:t>
            </a:fld>
            <a:endParaRPr lang="da-DK" dirty="0"/>
          </a:p>
        </p:txBody>
      </p:sp>
    </p:spTree>
    <p:extLst>
      <p:ext uri="{BB962C8B-B14F-4D97-AF65-F5344CB8AC3E}">
        <p14:creationId xmlns:p14="http://schemas.microsoft.com/office/powerpoint/2010/main" val="1924241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sz="1400" b="1" dirty="0"/>
              <a:t>Hukommelse: </a:t>
            </a:r>
            <a:r>
              <a:rPr lang="da-DK" sz="1200" dirty="0"/>
              <a:t>Indlæring, lagre ny viden, Genkende, Genkalde</a:t>
            </a:r>
          </a:p>
          <a:p>
            <a:pPr lvl="0"/>
            <a:r>
              <a:rPr lang="da-DK" sz="1400" b="1" dirty="0"/>
              <a:t>Sprog: </a:t>
            </a:r>
            <a:r>
              <a:rPr lang="da-DK" sz="1200" dirty="0"/>
              <a:t>Sprogforståelse, Formulering, Benævnelse, Læse og skrive</a:t>
            </a:r>
          </a:p>
          <a:p>
            <a:pPr lvl="0"/>
            <a:r>
              <a:rPr lang="da-DK" sz="1400" b="1" dirty="0" err="1"/>
              <a:t>Gnose</a:t>
            </a:r>
            <a:r>
              <a:rPr lang="da-DK" sz="1400" b="1" dirty="0"/>
              <a:t>: Sanseindtryk </a:t>
            </a:r>
            <a:r>
              <a:rPr lang="da-DK" sz="1200" dirty="0"/>
              <a:t>Opfatte, tyde og forstå sanseindtryk, Genkende steder, ting  og ansigter</a:t>
            </a:r>
          </a:p>
          <a:p>
            <a:pPr lvl="0">
              <a:lnSpc>
                <a:spcPct val="100000"/>
              </a:lnSpc>
            </a:pPr>
            <a:r>
              <a:rPr lang="da-DK" sz="1400" b="1" dirty="0"/>
              <a:t>Frontale funktioner: Overblik </a:t>
            </a:r>
            <a:r>
              <a:rPr lang="da-DK" sz="1200" dirty="0"/>
              <a:t>Initiativ, planlægning, dømmekraft, problemløsning, sociale færdigheder</a:t>
            </a:r>
          </a:p>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18</a:t>
            </a:fld>
            <a:endParaRPr lang="da-DK" dirty="0"/>
          </a:p>
        </p:txBody>
      </p:sp>
    </p:spTree>
    <p:extLst>
      <p:ext uri="{BB962C8B-B14F-4D97-AF65-F5344CB8AC3E}">
        <p14:creationId xmlns:p14="http://schemas.microsoft.com/office/powerpoint/2010/main" val="2604725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20</a:t>
            </a:fld>
            <a:endParaRPr lang="da-DK" dirty="0"/>
          </a:p>
        </p:txBody>
      </p:sp>
    </p:spTree>
    <p:extLst>
      <p:ext uri="{BB962C8B-B14F-4D97-AF65-F5344CB8AC3E}">
        <p14:creationId xmlns:p14="http://schemas.microsoft.com/office/powerpoint/2010/main" val="1071688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dsholder til diasbillede 1"/>
          <p:cNvSpPr>
            <a:spLocks noGrp="1" noRot="1" noChangeAspect="1" noTextEdit="1"/>
          </p:cNvSpPr>
          <p:nvPr>
            <p:ph type="sldImg"/>
          </p:nvPr>
        </p:nvSpPr>
        <p:spPr>
          <a:ln/>
        </p:spPr>
      </p:sp>
      <p:sp>
        <p:nvSpPr>
          <p:cNvPr id="36867"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charset="-128"/>
              </a:defRPr>
            </a:lvl1pPr>
            <a:lvl2pPr marL="742950" indent="-285750" eaLnBrk="0" hangingPunct="0">
              <a:spcBef>
                <a:spcPct val="30000"/>
              </a:spcBef>
              <a:defRPr sz="1200">
                <a:solidFill>
                  <a:schemeClr val="tx1"/>
                </a:solidFill>
                <a:latin typeface="Times New Roman" pitchFamily="18" charset="0"/>
                <a:ea typeface="ＭＳ Ｐゴシック" charset="-128"/>
              </a:defRPr>
            </a:lvl2pPr>
            <a:lvl3pPr marL="1143000" indent="-228600" eaLnBrk="0" hangingPunct="0">
              <a:spcBef>
                <a:spcPct val="30000"/>
              </a:spcBef>
              <a:defRPr sz="1200">
                <a:solidFill>
                  <a:schemeClr val="tx1"/>
                </a:solidFill>
                <a:latin typeface="Times New Roman" pitchFamily="18" charset="0"/>
                <a:ea typeface="ＭＳ Ｐゴシック" charset="-128"/>
              </a:defRPr>
            </a:lvl3pPr>
            <a:lvl4pPr marL="1600200" indent="-228600" eaLnBrk="0" hangingPunct="0">
              <a:spcBef>
                <a:spcPct val="30000"/>
              </a:spcBef>
              <a:defRPr sz="1200">
                <a:solidFill>
                  <a:schemeClr val="tx1"/>
                </a:solidFill>
                <a:latin typeface="Times New Roman" pitchFamily="18" charset="0"/>
                <a:ea typeface="ＭＳ Ｐゴシック" charset="-128"/>
              </a:defRPr>
            </a:lvl4pPr>
            <a:lvl5pPr marL="2057400" indent="-228600" eaLnBrk="0" hangingPunct="0">
              <a:spcBef>
                <a:spcPct val="30000"/>
              </a:spcBef>
              <a:defRPr sz="1200">
                <a:solidFill>
                  <a:schemeClr val="tx1"/>
                </a:solidFill>
                <a:latin typeface="Times New Roman" pitchFamily="18"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charset="-128"/>
              </a:defRPr>
            </a:lvl9pPr>
          </a:lstStyle>
          <a:p>
            <a:pPr>
              <a:spcBef>
                <a:spcPct val="0"/>
              </a:spcBef>
            </a:pPr>
            <a:fld id="{859352B0-EBE3-42D4-9EC5-4BD1EC08D5DD}" type="slidenum">
              <a:rPr lang="da-DK" altLang="da-DK" smtClean="0">
                <a:latin typeface="Arial" charset="0"/>
              </a:rPr>
              <a:pPr>
                <a:spcBef>
                  <a:spcPct val="0"/>
                </a:spcBef>
              </a:pPr>
              <a:t>21</a:t>
            </a:fld>
            <a:endParaRPr lang="da-DK" altLang="da-DK">
              <a:latin typeface="Arial" charset="0"/>
            </a:endParaRPr>
          </a:p>
        </p:txBody>
      </p:sp>
      <p:sp>
        <p:nvSpPr>
          <p:cNvPr id="36868" name="Pladsholder til not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dirty="0">
                <a:latin typeface="Times New Roman" pitchFamily="18" charset="0"/>
                <a:ea typeface="ＭＳ Ｐゴシック" charset="-128"/>
              </a:rPr>
              <a:t>Mennesket er vigtigere end diagnosen</a:t>
            </a:r>
          </a:p>
          <a:p>
            <a:r>
              <a:rPr lang="da-DK" altLang="da-DK" dirty="0">
                <a:latin typeface="Times New Roman" pitchFamily="18" charset="0"/>
                <a:ea typeface="ＭＳ Ｐゴシック" charset="-128"/>
              </a:rPr>
              <a:t>Men viden om diagnosen og funktionsniveauet er vigtig viden for at kunne møde mennesket.</a:t>
            </a:r>
          </a:p>
          <a:p>
            <a:endParaRPr lang="da-DK" altLang="da-DK" dirty="0">
              <a:latin typeface="Arial" charset="0"/>
              <a:ea typeface="ＭＳ Ｐゴシック" charset="-128"/>
            </a:endParaRPr>
          </a:p>
          <a:p>
            <a:r>
              <a:rPr lang="da-DK" altLang="da-DK" dirty="0">
                <a:latin typeface="Arial" charset="0"/>
                <a:ea typeface="ＭＳ Ｐゴシック" charset="-128"/>
              </a:rPr>
              <a:t>Det er vigtigt, vi kender den bagvedliggende sygdom, så vi kan udvise</a:t>
            </a:r>
            <a:r>
              <a:rPr lang="da-DK" altLang="da-DK" baseline="0" dirty="0">
                <a:latin typeface="Arial" charset="0"/>
                <a:ea typeface="ＭＳ Ｐゴシック" charset="-128"/>
              </a:rPr>
              <a:t> forståelse og relevant støtte </a:t>
            </a:r>
            <a:r>
              <a:rPr lang="da-DK" altLang="da-DK" dirty="0">
                <a:latin typeface="Arial" charset="0"/>
                <a:ea typeface="ＭＳ Ｐゴシック" charset="-128"/>
              </a:rPr>
              <a:t>.</a:t>
            </a:r>
          </a:p>
          <a:p>
            <a:r>
              <a:rPr lang="da-DK" altLang="da-DK" dirty="0">
                <a:latin typeface="Arial" charset="0"/>
                <a:ea typeface="ＭＳ Ｐゴシック" charset="-128"/>
              </a:rPr>
              <a:t>Men det er ikke sygdommen,</a:t>
            </a:r>
            <a:r>
              <a:rPr lang="da-DK" altLang="da-DK" baseline="0" dirty="0">
                <a:latin typeface="Arial" charset="0"/>
                <a:ea typeface="ＭＳ Ｐゴシック" charset="-128"/>
              </a:rPr>
              <a:t> </a:t>
            </a:r>
            <a:r>
              <a:rPr lang="da-DK" altLang="da-DK" dirty="0">
                <a:latin typeface="Arial" charset="0"/>
                <a:ea typeface="ＭＳ Ｐゴシック" charset="-128"/>
              </a:rPr>
              <a:t>der er i fokus, når vi er sammen.</a:t>
            </a:r>
          </a:p>
          <a:p>
            <a:endParaRPr lang="da-DK" altLang="da-DK" dirty="0">
              <a:latin typeface="Times New Roman" pitchFamily="18" charset="0"/>
              <a:ea typeface="ＭＳ Ｐゴシック" charset="-128"/>
            </a:endParaRPr>
          </a:p>
        </p:txBody>
      </p:sp>
    </p:spTree>
    <p:extLst>
      <p:ext uri="{BB962C8B-B14F-4D97-AF65-F5344CB8AC3E}">
        <p14:creationId xmlns:p14="http://schemas.microsoft.com/office/powerpoint/2010/main" val="2641537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latin typeface="Times New Roman" pitchFamily="18" charset="0"/>
              </a:rPr>
              <a:t>Blodpropper(mange små), forsnævringer, sygdom i hvid substans, </a:t>
            </a:r>
            <a:r>
              <a:rPr lang="da-DK" altLang="da-DK" dirty="0" err="1">
                <a:latin typeface="Times New Roman" pitchFamily="18" charset="0"/>
              </a:rPr>
              <a:t>småkarssygdom</a:t>
            </a:r>
            <a:r>
              <a:rPr lang="da-DK" altLang="da-DK" dirty="0">
                <a:latin typeface="Times New Roman" pitchFamily="18" charset="0"/>
              </a:rPr>
              <a:t> (årsag er ofte langvarigt forhøjet BT, rygning og diabetes).</a:t>
            </a:r>
          </a:p>
          <a:p>
            <a:r>
              <a:rPr lang="da-DK" altLang="da-DK" dirty="0">
                <a:latin typeface="Times New Roman" pitchFamily="18" charset="0"/>
              </a:rPr>
              <a:t>Forklar forskelle!</a:t>
            </a:r>
          </a:p>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22</a:t>
            </a:fld>
            <a:endParaRPr lang="da-DK" dirty="0"/>
          </a:p>
        </p:txBody>
      </p:sp>
    </p:spTree>
    <p:extLst>
      <p:ext uri="{BB962C8B-B14F-4D97-AF65-F5344CB8AC3E}">
        <p14:creationId xmlns:p14="http://schemas.microsoft.com/office/powerpoint/2010/main" val="4123160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7319EA10-BB89-483D-8E07-457A39A72F8F}" type="slidenum">
              <a:rPr lang="da-DK" smtClean="0"/>
              <a:t>2</a:t>
            </a:fld>
            <a:endParaRPr lang="da-DK" dirty="0"/>
          </a:p>
        </p:txBody>
      </p:sp>
    </p:spTree>
    <p:extLst>
      <p:ext uri="{BB962C8B-B14F-4D97-AF65-F5344CB8AC3E}">
        <p14:creationId xmlns:p14="http://schemas.microsoft.com/office/powerpoint/2010/main" val="3992828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23</a:t>
            </a:fld>
            <a:endParaRPr lang="da-DK" dirty="0"/>
          </a:p>
        </p:txBody>
      </p:sp>
    </p:spTree>
    <p:extLst>
      <p:ext uri="{BB962C8B-B14F-4D97-AF65-F5344CB8AC3E}">
        <p14:creationId xmlns:p14="http://schemas.microsoft.com/office/powerpoint/2010/main" val="4282359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altLang="da-DK" dirty="0">
                <a:latin typeface="Times New Roman" pitchFamily="18" charset="0"/>
              </a:rPr>
              <a:t>Nogle symptomer ligner Alzheimer andre vaskulær demens.</a:t>
            </a:r>
          </a:p>
          <a:p>
            <a:pPr marL="0" marR="0" indent="0" algn="l" defTabSz="914400" rtl="0" eaLnBrk="1" fontAlgn="auto" latinLnBrk="0" hangingPunct="1">
              <a:lnSpc>
                <a:spcPct val="100000"/>
              </a:lnSpc>
              <a:spcBef>
                <a:spcPts val="0"/>
              </a:spcBef>
              <a:spcAft>
                <a:spcPts val="0"/>
              </a:spcAft>
              <a:buClrTx/>
              <a:buSzTx/>
              <a:buFontTx/>
              <a:buNone/>
              <a:tabLst/>
              <a:defRPr/>
            </a:pPr>
            <a:endParaRPr lang="da-DK" altLang="da-DK" dirty="0">
              <a:latin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b="1" dirty="0">
                <a:latin typeface="Times New Roman" pitchFamily="18" charset="0"/>
              </a:rPr>
              <a:t>Forklar: </a:t>
            </a:r>
            <a:r>
              <a:rPr lang="da-DK" altLang="da-DK" dirty="0"/>
              <a:t>bearbejde synsindtryk, at opfatte form på genstande og lokalisere dem, hvad kan det medføre.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Forklar synshallucinationer og giv eksempler på hvad det kan være, at det ofte er ufarlige og ikke skræmmende.</a:t>
            </a:r>
          </a:p>
          <a:p>
            <a:endParaRPr lang="da-DK" dirty="0"/>
          </a:p>
          <a:p>
            <a:r>
              <a:rPr lang="da-DK" dirty="0"/>
              <a:t>Har i tidligt stadie ofte en intakt hukommelse. Ændringer opfattes derfor sjældent som værende tegn på demens. </a:t>
            </a:r>
          </a:p>
          <a:p>
            <a:pPr marL="0" marR="0" lvl="0" indent="0" algn="l" defTabSz="914400" rtl="0" eaLnBrk="1" fontAlgn="auto" latinLnBrk="0" hangingPunct="1">
              <a:lnSpc>
                <a:spcPct val="100000"/>
              </a:lnSpc>
              <a:spcBef>
                <a:spcPts val="0"/>
              </a:spcBef>
              <a:spcAft>
                <a:spcPts val="0"/>
              </a:spcAft>
              <a:buClrTx/>
              <a:buSzTx/>
              <a:buFontTx/>
              <a:buNone/>
              <a:tabLst/>
              <a:defRPr/>
            </a:pPr>
            <a:br>
              <a:rPr lang="da-DK" b="1" dirty="0"/>
            </a:br>
            <a:r>
              <a:rPr lang="da-DK" b="1" dirty="0"/>
              <a:t>OBS: </a:t>
            </a:r>
            <a:r>
              <a:rPr lang="da-DK" dirty="0"/>
              <a:t>Personer Lewy body demens tåler </a:t>
            </a:r>
            <a:r>
              <a:rPr lang="da-DK" b="1" dirty="0"/>
              <a:t>antipsykotisk medicin </a:t>
            </a:r>
            <a:r>
              <a:rPr lang="da-DK" dirty="0"/>
              <a:t>meget dårligt – medicinen forværrer symptomerne. </a:t>
            </a:r>
          </a:p>
          <a:p>
            <a:endParaRPr lang="da-DK" dirty="0"/>
          </a:p>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24</a:t>
            </a:fld>
            <a:endParaRPr lang="da-DK" dirty="0"/>
          </a:p>
        </p:txBody>
      </p:sp>
    </p:spTree>
    <p:extLst>
      <p:ext uri="{BB962C8B-B14F-4D97-AF65-F5344CB8AC3E}">
        <p14:creationId xmlns:p14="http://schemas.microsoft.com/office/powerpoint/2010/main" val="3363417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latin typeface="Times New Roman" pitchFamily="18" charset="0"/>
              </a:rPr>
              <a:t>Fortæl om sproglige varianter, hvis det er relevant. Semantisk demens - mister gradvis viden om sprog og begreber eller evnen til at tale og skrive, PPA ,PNFA, men forstår stadig sproget. </a:t>
            </a:r>
          </a:p>
          <a:p>
            <a:r>
              <a:rPr lang="da-DK" altLang="da-DK" dirty="0">
                <a:latin typeface="Times New Roman" pitchFamily="18" charset="0"/>
              </a:rPr>
              <a:t>Passiv/inaktiv variant.</a:t>
            </a:r>
          </a:p>
          <a:p>
            <a:endParaRPr lang="da-DK" dirty="0"/>
          </a:p>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25</a:t>
            </a:fld>
            <a:endParaRPr lang="da-DK" dirty="0"/>
          </a:p>
        </p:txBody>
      </p:sp>
    </p:spTree>
    <p:extLst>
      <p:ext uri="{BB962C8B-B14F-4D97-AF65-F5344CB8AC3E}">
        <p14:creationId xmlns:p14="http://schemas.microsoft.com/office/powerpoint/2010/main" val="1109998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Indledning:</a:t>
            </a:r>
            <a:r>
              <a:rPr lang="da-DK" baseline="0" dirty="0"/>
              <a:t> </a:t>
            </a:r>
            <a:r>
              <a:rPr lang="da-DK" dirty="0"/>
              <a:t>Noget om de</a:t>
            </a:r>
            <a:r>
              <a:rPr lang="da-DK" baseline="0" dirty="0"/>
              <a:t> særlige risikofaktorer, der følger af demens: </a:t>
            </a:r>
          </a:p>
          <a:p>
            <a:r>
              <a:rPr lang="da-DK" sz="1200" b="0" i="0" kern="1200" dirty="0">
                <a:solidFill>
                  <a:schemeClr val="tx1"/>
                </a:solidFill>
                <a:effectLst/>
                <a:latin typeface="+mn-lt"/>
                <a:ea typeface="+mn-ea"/>
                <a:cs typeface="+mn-cs"/>
              </a:rPr>
              <a:t>Det er vigtigt at passe på sig selv og sit helbred – også når man har en demenssygdom. Sund livsstil standser ikke demenssygdommen, men meget tyder på, at det kan forsinke udviklingen. Et godt helbred bidrager til velvære og livskvalitet og forebygger mange skavanker og sygdomme.</a:t>
            </a:r>
            <a:endParaRPr lang="da-DK" dirty="0"/>
          </a:p>
          <a:p>
            <a:endParaRPr lang="da-DK" dirty="0"/>
          </a:p>
          <a:p>
            <a:r>
              <a:rPr lang="da-DK" dirty="0"/>
              <a:t>De</a:t>
            </a:r>
            <a:r>
              <a:rPr lang="da-DK" baseline="0" dirty="0"/>
              <a:t> 3 </a:t>
            </a:r>
            <a:r>
              <a:rPr lang="da-DK" dirty="0"/>
              <a:t>punkter ”fysisk aktivitet, motion, kost</a:t>
            </a:r>
            <a:r>
              <a:rPr lang="da-DK" baseline="0" dirty="0"/>
              <a:t> &amp; ernæring, samt søvn”</a:t>
            </a:r>
            <a:r>
              <a:rPr lang="da-DK" dirty="0"/>
              <a:t> uddybes på de flg. slides</a:t>
            </a:r>
          </a:p>
          <a:p>
            <a:endParaRPr lang="da-DK" dirty="0"/>
          </a:p>
          <a:p>
            <a:r>
              <a:rPr lang="da-DK" sz="1200" b="1" i="0" kern="1200" dirty="0">
                <a:solidFill>
                  <a:schemeClr val="tx1"/>
                </a:solidFill>
                <a:effectLst/>
                <a:latin typeface="+mn-lt"/>
                <a:ea typeface="+mn-ea"/>
                <a:cs typeface="+mn-cs"/>
              </a:rPr>
              <a:t>Disse uddybes evt. i kort form: </a:t>
            </a:r>
          </a:p>
          <a:p>
            <a:r>
              <a:rPr lang="da-DK" sz="1200" b="1" i="0" kern="1200" dirty="0">
                <a:solidFill>
                  <a:schemeClr val="tx1"/>
                </a:solidFill>
                <a:effectLst/>
                <a:latin typeface="+mn-lt"/>
                <a:ea typeface="+mn-ea"/>
                <a:cs typeface="+mn-cs"/>
              </a:rPr>
              <a:t>Alkohol</a:t>
            </a:r>
          </a:p>
          <a:p>
            <a:r>
              <a:rPr lang="da-DK" sz="1200" b="0" i="0" kern="1200" dirty="0">
                <a:solidFill>
                  <a:schemeClr val="tx1"/>
                </a:solidFill>
                <a:effectLst/>
                <a:latin typeface="+mn-lt"/>
                <a:ea typeface="+mn-ea"/>
                <a:cs typeface="+mn-cs"/>
              </a:rPr>
              <a:t>En genstand om dagen – fx en øl eller et glas vin – er normalt ikke usundt, men pas på alligevel. Nogle personer med demens bliver lettere påvirket af alkohol end normalt. Endvidere kan visse typer lægemidler forstærke virkningen af alkohol. Tal med lægen om det.</a:t>
            </a:r>
          </a:p>
          <a:p>
            <a:r>
              <a:rPr lang="da-DK" sz="1200" b="0" i="0" kern="1200" dirty="0">
                <a:solidFill>
                  <a:schemeClr val="tx1"/>
                </a:solidFill>
                <a:effectLst/>
                <a:latin typeface="+mn-lt"/>
                <a:ea typeface="+mn-ea"/>
                <a:cs typeface="+mn-cs"/>
              </a:rPr>
              <a:t>Det kan også være svært at styre forbruget, hvis man har svært ved at huske. Man skulle nødig drikke flere genstande dagligt i den tro, at man kun har drukket én.</a:t>
            </a:r>
          </a:p>
          <a:p>
            <a:r>
              <a:rPr lang="da-DK" sz="1200" b="1" i="0" kern="1200" dirty="0">
                <a:solidFill>
                  <a:schemeClr val="tx1"/>
                </a:solidFill>
                <a:effectLst/>
                <a:latin typeface="+mn-lt"/>
                <a:ea typeface="+mn-ea"/>
                <a:cs typeface="+mn-cs"/>
              </a:rPr>
              <a:t>Rygning</a:t>
            </a:r>
          </a:p>
          <a:p>
            <a:r>
              <a:rPr lang="da-DK" sz="1200" b="0" i="0" kern="1200" dirty="0">
                <a:solidFill>
                  <a:schemeClr val="tx1"/>
                </a:solidFill>
                <a:effectLst/>
                <a:latin typeface="+mn-lt"/>
                <a:ea typeface="+mn-ea"/>
                <a:cs typeface="+mn-cs"/>
              </a:rPr>
              <a:t>Tidligere troede nogle forskere, at rygning beskyttede mod demens, men i dag ved vi, at rygning øger risikoen for demens.</a:t>
            </a:r>
          </a:p>
          <a:p>
            <a:r>
              <a:rPr lang="da-DK" sz="1200" b="0" i="0" kern="1200" dirty="0">
                <a:solidFill>
                  <a:schemeClr val="tx1"/>
                </a:solidFill>
                <a:effectLst/>
                <a:latin typeface="+mn-lt"/>
                <a:ea typeface="+mn-ea"/>
                <a:cs typeface="+mn-cs"/>
              </a:rPr>
              <a:t>Det er aldrig for sent at holde op med at ryge – omend det kan være svært. Hvis det ikke lykkes, kan nikotin-tyggegummi eller lignende være en mulighed, så man i det mindste slipper for de skadelige stoffer i tobaksrøgen.</a:t>
            </a:r>
          </a:p>
          <a:p>
            <a:r>
              <a:rPr lang="da-DK" sz="1200" b="0" i="0" kern="1200" dirty="0">
                <a:solidFill>
                  <a:schemeClr val="tx1"/>
                </a:solidFill>
                <a:effectLst/>
                <a:latin typeface="+mn-lt"/>
                <a:ea typeface="+mn-ea"/>
                <a:cs typeface="+mn-cs"/>
              </a:rPr>
              <a:t>Hvis en person med demens ryger, bør man være opmærksom på, at tændte cigaretter kan blive glemt forskellige steder i boligen eller i sengen. Man kan forebygge brand ved at:</a:t>
            </a:r>
          </a:p>
          <a:p>
            <a:r>
              <a:rPr lang="da-DK" sz="1200" b="0" i="0" kern="1200" dirty="0">
                <a:solidFill>
                  <a:schemeClr val="tx1"/>
                </a:solidFill>
                <a:effectLst/>
                <a:latin typeface="+mn-lt"/>
                <a:ea typeface="+mn-ea"/>
                <a:cs typeface="+mn-cs"/>
              </a:rPr>
              <a:t>Sørge for at der er røgalarmer i huset.</a:t>
            </a:r>
          </a:p>
          <a:p>
            <a:r>
              <a:rPr lang="da-DK" sz="1200" b="0" i="0" kern="1200" dirty="0">
                <a:solidFill>
                  <a:schemeClr val="tx1"/>
                </a:solidFill>
                <a:effectLst/>
                <a:latin typeface="+mn-lt"/>
                <a:ea typeface="+mn-ea"/>
                <a:cs typeface="+mn-cs"/>
              </a:rPr>
              <a:t>Anskaffe et rygeforklæde.</a:t>
            </a:r>
          </a:p>
          <a:p>
            <a:r>
              <a:rPr lang="da-DK" sz="1200" b="0" i="0" kern="1200" dirty="0">
                <a:solidFill>
                  <a:schemeClr val="tx1"/>
                </a:solidFill>
                <a:effectLst/>
                <a:latin typeface="+mn-lt"/>
                <a:ea typeface="+mn-ea"/>
                <a:cs typeface="+mn-cs"/>
              </a:rPr>
              <a:t>Have brandsikre materialer i boligen.</a:t>
            </a:r>
          </a:p>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28</a:t>
            </a:fld>
            <a:endParaRPr lang="da-DK" dirty="0"/>
          </a:p>
        </p:txBody>
      </p:sp>
    </p:spTree>
    <p:extLst>
      <p:ext uri="{BB962C8B-B14F-4D97-AF65-F5344CB8AC3E}">
        <p14:creationId xmlns:p14="http://schemas.microsoft.com/office/powerpoint/2010/main" val="2920640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altLang="da-DK" dirty="0">
                <a:latin typeface="Times New Roman" pitchFamily="18" charset="0"/>
              </a:rPr>
              <a:t>Uddyb gerne, at Alzheimers sygdom og Levy Body demens (hvis relevant i gruppen) kan behandles. Desværre ingen behandling til FTD. </a:t>
            </a:r>
          </a:p>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30</a:t>
            </a:fld>
            <a:endParaRPr lang="da-DK" dirty="0"/>
          </a:p>
        </p:txBody>
      </p:sp>
    </p:spTree>
    <p:extLst>
      <p:ext uri="{BB962C8B-B14F-4D97-AF65-F5344CB8AC3E}">
        <p14:creationId xmlns:p14="http://schemas.microsoft.com/office/powerpoint/2010/main" val="398474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31</a:t>
            </a:fld>
            <a:endParaRPr lang="da-DK" dirty="0"/>
          </a:p>
        </p:txBody>
      </p:sp>
    </p:spTree>
    <p:extLst>
      <p:ext uri="{BB962C8B-B14F-4D97-AF65-F5344CB8AC3E}">
        <p14:creationId xmlns:p14="http://schemas.microsoft.com/office/powerpoint/2010/main" val="2546052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32</a:t>
            </a:fld>
            <a:endParaRPr lang="da-DK" dirty="0"/>
          </a:p>
        </p:txBody>
      </p:sp>
    </p:spTree>
    <p:extLst>
      <p:ext uri="{BB962C8B-B14F-4D97-AF65-F5344CB8AC3E}">
        <p14:creationId xmlns:p14="http://schemas.microsoft.com/office/powerpoint/2010/main" val="3456124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Redegør for de lokale aftaler- hvordan foregår det her i vores område? </a:t>
            </a:r>
          </a:p>
          <a:p>
            <a:endParaRPr lang="da-DK" dirty="0"/>
          </a:p>
          <a:p>
            <a:r>
              <a:rPr lang="da-DK" dirty="0"/>
              <a:t>Betone</a:t>
            </a:r>
            <a:r>
              <a:rPr lang="da-DK" baseline="0" dirty="0"/>
              <a:t> at patient og pårørende selv er ansvarlig for at henvende sig til egen læge. At en fast aftale kan være svær at gennemføre. </a:t>
            </a:r>
          </a:p>
          <a:p>
            <a:endParaRPr lang="da-DK" baseline="0" dirty="0"/>
          </a:p>
          <a:p>
            <a:r>
              <a:rPr lang="da-DK" baseline="0" dirty="0"/>
              <a:t>De fleste hukommelsesklinikker afslutter pt. Efter 6 mdr. til 1 år. Herefter er det egen læge der skal genhenvise ved behov. </a:t>
            </a:r>
          </a:p>
          <a:p>
            <a:endParaRPr lang="da-DK" baseline="0" dirty="0"/>
          </a:p>
          <a:p>
            <a:r>
              <a:rPr lang="da-DK" baseline="0" dirty="0"/>
              <a:t>OBS! Personer med let til moderat demens/DU, kan have behov for støtte og hjælp til  indtage medicin og til at komme til kontrol og opfølgning hos din lægen/ håndtere behandling af såvel demens og andre kroniske lidelser.</a:t>
            </a:r>
          </a:p>
          <a:p>
            <a:r>
              <a:rPr lang="da-DK" baseline="0" dirty="0"/>
              <a:t>Risiko for at virkning af </a:t>
            </a:r>
            <a:r>
              <a:rPr lang="da-DK" baseline="0" dirty="0" err="1"/>
              <a:t>med.beh</a:t>
            </a:r>
            <a:r>
              <a:rPr lang="da-DK" baseline="0" dirty="0"/>
              <a:t>. udebliver , eller fejlbehandling og unødige bivirkninger/symptomer, der kan forværre såvel demens og den kroniske sygdom </a:t>
            </a:r>
          </a:p>
          <a:p>
            <a:r>
              <a:rPr lang="da-DK" baseline="0" dirty="0"/>
              <a:t>Dermed er der også risiko for unødig indlæggelse. </a:t>
            </a:r>
          </a:p>
          <a:p>
            <a:endParaRPr lang="da-DK" baseline="0" dirty="0"/>
          </a:p>
        </p:txBody>
      </p:sp>
      <p:sp>
        <p:nvSpPr>
          <p:cNvPr id="4" name="Pladsholder til diasnummer 3"/>
          <p:cNvSpPr>
            <a:spLocks noGrp="1"/>
          </p:cNvSpPr>
          <p:nvPr>
            <p:ph type="sldNum" sz="quarter" idx="10"/>
          </p:nvPr>
        </p:nvSpPr>
        <p:spPr/>
        <p:txBody>
          <a:bodyPr/>
          <a:lstStyle/>
          <a:p>
            <a:fld id="{35520022-6A79-4BB6-8593-30B94DA9E257}" type="slidenum">
              <a:rPr lang="da-DK" smtClean="0"/>
              <a:t>34</a:t>
            </a:fld>
            <a:endParaRPr lang="da-DK"/>
          </a:p>
        </p:txBody>
      </p:sp>
    </p:spTree>
    <p:extLst>
      <p:ext uri="{BB962C8B-B14F-4D97-AF65-F5344CB8AC3E}">
        <p14:creationId xmlns:p14="http://schemas.microsoft.com/office/powerpoint/2010/main" val="730599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35</a:t>
            </a:fld>
            <a:endParaRPr lang="da-DK" dirty="0"/>
          </a:p>
        </p:txBody>
      </p:sp>
    </p:spTree>
    <p:extLst>
      <p:ext uri="{BB962C8B-B14F-4D97-AF65-F5344CB8AC3E}">
        <p14:creationId xmlns:p14="http://schemas.microsoft.com/office/powerpoint/2010/main" val="588313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3</a:t>
            </a:fld>
            <a:endParaRPr lang="da-DK" dirty="0"/>
          </a:p>
        </p:txBody>
      </p:sp>
    </p:spTree>
    <p:extLst>
      <p:ext uri="{BB962C8B-B14F-4D97-AF65-F5344CB8AC3E}">
        <p14:creationId xmlns:p14="http://schemas.microsoft.com/office/powerpoint/2010/main" val="314646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altLang="da-DK" dirty="0">
                <a:latin typeface="Times New Roman" pitchFamily="18" charset="0"/>
              </a:rPr>
              <a:t>Motion og BDNF, udfordre hjernen, social interaktion.</a:t>
            </a:r>
          </a:p>
        </p:txBody>
      </p:sp>
      <p:sp>
        <p:nvSpPr>
          <p:cNvPr id="4" name="Pladsholder til diasnummer 3"/>
          <p:cNvSpPr>
            <a:spLocks noGrp="1"/>
          </p:cNvSpPr>
          <p:nvPr>
            <p:ph type="sldNum" sz="quarter" idx="10"/>
          </p:nvPr>
        </p:nvSpPr>
        <p:spPr/>
        <p:txBody>
          <a:bodyPr/>
          <a:lstStyle/>
          <a:p>
            <a:fld id="{7319EA10-BB89-483D-8E07-457A39A72F8F}" type="slidenum">
              <a:rPr lang="da-DK" smtClean="0"/>
              <a:t>4</a:t>
            </a:fld>
            <a:endParaRPr lang="da-DK" dirty="0"/>
          </a:p>
        </p:txBody>
      </p:sp>
    </p:spTree>
    <p:extLst>
      <p:ext uri="{BB962C8B-B14F-4D97-AF65-F5344CB8AC3E}">
        <p14:creationId xmlns:p14="http://schemas.microsoft.com/office/powerpoint/2010/main" val="2785492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5</a:t>
            </a:fld>
            <a:endParaRPr lang="da-DK" dirty="0"/>
          </a:p>
        </p:txBody>
      </p:sp>
    </p:spTree>
    <p:extLst>
      <p:ext uri="{BB962C8B-B14F-4D97-AF65-F5344CB8AC3E}">
        <p14:creationId xmlns:p14="http://schemas.microsoft.com/office/powerpoint/2010/main" val="393234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6</a:t>
            </a:fld>
            <a:endParaRPr lang="da-DK" dirty="0"/>
          </a:p>
        </p:txBody>
      </p:sp>
    </p:spTree>
    <p:extLst>
      <p:ext uri="{BB962C8B-B14F-4D97-AF65-F5344CB8AC3E}">
        <p14:creationId xmlns:p14="http://schemas.microsoft.com/office/powerpoint/2010/main" val="509627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7</a:t>
            </a:fld>
            <a:endParaRPr lang="da-DK" dirty="0"/>
          </a:p>
        </p:txBody>
      </p:sp>
    </p:spTree>
    <p:extLst>
      <p:ext uri="{BB962C8B-B14F-4D97-AF65-F5344CB8AC3E}">
        <p14:creationId xmlns:p14="http://schemas.microsoft.com/office/powerpoint/2010/main" val="3333544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8</a:t>
            </a:fld>
            <a:endParaRPr lang="da-DK" dirty="0"/>
          </a:p>
        </p:txBody>
      </p:sp>
    </p:spTree>
    <p:extLst>
      <p:ext uri="{BB962C8B-B14F-4D97-AF65-F5344CB8AC3E}">
        <p14:creationId xmlns:p14="http://schemas.microsoft.com/office/powerpoint/2010/main" val="2324688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10</a:t>
            </a:fld>
            <a:endParaRPr lang="da-DK" dirty="0"/>
          </a:p>
        </p:txBody>
      </p:sp>
    </p:spTree>
    <p:extLst>
      <p:ext uri="{BB962C8B-B14F-4D97-AF65-F5344CB8AC3E}">
        <p14:creationId xmlns:p14="http://schemas.microsoft.com/office/powerpoint/2010/main" val="531627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4B9B15B4-A376-16AA-039A-3B47B8306F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54896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712096"/>
            <a:ext cx="4629150" cy="3683693"/>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fld id="{0463D444-1F49-4EDE-A8C0-7A08DBF8C67D}" type="datetime2">
              <a:rPr lang="da-DK" smtClean="0"/>
              <a:t>7. september 2023</a:t>
            </a:fld>
            <a:endParaRPr lang="da-DK" dirty="0"/>
          </a:p>
        </p:txBody>
      </p:sp>
      <p:sp>
        <p:nvSpPr>
          <p:cNvPr id="6" name="Footer Placeholder 5"/>
          <p:cNvSpPr>
            <a:spLocks noGrp="1"/>
          </p:cNvSpPr>
          <p:nvPr>
            <p:ph type="ftr" sz="quarter" idx="11"/>
          </p:nvPr>
        </p:nvSpPr>
        <p:spPr/>
        <p:txBody>
          <a:bodyPr/>
          <a:lstStyle/>
          <a:p>
            <a:r>
              <a:rPr lang="da-DK"/>
              <a:t>Jette Kallehauge</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9" name="Text Placeholder 7"/>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316536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712096"/>
            <a:ext cx="4629150" cy="3683693"/>
          </a:xfrm>
        </p:spPr>
        <p:txBody>
          <a:bodyPr anchor="ctr" anchorCtr="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fld id="{2B3307CC-5CB5-45E9-9963-C912054B8200}" type="datetime2">
              <a:rPr lang="da-DK" smtClean="0"/>
              <a:t>7. september 2023</a:t>
            </a:fld>
            <a:endParaRPr lang="da-DK" dirty="0"/>
          </a:p>
        </p:txBody>
      </p:sp>
      <p:sp>
        <p:nvSpPr>
          <p:cNvPr id="6" name="Footer Placeholder 5"/>
          <p:cNvSpPr>
            <a:spLocks noGrp="1"/>
          </p:cNvSpPr>
          <p:nvPr>
            <p:ph type="ftr" sz="quarter" idx="11"/>
          </p:nvPr>
        </p:nvSpPr>
        <p:spPr/>
        <p:txBody>
          <a:bodyPr/>
          <a:lstStyle/>
          <a:p>
            <a:r>
              <a:rPr lang="da-DK"/>
              <a:t>Jette Kallehauge</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2" name="Text Placeholder 7">
            <a:extLst>
              <a:ext uri="{FF2B5EF4-FFF2-40B4-BE49-F238E27FC236}">
                <a16:creationId xmlns:a16="http://schemas.microsoft.com/office/drawing/2014/main" id="{587DE03F-A19F-2DA5-D07F-39AEA57ED940}"/>
              </a:ext>
            </a:extLst>
          </p:cNvPr>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2548643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xit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p:nvPr>
        </p:nvSpPr>
        <p:spPr>
          <a:xfrm>
            <a:off x="951227" y="1676696"/>
            <a:ext cx="7241549" cy="1790108"/>
          </a:xfrm>
        </p:spPr>
        <p:txBody>
          <a:bodyPr anchor="t" anchorCtr="0"/>
          <a:lstStyle>
            <a:lvl1pPr algn="ctr">
              <a:defRPr sz="5400"/>
            </a:lvl1pPr>
          </a:lstStyle>
          <a:p>
            <a:r>
              <a:rPr lang="da-DK"/>
              <a:t>Klik for at redigere i master</a:t>
            </a:r>
          </a:p>
        </p:txBody>
      </p:sp>
      <p:pic>
        <p:nvPicPr>
          <p:cNvPr id="2" name="Billede 8">
            <a:extLst>
              <a:ext uri="{FF2B5EF4-FFF2-40B4-BE49-F238E27FC236}">
                <a16:creationId xmlns:a16="http://schemas.microsoft.com/office/drawing/2014/main" id="{1B6FAF98-451D-536D-66DB-C718C67739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361141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Klik for at redigere i master</a:t>
            </a:r>
          </a:p>
        </p:txBody>
      </p:sp>
      <p:sp>
        <p:nvSpPr>
          <p:cNvPr id="3" name="Content Placeholder 2"/>
          <p:cNvSpPr>
            <a:spLocks noGrp="1"/>
          </p:cNvSpPr>
          <p:nvPr>
            <p:ph idx="1"/>
          </p:nvPr>
        </p:nvSpPr>
        <p:spPr>
          <a:xfrm>
            <a:off x="628650" y="1393479"/>
            <a:ext cx="7886700" cy="3239243"/>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r>
              <a:rPr lang="da-DK"/>
              <a:t>Revideret efterår 2023</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577453"/>
            <a:ext cx="7886700" cy="675905"/>
          </a:xfrm>
        </p:spPr>
        <p:txBody>
          <a:bodyPr>
            <a:normAutofit/>
          </a:bodyPr>
          <a:lstStyle>
            <a:lvl1pPr marL="0" indent="0">
              <a:buNone/>
              <a:defRPr sz="1800">
                <a:latin typeface="+mj-lt"/>
              </a:defRPr>
            </a:lvl1pPr>
          </a:lstStyle>
          <a:p>
            <a:pPr lvl="0"/>
            <a:r>
              <a:rPr lang="da-DK" dirty="0"/>
              <a:t>Klik for at redigere i master</a:t>
            </a:r>
          </a:p>
        </p:txBody>
      </p:sp>
    </p:spTree>
    <p:extLst>
      <p:ext uri="{BB962C8B-B14F-4D97-AF65-F5344CB8AC3E}">
        <p14:creationId xmlns:p14="http://schemas.microsoft.com/office/powerpoint/2010/main" val="2856080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Content Placeholder 2"/>
          <p:cNvSpPr>
            <a:spLocks noGrp="1"/>
          </p:cNvSpPr>
          <p:nvPr>
            <p:ph idx="1"/>
          </p:nvPr>
        </p:nvSpPr>
        <p:spPr>
          <a:xfrm>
            <a:off x="628650" y="1025957"/>
            <a:ext cx="7886700" cy="3606765"/>
          </a:xfrm>
        </p:spPr>
        <p:txBody>
          <a:body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p:cNvSpPr>
            <a:spLocks noGrp="1"/>
          </p:cNvSpPr>
          <p:nvPr>
            <p:ph type="dt" sz="half" idx="10"/>
          </p:nvPr>
        </p:nvSpPr>
        <p:spPr/>
        <p:txBody>
          <a:bodyPr/>
          <a:lstStyle/>
          <a:p>
            <a:r>
              <a:rPr lang="da-DK"/>
              <a:t>Revideret efterår 2023</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577453"/>
            <a:ext cx="7886700" cy="398639"/>
          </a:xfrm>
        </p:spPr>
        <p:txBody>
          <a:bodyPr>
            <a:normAutofit/>
          </a:bodyPr>
          <a:lstStyle>
            <a:lvl1pPr marL="0" indent="0">
              <a:buNone/>
              <a:defRPr sz="1800">
                <a:latin typeface="+mj-lt"/>
              </a:defRPr>
            </a:lvl1pPr>
          </a:lstStyle>
          <a:p>
            <a:pPr lvl="0"/>
            <a:r>
              <a:rPr lang="en-US" dirty="0"/>
              <a:t>Edit Master text styles</a:t>
            </a:r>
          </a:p>
        </p:txBody>
      </p:sp>
      <p:pic>
        <p:nvPicPr>
          <p:cNvPr id="9" name="Billede 8">
            <a:extLst>
              <a:ext uri="{FF2B5EF4-FFF2-40B4-BE49-F238E27FC236}">
                <a16:creationId xmlns:a16="http://schemas.microsoft.com/office/drawing/2014/main" id="{1BA9817A-E956-4537-8B0B-074241ACD8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7173" y="90643"/>
            <a:ext cx="1077835" cy="304883"/>
          </a:xfrm>
          <a:prstGeom prst="rect">
            <a:avLst/>
          </a:prstGeom>
        </p:spPr>
      </p:pic>
    </p:spTree>
    <p:extLst>
      <p:ext uri="{BB962C8B-B14F-4D97-AF65-F5344CB8AC3E}">
        <p14:creationId xmlns:p14="http://schemas.microsoft.com/office/powerpoint/2010/main" val="4086961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Exit">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rgbClr val="437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hasCustomPrompt="1"/>
          </p:nvPr>
        </p:nvSpPr>
        <p:spPr>
          <a:xfrm>
            <a:off x="951227" y="1676696"/>
            <a:ext cx="7241549" cy="1790108"/>
          </a:xfrm>
        </p:spPr>
        <p:txBody>
          <a:bodyPr anchor="t" anchorCtr="0"/>
          <a:lstStyle>
            <a:lvl1pPr algn="ctr">
              <a:defRPr sz="3600"/>
            </a:lvl1pPr>
          </a:lstStyle>
          <a:p>
            <a:r>
              <a:rPr lang="en-US" dirty="0" err="1"/>
              <a:t>Tak</a:t>
            </a:r>
            <a:r>
              <a:rPr lang="en-US" dirty="0"/>
              <a:t> for </a:t>
            </a:r>
            <a:r>
              <a:rPr lang="en-US" dirty="0" err="1"/>
              <a:t>i</a:t>
            </a:r>
            <a:r>
              <a:rPr lang="en-US" dirty="0"/>
              <a:t> </a:t>
            </a:r>
            <a:r>
              <a:rPr lang="en-US" dirty="0" err="1"/>
              <a:t>dag</a:t>
            </a:r>
            <a:endParaRPr lang="da-DK" dirty="0"/>
          </a:p>
        </p:txBody>
      </p:sp>
      <p:pic>
        <p:nvPicPr>
          <p:cNvPr id="6" name="Billede 5">
            <a:extLst>
              <a:ext uri="{FF2B5EF4-FFF2-40B4-BE49-F238E27FC236}">
                <a16:creationId xmlns:a16="http://schemas.microsoft.com/office/drawing/2014/main" id="{A778B2AF-AD64-4E68-B35B-50938B2C5C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4233" y="4529346"/>
            <a:ext cx="1503830" cy="422650"/>
          </a:xfrm>
          <a:prstGeom prst="rect">
            <a:avLst/>
          </a:prstGeom>
        </p:spPr>
      </p:pic>
    </p:spTree>
    <p:extLst>
      <p:ext uri="{BB962C8B-B14F-4D97-AF65-F5344CB8AC3E}">
        <p14:creationId xmlns:p14="http://schemas.microsoft.com/office/powerpoint/2010/main" val="2850685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DK"/>
              <a:t>Revideret efterår 2023</a:t>
            </a:r>
          </a:p>
        </p:txBody>
      </p:sp>
      <p:sp>
        <p:nvSpPr>
          <p:cNvPr id="3" name="Pladsholder til sidefod 2"/>
          <p:cNvSpPr>
            <a:spLocks noGrp="1"/>
          </p:cNvSpPr>
          <p:nvPr>
            <p:ph type="ftr" sz="quarter" idx="11"/>
          </p:nvPr>
        </p:nvSpPr>
        <p:spPr/>
        <p:txBody>
          <a:bodyPr/>
          <a:lstStyle/>
          <a:p>
            <a:r>
              <a:rPr lang="da-DK"/>
              <a:t>Billedmateriale: Nationalt Videnscenter for Demens / Colourbox.dk / Commons Wikimedia</a:t>
            </a:r>
          </a:p>
        </p:txBody>
      </p:sp>
      <p:sp>
        <p:nvSpPr>
          <p:cNvPr id="4" name="Pladsholder til diasnummer 3"/>
          <p:cNvSpPr>
            <a:spLocks noGrp="1"/>
          </p:cNvSpPr>
          <p:nvPr>
            <p:ph type="sldNum" sz="quarter" idx="12"/>
          </p:nvPr>
        </p:nvSpPr>
        <p:spPr/>
        <p:txBody>
          <a:bodyPr/>
          <a:lstStyle/>
          <a:p>
            <a:fld id="{312D3B16-38FA-4479-B559-573CF615E20A}" type="slidenum">
              <a:rPr lang="da-DK" smtClean="0"/>
              <a:t>‹nr.›</a:t>
            </a:fld>
            <a:endParaRPr lang="da-DK"/>
          </a:p>
        </p:txBody>
      </p:sp>
    </p:spTree>
    <p:extLst>
      <p:ext uri="{BB962C8B-B14F-4D97-AF65-F5344CB8AC3E}">
        <p14:creationId xmlns:p14="http://schemas.microsoft.com/office/powerpoint/2010/main" val="2172762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r>
              <a:rPr lang="da-DK"/>
              <a:t>Revideret efterår 2023</a:t>
            </a:r>
          </a:p>
        </p:txBody>
      </p:sp>
      <p:sp>
        <p:nvSpPr>
          <p:cNvPr id="5" name="Pladsholder til sidefod 4"/>
          <p:cNvSpPr>
            <a:spLocks noGrp="1"/>
          </p:cNvSpPr>
          <p:nvPr>
            <p:ph type="ftr" sz="quarter" idx="11"/>
          </p:nvPr>
        </p:nvSpPr>
        <p:spPr/>
        <p:txBody>
          <a:bodyPr/>
          <a:lstStyle/>
          <a:p>
            <a:r>
              <a:rPr lang="da-DK"/>
              <a:t>Billedmateriale: Nationalt Videnscenter for Demens / Colourbox.dk / Commons Wikimedia</a:t>
            </a:r>
          </a:p>
        </p:txBody>
      </p:sp>
      <p:sp>
        <p:nvSpPr>
          <p:cNvPr id="6" name="Pladsholder til diasnummer 5"/>
          <p:cNvSpPr>
            <a:spLocks noGrp="1"/>
          </p:cNvSpPr>
          <p:nvPr>
            <p:ph type="sldNum" sz="quarter" idx="12"/>
          </p:nvPr>
        </p:nvSpPr>
        <p:spPr/>
        <p:txBody>
          <a:bodyPr/>
          <a:lstStyle/>
          <a:p>
            <a:fld id="{312D3B16-38FA-4479-B559-573CF615E20A}" type="slidenum">
              <a:rPr lang="da-DK" smtClean="0"/>
              <a:t>‹nr.›</a:t>
            </a:fld>
            <a:endParaRPr lang="da-DK"/>
          </a:p>
        </p:txBody>
      </p:sp>
    </p:spTree>
    <p:extLst>
      <p:ext uri="{BB962C8B-B14F-4D97-AF65-F5344CB8AC3E}">
        <p14:creationId xmlns:p14="http://schemas.microsoft.com/office/powerpoint/2010/main" val="72337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F8C363EF-119C-1239-75CE-795D957DD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190797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idx="1"/>
          </p:nvPr>
        </p:nvSpPr>
        <p:spPr>
          <a:xfrm>
            <a:off x="628650" y="1524000"/>
            <a:ext cx="7886700" cy="3108722"/>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3E60390F-487D-41BA-87F2-0E55180463A7}" type="datetime2">
              <a:rPr lang="da-DK" smtClean="0"/>
              <a:t>7. september 2023</a:t>
            </a:fld>
            <a:endParaRPr lang="da-DK" dirty="0"/>
          </a:p>
        </p:txBody>
      </p:sp>
      <p:sp>
        <p:nvSpPr>
          <p:cNvPr id="5" name="Footer Placeholder 4"/>
          <p:cNvSpPr>
            <a:spLocks noGrp="1"/>
          </p:cNvSpPr>
          <p:nvPr>
            <p:ph type="ftr" sz="quarter" idx="11"/>
          </p:nvPr>
        </p:nvSpPr>
        <p:spPr/>
        <p:txBody>
          <a:bodyPr/>
          <a:lstStyle/>
          <a:p>
            <a:r>
              <a:rPr lang="da-DK"/>
              <a:t>Jette Kallehauge</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7219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da-DK" dirty="0"/>
              <a:t>Klik for at redigere i master</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fld id="{38C86462-01DC-48A4-91C1-EEA79BD0BA60}" type="datetime2">
              <a:rPr lang="da-DK" smtClean="0"/>
              <a:t>7. september 2023</a:t>
            </a:fld>
            <a:endParaRPr lang="da-DK" dirty="0"/>
          </a:p>
        </p:txBody>
      </p:sp>
      <p:sp>
        <p:nvSpPr>
          <p:cNvPr id="5" name="Footer Placeholder 4"/>
          <p:cNvSpPr>
            <a:spLocks noGrp="1"/>
          </p:cNvSpPr>
          <p:nvPr>
            <p:ph type="ftr" sz="quarter" idx="11"/>
          </p:nvPr>
        </p:nvSpPr>
        <p:spPr/>
        <p:txBody>
          <a:bodyPr/>
          <a:lstStyle/>
          <a:p>
            <a:r>
              <a:rPr lang="da-DK"/>
              <a:t>Jette Kallehauge</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405249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sz="half" idx="1"/>
          </p:nvPr>
        </p:nvSpPr>
        <p:spPr>
          <a:xfrm>
            <a:off x="6286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291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Date Placeholder 4"/>
          <p:cNvSpPr>
            <a:spLocks noGrp="1"/>
          </p:cNvSpPr>
          <p:nvPr>
            <p:ph type="dt" sz="half" idx="10"/>
          </p:nvPr>
        </p:nvSpPr>
        <p:spPr/>
        <p:txBody>
          <a:bodyPr/>
          <a:lstStyle/>
          <a:p>
            <a:fld id="{586C84A1-6A39-475A-AA88-CCE5E5257D5B}" type="datetime2">
              <a:rPr lang="da-DK" smtClean="0"/>
              <a:t>7. september 2023</a:t>
            </a:fld>
            <a:endParaRPr lang="da-DK" dirty="0"/>
          </a:p>
        </p:txBody>
      </p:sp>
      <p:sp>
        <p:nvSpPr>
          <p:cNvPr id="6" name="Footer Placeholder 5"/>
          <p:cNvSpPr>
            <a:spLocks noGrp="1"/>
          </p:cNvSpPr>
          <p:nvPr>
            <p:ph type="ftr" sz="quarter" idx="11"/>
          </p:nvPr>
        </p:nvSpPr>
        <p:spPr/>
        <p:txBody>
          <a:bodyPr/>
          <a:lstStyle/>
          <a:p>
            <a:r>
              <a:rPr lang="da-DK"/>
              <a:t>Jette Kallehauge</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24318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Content Placeholder 3"/>
          <p:cNvSpPr>
            <a:spLocks noGrp="1"/>
          </p:cNvSpPr>
          <p:nvPr>
            <p:ph sz="half" idx="2"/>
          </p:nvPr>
        </p:nvSpPr>
        <p:spPr>
          <a:xfrm>
            <a:off x="629842" y="1878806"/>
            <a:ext cx="3868340"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Content Placeholder 5"/>
          <p:cNvSpPr>
            <a:spLocks noGrp="1"/>
          </p:cNvSpPr>
          <p:nvPr>
            <p:ph sz="quarter" idx="4"/>
          </p:nvPr>
        </p:nvSpPr>
        <p:spPr>
          <a:xfrm>
            <a:off x="4629151" y="1878806"/>
            <a:ext cx="3887391"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Date Placeholder 6"/>
          <p:cNvSpPr>
            <a:spLocks noGrp="1"/>
          </p:cNvSpPr>
          <p:nvPr>
            <p:ph type="dt" sz="half" idx="10"/>
          </p:nvPr>
        </p:nvSpPr>
        <p:spPr/>
        <p:txBody>
          <a:bodyPr/>
          <a:lstStyle/>
          <a:p>
            <a:fld id="{843BD15C-6318-4BA3-AFD7-279C401607CC}" type="datetime2">
              <a:rPr lang="da-DK" smtClean="0"/>
              <a:t>7. september 2023</a:t>
            </a:fld>
            <a:endParaRPr lang="da-DK" dirty="0"/>
          </a:p>
        </p:txBody>
      </p:sp>
      <p:sp>
        <p:nvSpPr>
          <p:cNvPr id="8" name="Footer Placeholder 7"/>
          <p:cNvSpPr>
            <a:spLocks noGrp="1"/>
          </p:cNvSpPr>
          <p:nvPr>
            <p:ph type="ftr" sz="quarter" idx="11"/>
          </p:nvPr>
        </p:nvSpPr>
        <p:spPr/>
        <p:txBody>
          <a:bodyPr/>
          <a:lstStyle/>
          <a:p>
            <a:r>
              <a:rPr lang="da-DK"/>
              <a:t>Jette Kallehauge</a:t>
            </a:r>
            <a:endParaRPr lang="da-DK" dirty="0"/>
          </a:p>
        </p:txBody>
      </p:sp>
      <p:sp>
        <p:nvSpPr>
          <p:cNvPr id="9" name="Slide Number Placeholder 8"/>
          <p:cNvSpPr>
            <a:spLocks noGrp="1"/>
          </p:cNvSpPr>
          <p:nvPr>
            <p:ph type="sldNum" sz="quarter" idx="12"/>
          </p:nvPr>
        </p:nvSpPr>
        <p:spPr/>
        <p:txBody>
          <a:bodyPr/>
          <a:lstStyle/>
          <a:p>
            <a:fld id="{74447C9C-57A8-4003-9066-4A7E6D84F205}" type="slidenum">
              <a:rPr lang="da-DK" smtClean="0"/>
              <a:t>‹nr.›</a:t>
            </a:fld>
            <a:endParaRPr lang="da-DK" dirty="0"/>
          </a:p>
        </p:txBody>
      </p:sp>
      <p:sp>
        <p:nvSpPr>
          <p:cNvPr id="10" name="Title 9"/>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239347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fld id="{2FF62924-C282-4FB3-B901-BA45725FA179}" type="datetime2">
              <a:rPr lang="da-DK" smtClean="0"/>
              <a:t>7. september 2023</a:t>
            </a:fld>
            <a:endParaRPr lang="da-DK" dirty="0"/>
          </a:p>
        </p:txBody>
      </p:sp>
      <p:sp>
        <p:nvSpPr>
          <p:cNvPr id="4" name="Footer Placeholder 3"/>
          <p:cNvSpPr>
            <a:spLocks noGrp="1"/>
          </p:cNvSpPr>
          <p:nvPr>
            <p:ph type="ftr" sz="quarter" idx="11"/>
          </p:nvPr>
        </p:nvSpPr>
        <p:spPr/>
        <p:txBody>
          <a:bodyPr/>
          <a:lstStyle/>
          <a:p>
            <a:r>
              <a:rPr lang="da-DK"/>
              <a:t>Jette Kallehauge</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315508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fld id="{8CC77401-02FA-4E92-A157-F1EA97BFC6E5}" type="datetime2">
              <a:rPr lang="da-DK" smtClean="0"/>
              <a:t>7. september 2023</a:t>
            </a:fld>
            <a:endParaRPr lang="da-DK" dirty="0"/>
          </a:p>
        </p:txBody>
      </p:sp>
      <p:sp>
        <p:nvSpPr>
          <p:cNvPr id="4" name="Footer Placeholder 3"/>
          <p:cNvSpPr>
            <a:spLocks noGrp="1"/>
          </p:cNvSpPr>
          <p:nvPr>
            <p:ph type="ftr" sz="quarter" idx="11"/>
          </p:nvPr>
        </p:nvSpPr>
        <p:spPr/>
        <p:txBody>
          <a:bodyPr/>
          <a:lstStyle/>
          <a:p>
            <a:r>
              <a:rPr lang="da-DK"/>
              <a:t>Jette Kallehauge</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
        <p:nvSpPr>
          <p:cNvPr id="7" name="Text Placeholder 7">
            <a:extLst>
              <a:ext uri="{FF2B5EF4-FFF2-40B4-BE49-F238E27FC236}">
                <a16:creationId xmlns:a16="http://schemas.microsoft.com/office/drawing/2014/main" id="{4AE06F40-8F72-4FFE-43A6-58585E0F16AB}"/>
              </a:ext>
            </a:extLst>
          </p:cNvPr>
          <p:cNvSpPr>
            <a:spLocks noGrp="1"/>
          </p:cNvSpPr>
          <p:nvPr>
            <p:ph type="body" sz="quarter" idx="14"/>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181050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443E7-DF88-4C63-AB72-653FEA0D2612}" type="datetime2">
              <a:rPr lang="da-DK" smtClean="0"/>
              <a:t>7. september 2023</a:t>
            </a:fld>
            <a:endParaRPr lang="da-DK" dirty="0"/>
          </a:p>
        </p:txBody>
      </p:sp>
      <p:sp>
        <p:nvSpPr>
          <p:cNvPr id="3" name="Footer Placeholder 2"/>
          <p:cNvSpPr>
            <a:spLocks noGrp="1"/>
          </p:cNvSpPr>
          <p:nvPr>
            <p:ph type="ftr" sz="quarter" idx="11"/>
          </p:nvPr>
        </p:nvSpPr>
        <p:spPr/>
        <p:txBody>
          <a:bodyPr/>
          <a:lstStyle/>
          <a:p>
            <a:r>
              <a:rPr lang="da-DK"/>
              <a:t>Jette Kallehauge</a:t>
            </a:r>
            <a:endParaRPr lang="da-DK" dirty="0"/>
          </a:p>
        </p:txBody>
      </p:sp>
      <p:sp>
        <p:nvSpPr>
          <p:cNvPr id="4" name="Slide Number Placeholder 3"/>
          <p:cNvSpPr>
            <a:spLocks noGrp="1"/>
          </p:cNvSpPr>
          <p:nvPr>
            <p:ph type="sldNum" sz="quarter" idx="12"/>
          </p:nvPr>
        </p:nvSpPr>
        <p:spPr/>
        <p:txBody>
          <a:bodyPr/>
          <a:lstStyle/>
          <a:p>
            <a:fld id="{74447C9C-57A8-4003-9066-4A7E6D84F205}" type="slidenum">
              <a:rPr lang="da-DK" smtClean="0"/>
              <a:t>‹nr.›</a:t>
            </a:fld>
            <a:endParaRPr lang="da-DK" dirty="0"/>
          </a:p>
        </p:txBody>
      </p:sp>
      <p:sp>
        <p:nvSpPr>
          <p:cNvPr id="5" name="Title 4"/>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141655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3"/>
          <p:cNvSpPr/>
          <p:nvPr/>
        </p:nvSpPr>
        <p:spPr>
          <a:xfrm>
            <a:off x="0" y="-1"/>
            <a:ext cx="9144000" cy="564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dirty="0"/>
          </a:p>
        </p:txBody>
      </p:sp>
      <p:sp>
        <p:nvSpPr>
          <p:cNvPr id="2" name="Title Placeholder 1"/>
          <p:cNvSpPr>
            <a:spLocks noGrp="1"/>
          </p:cNvSpPr>
          <p:nvPr>
            <p:ph type="title"/>
          </p:nvPr>
        </p:nvSpPr>
        <p:spPr>
          <a:xfrm>
            <a:off x="628651" y="98613"/>
            <a:ext cx="6805495" cy="398639"/>
          </a:xfrm>
          <a:prstGeom prst="rect">
            <a:avLst/>
          </a:prstGeom>
        </p:spPr>
        <p:txBody>
          <a:bodyPr vert="horz" lIns="91440" tIns="0" rIns="0" bIns="0" rtlCol="0" anchor="ctr">
            <a:noAutofit/>
          </a:bodyPr>
          <a:lstStyle/>
          <a:p>
            <a:r>
              <a:rPr lang="da-DK" dirty="0"/>
              <a:t>Klik for at redigere i master</a:t>
            </a:r>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p:cNvSpPr>
            <a:spLocks noGrp="1"/>
          </p:cNvSpPr>
          <p:nvPr>
            <p:ph type="dt" sz="half" idx="2"/>
          </p:nvPr>
        </p:nvSpPr>
        <p:spPr>
          <a:xfrm>
            <a:off x="628650" y="4847566"/>
            <a:ext cx="1535430" cy="273844"/>
          </a:xfrm>
          <a:prstGeom prst="rect">
            <a:avLst/>
          </a:prstGeom>
        </p:spPr>
        <p:txBody>
          <a:bodyPr vert="horz" lIns="91440" tIns="45720" rIns="91440" bIns="45720" rtlCol="0" anchor="ctr"/>
          <a:lstStyle>
            <a:lvl1pPr algn="l">
              <a:defRPr sz="900">
                <a:solidFill>
                  <a:schemeClr val="tx1"/>
                </a:solidFill>
              </a:defRPr>
            </a:lvl1pPr>
          </a:lstStyle>
          <a:p>
            <a:fld id="{B1564EA8-4A29-458C-84E6-484B46E57720}" type="datetime2">
              <a:rPr lang="da-DK" noProof="0" smtClean="0"/>
              <a:t>7. september 2023</a:t>
            </a:fld>
            <a:endParaRPr lang="da-DK" noProof="0" dirty="0"/>
          </a:p>
        </p:txBody>
      </p:sp>
      <p:sp>
        <p:nvSpPr>
          <p:cNvPr id="5" name="Footer Placeholder 4"/>
          <p:cNvSpPr>
            <a:spLocks noGrp="1"/>
          </p:cNvSpPr>
          <p:nvPr>
            <p:ph type="ftr" sz="quarter" idx="3"/>
          </p:nvPr>
        </p:nvSpPr>
        <p:spPr>
          <a:xfrm>
            <a:off x="2255520" y="4847566"/>
            <a:ext cx="5760720" cy="273844"/>
          </a:xfrm>
          <a:prstGeom prst="rect">
            <a:avLst/>
          </a:prstGeom>
        </p:spPr>
        <p:txBody>
          <a:bodyPr vert="horz" lIns="91440" tIns="45720" rIns="91440" bIns="45720" rtlCol="0" anchor="ctr"/>
          <a:lstStyle>
            <a:lvl1pPr algn="l">
              <a:defRPr sz="900">
                <a:solidFill>
                  <a:schemeClr val="tx1"/>
                </a:solidFill>
              </a:defRPr>
            </a:lvl1pPr>
          </a:lstStyle>
          <a:p>
            <a:r>
              <a:rPr lang="da-DK"/>
              <a:t>Jette Kallehauge</a:t>
            </a:r>
            <a:endParaRPr lang="da-DK" dirty="0"/>
          </a:p>
        </p:txBody>
      </p:sp>
      <p:sp>
        <p:nvSpPr>
          <p:cNvPr id="6" name="Slide Number Placeholder 5"/>
          <p:cNvSpPr>
            <a:spLocks noGrp="1"/>
          </p:cNvSpPr>
          <p:nvPr>
            <p:ph type="sldNum" sz="quarter" idx="4"/>
          </p:nvPr>
        </p:nvSpPr>
        <p:spPr>
          <a:xfrm>
            <a:off x="8091158" y="4847566"/>
            <a:ext cx="424192" cy="273844"/>
          </a:xfrm>
          <a:prstGeom prst="rect">
            <a:avLst/>
          </a:prstGeom>
        </p:spPr>
        <p:txBody>
          <a:bodyPr vert="horz" lIns="91440" tIns="45720" rIns="91440" bIns="45720" rtlCol="0" anchor="ctr"/>
          <a:lstStyle>
            <a:lvl1pPr algn="r">
              <a:defRPr sz="900">
                <a:solidFill>
                  <a:schemeClr val="tx1"/>
                </a:solidFill>
              </a:defRPr>
            </a:lvl1pPr>
          </a:lstStyle>
          <a:p>
            <a:fld id="{74447C9C-57A8-4003-9066-4A7E6D84F205}" type="slidenum">
              <a:rPr lang="da-DK" smtClean="0"/>
              <a:pPr/>
              <a:t>‹nr.›</a:t>
            </a:fld>
            <a:endParaRPr lang="da-DK" dirty="0"/>
          </a:p>
        </p:txBody>
      </p:sp>
      <p:cxnSp>
        <p:nvCxnSpPr>
          <p:cNvPr id="9" name="Lige forbindelse 6"/>
          <p:cNvCxnSpPr/>
          <p:nvPr/>
        </p:nvCxnSpPr>
        <p:spPr>
          <a:xfrm>
            <a:off x="0" y="4824557"/>
            <a:ext cx="91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Billede 9">
            <a:extLst>
              <a:ext uri="{FF2B5EF4-FFF2-40B4-BE49-F238E27FC236}">
                <a16:creationId xmlns:a16="http://schemas.microsoft.com/office/drawing/2014/main" id="{F1743E11-D8BE-4D28-F4F0-E6FE08D07C01}"/>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870200" y="79237"/>
            <a:ext cx="1077835" cy="406511"/>
          </a:xfrm>
          <a:prstGeom prst="rect">
            <a:avLst/>
          </a:prstGeom>
        </p:spPr>
      </p:pic>
    </p:spTree>
    <p:extLst>
      <p:ext uri="{BB962C8B-B14F-4D97-AF65-F5344CB8AC3E}">
        <p14:creationId xmlns:p14="http://schemas.microsoft.com/office/powerpoint/2010/main" val="2187612668"/>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71" r:id="rId8"/>
    <p:sldLayoutId id="2147483667" r:id="rId9"/>
    <p:sldLayoutId id="2147483668" r:id="rId10"/>
    <p:sldLayoutId id="2147483669" r:id="rId11"/>
    <p:sldLayoutId id="2147483674" r:id="rId12"/>
    <p:sldLayoutId id="2147483675" r:id="rId13"/>
    <p:sldLayoutId id="2147483676" r:id="rId14"/>
    <p:sldLayoutId id="2147483677" r:id="rId15"/>
    <p:sldLayoutId id="2147483678" r:id="rId16"/>
    <p:sldLayoutId id="2147483679" r:id="rId17"/>
  </p:sldLayoutIdLst>
  <p:hf sldNum="0" hdr="0"/>
  <p:txStyles>
    <p:titleStyle>
      <a:lvl1pPr algn="l" defTabSz="685800" rtl="0" eaLnBrk="1" latinLnBrk="0" hangingPunct="1">
        <a:lnSpc>
          <a:spcPct val="90000"/>
        </a:lnSpc>
        <a:spcBef>
          <a:spcPct val="0"/>
        </a:spcBef>
        <a:buNone/>
        <a:defRPr sz="2100" b="1" kern="1200">
          <a:solidFill>
            <a:schemeClr val="bg1"/>
          </a:solidFill>
          <a:latin typeface="+mj-lt"/>
          <a:ea typeface="+mj-ea"/>
          <a:cs typeface="+mj-cs"/>
        </a:defRPr>
      </a:lvl1pPr>
    </p:titleStyle>
    <p:bodyStyle>
      <a:lvl1pPr marL="133350" indent="-133350" algn="l" defTabSz="685800" rtl="0" eaLnBrk="1" latinLnBrk="0" hangingPunct="1">
        <a:lnSpc>
          <a:spcPct val="100000"/>
        </a:lnSpc>
        <a:spcBef>
          <a:spcPts val="450"/>
        </a:spcBef>
        <a:buFont typeface="Arial" panose="020B0604020202020204" pitchFamily="34" charset="0"/>
        <a:buChar char="•"/>
        <a:defRPr sz="1500" kern="1200">
          <a:solidFill>
            <a:schemeClr val="tx1"/>
          </a:solidFill>
          <a:latin typeface="+mn-lt"/>
          <a:ea typeface="+mn-ea"/>
          <a:cs typeface="+mn-cs"/>
        </a:defRPr>
      </a:lvl1pPr>
      <a:lvl2pPr marL="267891" indent="-134541"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2pPr>
      <a:lvl3pPr marL="404813" indent="-136922"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3pPr>
      <a:lvl4pPr marL="538163" indent="-133350"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4pPr>
      <a:lvl5pPr marL="672704" indent="-134541"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demensven.dk/jeg-vil-vide-mere/viden-til-demensvenner/viden-om-demens/" TargetMode="External"/><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1779584"/>
            <a:ext cx="5829300" cy="998656"/>
          </a:xfrm>
        </p:spPr>
        <p:txBody>
          <a:bodyPr>
            <a:normAutofit fontScale="90000"/>
          </a:bodyPr>
          <a:lstStyle/>
          <a:p>
            <a:r>
              <a:rPr lang="da-DK" sz="3000" dirty="0"/>
              <a:t>Kursus for personer med demens </a:t>
            </a:r>
            <a:br>
              <a:rPr lang="da-DK" sz="3000" dirty="0"/>
            </a:br>
            <a:r>
              <a:rPr lang="da-DK" sz="3000" dirty="0"/>
              <a:t>og pårørende</a:t>
            </a:r>
            <a:br>
              <a:rPr lang="da-DK" sz="3000" dirty="0"/>
            </a:br>
            <a:br>
              <a:rPr lang="da-DK" sz="3000" dirty="0"/>
            </a:br>
            <a:endParaRPr lang="da-DK" sz="7200" b="0" dirty="0"/>
          </a:p>
        </p:txBody>
      </p:sp>
      <p:sp>
        <p:nvSpPr>
          <p:cNvPr id="3" name="Subtitle 2"/>
          <p:cNvSpPr>
            <a:spLocks noGrp="1"/>
          </p:cNvSpPr>
          <p:nvPr>
            <p:ph type="subTitle" idx="1"/>
          </p:nvPr>
        </p:nvSpPr>
        <p:spPr>
          <a:xfrm>
            <a:off x="1657350" y="2929632"/>
            <a:ext cx="5829300" cy="1334344"/>
          </a:xfrm>
        </p:spPr>
        <p:txBody>
          <a:bodyPr>
            <a:normAutofit/>
          </a:bodyPr>
          <a:lstStyle/>
          <a:p>
            <a:r>
              <a:rPr lang="da-DK" dirty="0"/>
              <a:t>Underviser XXX</a:t>
            </a:r>
          </a:p>
          <a:p>
            <a:r>
              <a:rPr lang="da-DK" dirty="0"/>
              <a:t>Dato</a:t>
            </a:r>
          </a:p>
          <a:p>
            <a:r>
              <a:rPr lang="da-DK" dirty="0"/>
              <a:t>Sted</a:t>
            </a:r>
          </a:p>
        </p:txBody>
      </p:sp>
      <p:sp>
        <p:nvSpPr>
          <p:cNvPr id="6" name="Tekstfelt 5">
            <a:extLst>
              <a:ext uri="{FF2B5EF4-FFF2-40B4-BE49-F238E27FC236}">
                <a16:creationId xmlns:a16="http://schemas.microsoft.com/office/drawing/2014/main" id="{DD03E367-CDAF-4AD4-AEE6-77095D37A8FD}"/>
              </a:ext>
            </a:extLst>
          </p:cNvPr>
          <p:cNvSpPr txBox="1"/>
          <p:nvPr/>
        </p:nvSpPr>
        <p:spPr>
          <a:xfrm>
            <a:off x="2944058" y="855489"/>
            <a:ext cx="3255885" cy="576119"/>
          </a:xfrm>
          <a:prstGeom prst="rect">
            <a:avLst/>
          </a:prstGeom>
          <a:noFill/>
        </p:spPr>
        <p:txBody>
          <a:bodyPr wrap="square" lIns="67500" rtlCol="0">
            <a:noAutofit/>
          </a:bodyPr>
          <a:lstStyle/>
          <a:p>
            <a:pPr algn="ctr"/>
            <a:r>
              <a:rPr lang="da-DK" sz="3600" b="1" dirty="0">
                <a:solidFill>
                  <a:schemeClr val="bg1"/>
                </a:solidFill>
                <a:latin typeface="+mj-lt"/>
              </a:rPr>
              <a:t>Velkommen</a:t>
            </a:r>
          </a:p>
        </p:txBody>
      </p:sp>
    </p:spTree>
    <p:extLst>
      <p:ext uri="{BB962C8B-B14F-4D97-AF65-F5344CB8AC3E}">
        <p14:creationId xmlns:p14="http://schemas.microsoft.com/office/powerpoint/2010/main" val="4206030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er demens?</a:t>
            </a:r>
          </a:p>
        </p:txBody>
      </p:sp>
      <p:sp>
        <p:nvSpPr>
          <p:cNvPr id="3" name="Pladsholder til indhold 2"/>
          <p:cNvSpPr>
            <a:spLocks noGrp="1"/>
          </p:cNvSpPr>
          <p:nvPr>
            <p:ph idx="1"/>
          </p:nvPr>
        </p:nvSpPr>
        <p:spPr>
          <a:xfrm>
            <a:off x="655326" y="1208968"/>
            <a:ext cx="7069116" cy="3538213"/>
          </a:xfrm>
        </p:spPr>
        <p:txBody>
          <a:bodyPr/>
          <a:lstStyle/>
          <a:p>
            <a:pPr marL="257175" indent="-257175"/>
            <a:r>
              <a:rPr lang="da-DK" dirty="0"/>
              <a:t>Demenssygdomme er fremadskridende og viser sig ved svækkelse</a:t>
            </a:r>
            <a:br>
              <a:rPr lang="da-DK" dirty="0"/>
            </a:br>
            <a:r>
              <a:rPr lang="da-DK" dirty="0"/>
              <a:t>af intellektuelle funktioner.</a:t>
            </a:r>
          </a:p>
          <a:p>
            <a:pPr marL="257175" indent="-257175"/>
            <a:endParaRPr lang="da-DK" dirty="0"/>
          </a:p>
          <a:p>
            <a:pPr marL="257175" indent="-257175"/>
            <a:r>
              <a:rPr lang="da-DK" dirty="0"/>
              <a:t>200 forskellige sygdomme kan medføre demens.</a:t>
            </a:r>
          </a:p>
          <a:p>
            <a:pPr marL="257175" indent="-257175"/>
            <a:endParaRPr lang="da-DK" dirty="0"/>
          </a:p>
          <a:p>
            <a:pPr marL="257175" indent="-257175"/>
            <a:r>
              <a:rPr lang="da-DK" dirty="0"/>
              <a:t>Alzheimers sygdom er den hyppigste årsag til demens</a:t>
            </a:r>
          </a:p>
          <a:p>
            <a:pPr marL="257175" indent="-257175"/>
            <a:endParaRPr lang="da-DK" dirty="0"/>
          </a:p>
          <a:p>
            <a:pPr marL="257175" indent="-257175"/>
            <a:r>
              <a:rPr lang="da-DK" dirty="0"/>
              <a:t>80.000 – 90.000 mennesker har demens i Danmark</a:t>
            </a:r>
          </a:p>
          <a:p>
            <a:pPr marL="0" indent="0">
              <a:buNone/>
            </a:pPr>
            <a:endParaRPr lang="da-DK" b="1" dirty="0"/>
          </a:p>
        </p:txBody>
      </p:sp>
      <p:pic>
        <p:nvPicPr>
          <p:cNvPr id="5" name="Pladsholder til indhold 4">
            <a:extLst>
              <a:ext uri="{FF2B5EF4-FFF2-40B4-BE49-F238E27FC236}">
                <a16:creationId xmlns:a16="http://schemas.microsoft.com/office/drawing/2014/main" id="{FB1AFD1E-653F-4D87-BB3D-10E1A987C2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901" t="5001" r="13373" b="1646"/>
          <a:stretch/>
        </p:blipFill>
        <p:spPr>
          <a:xfrm>
            <a:off x="6470709" y="2543195"/>
            <a:ext cx="2286528" cy="2065251"/>
          </a:xfrm>
          <a:prstGeom prst="rect">
            <a:avLst/>
          </a:prstGeom>
        </p:spPr>
      </p:pic>
      <p:sp>
        <p:nvSpPr>
          <p:cNvPr id="4" name="Pladsholder til dato 3">
            <a:extLst>
              <a:ext uri="{FF2B5EF4-FFF2-40B4-BE49-F238E27FC236}">
                <a16:creationId xmlns:a16="http://schemas.microsoft.com/office/drawing/2014/main" id="{6B7BBAF5-9EF6-4B24-8A09-808EB73D3156}"/>
              </a:ext>
            </a:extLst>
          </p:cNvPr>
          <p:cNvSpPr>
            <a:spLocks noGrp="1"/>
          </p:cNvSpPr>
          <p:nvPr>
            <p:ph type="dt" sz="half" idx="10"/>
          </p:nvPr>
        </p:nvSpPr>
        <p:spPr/>
        <p:txBody>
          <a:bodyPr/>
          <a:lstStyle/>
          <a:p>
            <a:r>
              <a:rPr lang="da-DK"/>
              <a:t>Revideret efterår 2023</a:t>
            </a:r>
            <a:endParaRPr lang="da-DK" dirty="0"/>
          </a:p>
        </p:txBody>
      </p:sp>
      <p:sp>
        <p:nvSpPr>
          <p:cNvPr id="6" name="Pladsholder til sidefod 5">
            <a:extLst>
              <a:ext uri="{FF2B5EF4-FFF2-40B4-BE49-F238E27FC236}">
                <a16:creationId xmlns:a16="http://schemas.microsoft.com/office/drawing/2014/main" id="{F8B57DBD-BEFA-4D4E-B9A7-D2887693A290}"/>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Tekstfelt 6">
            <a:extLst>
              <a:ext uri="{FF2B5EF4-FFF2-40B4-BE49-F238E27FC236}">
                <a16:creationId xmlns:a16="http://schemas.microsoft.com/office/drawing/2014/main" id="{8ED89D7E-E8F0-44C2-A4E1-386601421D46}"/>
              </a:ext>
            </a:extLst>
          </p:cNvPr>
          <p:cNvSpPr txBox="1"/>
          <p:nvPr/>
        </p:nvSpPr>
        <p:spPr>
          <a:xfrm>
            <a:off x="668117" y="683159"/>
            <a:ext cx="3701989" cy="312938"/>
          </a:xfrm>
          <a:prstGeom prst="rect">
            <a:avLst/>
          </a:prstGeom>
          <a:noFill/>
        </p:spPr>
        <p:txBody>
          <a:bodyPr wrap="square" lIns="67500" rtlCol="0">
            <a:noAutofit/>
          </a:bodyPr>
          <a:lstStyle/>
          <a:p>
            <a:pPr marL="257175" indent="-257175"/>
            <a:r>
              <a:rPr lang="da-DK" b="1" dirty="0">
                <a:latin typeface="+mj-lt"/>
              </a:rPr>
              <a:t>Demens skyldes sygdom i hjernen</a:t>
            </a:r>
          </a:p>
        </p:txBody>
      </p:sp>
    </p:spTree>
    <p:extLst>
      <p:ext uri="{BB962C8B-B14F-4D97-AF65-F5344CB8AC3E}">
        <p14:creationId xmlns:p14="http://schemas.microsoft.com/office/powerpoint/2010/main" val="706193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ltLang="da-DK" dirty="0"/>
              <a:t>Symptomer på demens?</a:t>
            </a:r>
            <a:endParaRPr lang="da-DK" dirty="0"/>
          </a:p>
        </p:txBody>
      </p:sp>
      <p:sp>
        <p:nvSpPr>
          <p:cNvPr id="3" name="Pladsholder til indhold 2"/>
          <p:cNvSpPr>
            <a:spLocks noGrp="1"/>
          </p:cNvSpPr>
          <p:nvPr>
            <p:ph sz="half" idx="1"/>
          </p:nvPr>
        </p:nvSpPr>
        <p:spPr>
          <a:xfrm>
            <a:off x="645644" y="592474"/>
            <a:ext cx="5687396" cy="4112737"/>
          </a:xfrm>
        </p:spPr>
        <p:txBody>
          <a:bodyPr>
            <a:normAutofit/>
          </a:bodyPr>
          <a:lstStyle/>
          <a:p>
            <a:pPr marL="342900" indent="-342900">
              <a:lnSpc>
                <a:spcPct val="150000"/>
              </a:lnSpc>
              <a:buFont typeface="+mj-lt"/>
              <a:buAutoNum type="arabicPeriod"/>
            </a:pPr>
            <a:r>
              <a:rPr lang="da-DK" altLang="da-DK" dirty="0"/>
              <a:t> Glemsomhed</a:t>
            </a:r>
          </a:p>
          <a:p>
            <a:pPr marL="342900" indent="-342900">
              <a:lnSpc>
                <a:spcPct val="150000"/>
              </a:lnSpc>
              <a:buFont typeface="+mj-lt"/>
              <a:buAutoNum type="arabicPeriod"/>
            </a:pPr>
            <a:r>
              <a:rPr lang="da-DK" altLang="da-DK" dirty="0"/>
              <a:t> Usikker orientering</a:t>
            </a:r>
          </a:p>
          <a:p>
            <a:pPr marL="342900" indent="-342900">
              <a:lnSpc>
                <a:spcPct val="150000"/>
              </a:lnSpc>
              <a:buFont typeface="+mj-lt"/>
              <a:buAutoNum type="arabicPeriod"/>
            </a:pPr>
            <a:r>
              <a:rPr lang="da-DK" altLang="da-DK" dirty="0"/>
              <a:t> Ting bliver væk</a:t>
            </a:r>
          </a:p>
          <a:p>
            <a:pPr marL="342900" indent="-342900">
              <a:lnSpc>
                <a:spcPct val="150000"/>
              </a:lnSpc>
              <a:buFont typeface="+mj-lt"/>
              <a:buAutoNum type="arabicPeriod"/>
              <a:tabLst>
                <a:tab pos="132160" algn="l"/>
              </a:tabLst>
            </a:pPr>
            <a:r>
              <a:rPr lang="da-DK" altLang="da-DK" dirty="0"/>
              <a:t>Besvær med at udføre praktiske opgaver</a:t>
            </a:r>
          </a:p>
          <a:p>
            <a:pPr marL="342900" indent="-342900">
              <a:lnSpc>
                <a:spcPct val="150000"/>
              </a:lnSpc>
              <a:buFont typeface="+mj-lt"/>
              <a:buAutoNum type="arabicPeriod"/>
            </a:pPr>
            <a:r>
              <a:rPr lang="da-DK" altLang="da-DK" dirty="0"/>
              <a:t>Problemer med at finde ord og navne</a:t>
            </a:r>
          </a:p>
          <a:p>
            <a:pPr marL="342900" indent="-342900">
              <a:lnSpc>
                <a:spcPct val="150000"/>
              </a:lnSpc>
              <a:buFont typeface="+mj-lt"/>
              <a:buAutoNum type="arabicPeriod"/>
              <a:defRPr/>
            </a:pPr>
            <a:r>
              <a:rPr lang="da-DK" dirty="0"/>
              <a:t>Svigtende dømmekraft</a:t>
            </a:r>
          </a:p>
          <a:p>
            <a:pPr marL="342900" indent="-342900">
              <a:lnSpc>
                <a:spcPct val="150000"/>
              </a:lnSpc>
              <a:buFont typeface="+mj-lt"/>
              <a:buAutoNum type="arabicPeriod"/>
              <a:defRPr/>
            </a:pPr>
            <a:r>
              <a:rPr lang="da-DK" dirty="0"/>
              <a:t>Mangel på initiativ</a:t>
            </a:r>
          </a:p>
          <a:p>
            <a:pPr marL="332185" indent="-332185">
              <a:lnSpc>
                <a:spcPct val="150000"/>
              </a:lnSpc>
              <a:buNone/>
              <a:defRPr/>
            </a:pPr>
            <a:r>
              <a:rPr lang="da-DK" dirty="0"/>
              <a:t>8.    Forandringer i humør og personlighed</a:t>
            </a:r>
          </a:p>
          <a:p>
            <a:pPr marL="332185" indent="-332185">
              <a:lnSpc>
                <a:spcPct val="150000"/>
              </a:lnSpc>
              <a:buNone/>
              <a:defRPr/>
            </a:pPr>
            <a:r>
              <a:rPr lang="da-DK" dirty="0"/>
              <a:t>9.    Svigtende interesse for socialt samvær</a:t>
            </a:r>
          </a:p>
          <a:p>
            <a:pPr marL="332185" indent="-332185">
              <a:lnSpc>
                <a:spcPct val="150000"/>
              </a:lnSpc>
              <a:buNone/>
              <a:defRPr/>
            </a:pPr>
            <a:r>
              <a:rPr lang="da-DK" dirty="0"/>
              <a:t>10.  Problemer med at tænke abstrakt</a:t>
            </a:r>
          </a:p>
          <a:p>
            <a:pPr marL="342900" indent="-342900">
              <a:buFont typeface="+mj-lt"/>
              <a:buAutoNum type="arabicPeriod"/>
              <a:defRPr/>
            </a:pPr>
            <a:endParaRPr lang="da-DK" dirty="0"/>
          </a:p>
          <a:p>
            <a:pPr marL="0" indent="0">
              <a:buNone/>
              <a:defRPr/>
            </a:pPr>
            <a:endParaRPr lang="da-DK" dirty="0"/>
          </a:p>
          <a:p>
            <a:pPr>
              <a:buFont typeface="Verdana" pitchFamily="34" charset="0"/>
              <a:buAutoNum type="arabicPeriod"/>
            </a:pPr>
            <a:endParaRPr lang="da-DK" altLang="da-DK" dirty="0"/>
          </a:p>
        </p:txBody>
      </p:sp>
      <p:sp>
        <p:nvSpPr>
          <p:cNvPr id="5" name="Pladsholder til dato 4">
            <a:extLst>
              <a:ext uri="{FF2B5EF4-FFF2-40B4-BE49-F238E27FC236}">
                <a16:creationId xmlns:a16="http://schemas.microsoft.com/office/drawing/2014/main" id="{D0994292-75AC-44F8-B8C6-42BAF9BFEEE9}"/>
              </a:ext>
            </a:extLst>
          </p:cNvPr>
          <p:cNvSpPr>
            <a:spLocks noGrp="1"/>
          </p:cNvSpPr>
          <p:nvPr>
            <p:ph type="dt" sz="half" idx="10"/>
          </p:nvPr>
        </p:nvSpPr>
        <p:spPr/>
        <p:txBody>
          <a:bodyPr/>
          <a:lstStyle/>
          <a:p>
            <a:r>
              <a:rPr lang="da-DK" sz="675"/>
              <a:t>Revideret efterår 2023</a:t>
            </a:r>
            <a:endParaRPr lang="da-DK" sz="675" dirty="0"/>
          </a:p>
        </p:txBody>
      </p:sp>
      <p:sp>
        <p:nvSpPr>
          <p:cNvPr id="6" name="Pladsholder til sidefod 5">
            <a:extLst>
              <a:ext uri="{FF2B5EF4-FFF2-40B4-BE49-F238E27FC236}">
                <a16:creationId xmlns:a16="http://schemas.microsoft.com/office/drawing/2014/main" id="{5794B5F6-077F-4943-834B-F0183D647165}"/>
              </a:ext>
            </a:extLst>
          </p:cNvPr>
          <p:cNvSpPr>
            <a:spLocks noGrp="1"/>
          </p:cNvSpPr>
          <p:nvPr>
            <p:ph type="ftr" sz="quarter" idx="11"/>
          </p:nvPr>
        </p:nvSpPr>
        <p:spPr/>
        <p:txBody>
          <a:bodyPr/>
          <a:lstStyle/>
          <a:p>
            <a:pPr algn="r"/>
            <a:r>
              <a:rPr lang="da-DK" sz="675" dirty="0"/>
              <a:t>Billedmateriale: Nationalt Videnscenter for Demens / Colourbox.dk / Commons Wikimedia</a:t>
            </a:r>
          </a:p>
        </p:txBody>
      </p:sp>
      <p:pic>
        <p:nvPicPr>
          <p:cNvPr id="10" name="Pladsholder til indhold 4">
            <a:extLst>
              <a:ext uri="{FF2B5EF4-FFF2-40B4-BE49-F238E27FC236}">
                <a16:creationId xmlns:a16="http://schemas.microsoft.com/office/drawing/2014/main" id="{8FFD0DB2-4665-4173-ABA4-483791A36C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901" t="5001" r="13373" b="1646"/>
          <a:stretch/>
        </p:blipFill>
        <p:spPr>
          <a:xfrm>
            <a:off x="6244472" y="746959"/>
            <a:ext cx="2507462" cy="2264805"/>
          </a:xfrm>
          <a:prstGeom prst="rect">
            <a:avLst/>
          </a:prstGeom>
        </p:spPr>
      </p:pic>
    </p:spTree>
    <p:extLst>
      <p:ext uri="{BB962C8B-B14F-4D97-AF65-F5344CB8AC3E}">
        <p14:creationId xmlns:p14="http://schemas.microsoft.com/office/powerpoint/2010/main" val="911202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E322D8-A5E0-497F-8FED-F92681DD0C15}"/>
              </a:ext>
            </a:extLst>
          </p:cNvPr>
          <p:cNvSpPr>
            <a:spLocks noGrp="1"/>
          </p:cNvSpPr>
          <p:nvPr>
            <p:ph type="title"/>
          </p:nvPr>
        </p:nvSpPr>
        <p:spPr/>
        <p:txBody>
          <a:bodyPr/>
          <a:lstStyle/>
          <a:p>
            <a:r>
              <a:rPr lang="da-DK" dirty="0"/>
              <a:t>Alzheimers sygdom</a:t>
            </a:r>
          </a:p>
        </p:txBody>
      </p:sp>
    </p:spTree>
    <p:extLst>
      <p:ext uri="{BB962C8B-B14F-4D97-AF65-F5344CB8AC3E}">
        <p14:creationId xmlns:p14="http://schemas.microsoft.com/office/powerpoint/2010/main" val="331693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737368" y="635031"/>
            <a:ext cx="49839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da-DK" altLang="da-DK" sz="1800" b="1" dirty="0">
                <a:latin typeface="+mj-lt"/>
              </a:rPr>
              <a:t>Tidlige forandringer i hjernen før diagnosen stilles</a:t>
            </a:r>
            <a:endParaRPr lang="da-DK" altLang="da-DK" sz="1350" b="1" dirty="0">
              <a:latin typeface="+mj-lt"/>
            </a:endParaRPr>
          </a:p>
        </p:txBody>
      </p:sp>
      <p:sp>
        <p:nvSpPr>
          <p:cNvPr id="35843" name="Rectangle 6"/>
          <p:cNvSpPr>
            <a:spLocks noChangeArrowheads="1"/>
          </p:cNvSpPr>
          <p:nvPr/>
        </p:nvSpPr>
        <p:spPr bwMode="auto">
          <a:xfrm>
            <a:off x="1056084" y="1157288"/>
            <a:ext cx="68580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endParaRPr lang="da-DK" altLang="da-DK" sz="1800"/>
          </a:p>
        </p:txBody>
      </p:sp>
      <p:sp>
        <p:nvSpPr>
          <p:cNvPr id="35844" name="Rectangle 7"/>
          <p:cNvSpPr>
            <a:spLocks noChangeArrowheads="1"/>
          </p:cNvSpPr>
          <p:nvPr/>
        </p:nvSpPr>
        <p:spPr bwMode="auto">
          <a:xfrm>
            <a:off x="1056084" y="1157288"/>
            <a:ext cx="68580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endParaRPr lang="da-DK" altLang="da-DK" sz="1800"/>
          </a:p>
        </p:txBody>
      </p:sp>
      <p:sp>
        <p:nvSpPr>
          <p:cNvPr id="35845" name="Rectangle 8"/>
          <p:cNvSpPr>
            <a:spLocks noChangeArrowheads="1"/>
          </p:cNvSpPr>
          <p:nvPr/>
        </p:nvSpPr>
        <p:spPr bwMode="auto">
          <a:xfrm>
            <a:off x="1056084" y="1157288"/>
            <a:ext cx="68580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endParaRPr lang="da-DK" altLang="da-DK" sz="1800"/>
          </a:p>
        </p:txBody>
      </p:sp>
      <p:sp>
        <p:nvSpPr>
          <p:cNvPr id="35846" name="Rectangle 9"/>
          <p:cNvSpPr>
            <a:spLocks noChangeArrowheads="1"/>
          </p:cNvSpPr>
          <p:nvPr/>
        </p:nvSpPr>
        <p:spPr bwMode="auto">
          <a:xfrm>
            <a:off x="1543050" y="2114550"/>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endParaRPr lang="da-DK" altLang="da-DK" sz="1800"/>
          </a:p>
        </p:txBody>
      </p:sp>
      <p:sp>
        <p:nvSpPr>
          <p:cNvPr id="35851" name="Rectangle 16"/>
          <p:cNvSpPr>
            <a:spLocks noGrp="1" noChangeArrowheads="1"/>
          </p:cNvSpPr>
          <p:nvPr>
            <p:ph type="title" idx="4294967295"/>
          </p:nvPr>
        </p:nvSpPr>
        <p:spPr>
          <a:xfrm>
            <a:off x="698995" y="94297"/>
            <a:ext cx="4649153" cy="370631"/>
          </a:xfrm>
        </p:spPr>
        <p:txBody>
          <a:bodyPr>
            <a:normAutofit/>
          </a:bodyPr>
          <a:lstStyle/>
          <a:p>
            <a:r>
              <a:rPr lang="da-DK" altLang="da-DK" dirty="0"/>
              <a:t>Udvikling af Alzheimers sygdom </a:t>
            </a:r>
            <a:endParaRPr lang="da-DK" altLang="da-DK" sz="1500" i="1" dirty="0"/>
          </a:p>
        </p:txBody>
      </p:sp>
      <p:sp>
        <p:nvSpPr>
          <p:cNvPr id="3" name="Pladsholder til dato 2">
            <a:extLst>
              <a:ext uri="{FF2B5EF4-FFF2-40B4-BE49-F238E27FC236}">
                <a16:creationId xmlns:a16="http://schemas.microsoft.com/office/drawing/2014/main" id="{406CD5CF-4CC9-4797-8F0A-647FF59870E8}"/>
              </a:ext>
            </a:extLst>
          </p:cNvPr>
          <p:cNvSpPr>
            <a:spLocks noGrp="1"/>
          </p:cNvSpPr>
          <p:nvPr>
            <p:ph type="dt" sz="half" idx="10"/>
          </p:nvPr>
        </p:nvSpPr>
        <p:spPr/>
        <p:txBody>
          <a:bodyPr/>
          <a:lstStyle/>
          <a:p>
            <a:r>
              <a:rPr lang="da-DK" sz="675"/>
              <a:t>Revideret efterår 2023</a:t>
            </a:r>
            <a:endParaRPr lang="da-DK" sz="675" dirty="0"/>
          </a:p>
        </p:txBody>
      </p:sp>
      <p:sp>
        <p:nvSpPr>
          <p:cNvPr id="4" name="Pladsholder til sidefod 3">
            <a:extLst>
              <a:ext uri="{FF2B5EF4-FFF2-40B4-BE49-F238E27FC236}">
                <a16:creationId xmlns:a16="http://schemas.microsoft.com/office/drawing/2014/main" id="{AB1A16FC-94DB-411A-8DD9-E5C9A31FAD8A}"/>
              </a:ext>
            </a:extLst>
          </p:cNvPr>
          <p:cNvSpPr>
            <a:spLocks noGrp="1"/>
          </p:cNvSpPr>
          <p:nvPr>
            <p:ph type="ftr" sz="quarter" idx="11"/>
          </p:nvPr>
        </p:nvSpPr>
        <p:spPr>
          <a:xfrm>
            <a:off x="2834640" y="4847566"/>
            <a:ext cx="4883468" cy="273844"/>
          </a:xfrm>
        </p:spPr>
        <p:txBody>
          <a:bodyPr/>
          <a:lstStyle/>
          <a:p>
            <a:pPr algn="r"/>
            <a:r>
              <a:rPr lang="da-DK" sz="675" dirty="0"/>
              <a:t>Billedmateriale: Nationalt Videnscenter for Demens / Colourbox.dk / Commons Wikimedia</a:t>
            </a:r>
          </a:p>
        </p:txBody>
      </p:sp>
      <p:sp>
        <p:nvSpPr>
          <p:cNvPr id="6" name="Rektangel 5">
            <a:extLst>
              <a:ext uri="{FF2B5EF4-FFF2-40B4-BE49-F238E27FC236}">
                <a16:creationId xmlns:a16="http://schemas.microsoft.com/office/drawing/2014/main" id="{4CD2B429-64C2-4FB4-8D77-9E0B824EC44D}"/>
              </a:ext>
            </a:extLst>
          </p:cNvPr>
          <p:cNvSpPr/>
          <p:nvPr/>
        </p:nvSpPr>
        <p:spPr>
          <a:xfrm>
            <a:off x="753822" y="1106625"/>
            <a:ext cx="7334094" cy="3554819"/>
          </a:xfrm>
          <a:prstGeom prst="rect">
            <a:avLst/>
          </a:prstGeom>
        </p:spPr>
        <p:txBody>
          <a:bodyPr wrap="square">
            <a:spAutoFit/>
          </a:bodyPr>
          <a:lstStyle/>
          <a:p>
            <a:r>
              <a:rPr lang="da-DK" sz="1500" dirty="0"/>
              <a:t>Forandringer i hjernen ved Alzheimers sygdom begynder årtier før symptomerne bryder ud – måske allerede i 40- og 60-års alderen. </a:t>
            </a:r>
          </a:p>
          <a:p>
            <a:endParaRPr lang="da-DK" sz="1500" dirty="0"/>
          </a:p>
          <a:p>
            <a:endParaRPr lang="da-DK" sz="1500" b="1" dirty="0"/>
          </a:p>
          <a:p>
            <a:r>
              <a:rPr lang="da-DK" sz="1500" b="1" dirty="0"/>
              <a:t>Forskellige sygdomsprocesser forløber parallelt og indgår i et samspil:  </a:t>
            </a:r>
            <a:r>
              <a:rPr lang="da-DK" sz="1500" dirty="0"/>
              <a:t> </a:t>
            </a:r>
          </a:p>
          <a:p>
            <a:endParaRPr lang="da-DK" sz="1500" dirty="0"/>
          </a:p>
          <a:p>
            <a:pPr marL="128588" indent="-128588">
              <a:buFont typeface="Arial" panose="020B0604020202020204" pitchFamily="34" charset="0"/>
              <a:buChar char="•"/>
            </a:pPr>
            <a:r>
              <a:rPr lang="da-DK" sz="1500" dirty="0"/>
              <a:t>Ophobning af protein mellem nervecellerne og af snoede proteintråde inde i nervecellerne. </a:t>
            </a:r>
          </a:p>
          <a:p>
            <a:pPr marL="128588" indent="-128588">
              <a:buFont typeface="Arial" panose="020B0604020202020204" pitchFamily="34" charset="0"/>
              <a:buChar char="•"/>
            </a:pPr>
            <a:endParaRPr lang="da-DK" sz="1500" dirty="0"/>
          </a:p>
          <a:p>
            <a:pPr marL="128588" indent="-128588">
              <a:buFont typeface="Arial" panose="020B0604020202020204" pitchFamily="34" charset="0"/>
              <a:buChar char="•"/>
            </a:pPr>
            <a:r>
              <a:rPr lang="da-DK" sz="1500" dirty="0"/>
              <a:t>Ophobning af protein skader hjernecellerne og sker først primært i tindingelappen og i mindre grad pandelappen</a:t>
            </a:r>
            <a:br>
              <a:rPr lang="da-DK" sz="1500" dirty="0"/>
            </a:br>
            <a:endParaRPr lang="da-DK" sz="1500" dirty="0"/>
          </a:p>
          <a:p>
            <a:pPr marL="128588" indent="-128588">
              <a:buFont typeface="Arial" panose="020B0604020202020204" pitchFamily="34" charset="0"/>
              <a:buChar char="•"/>
            </a:pPr>
            <a:r>
              <a:rPr lang="da-DK" sz="1500" dirty="0"/>
              <a:t>Mangel på de signalstoffer, som får nerveimpulser til at løbe.</a:t>
            </a:r>
          </a:p>
          <a:p>
            <a:endParaRPr lang="da-DK" sz="1500" dirty="0"/>
          </a:p>
          <a:p>
            <a:endParaRPr lang="da-DK" sz="1500" dirty="0"/>
          </a:p>
        </p:txBody>
      </p:sp>
    </p:spTree>
    <p:extLst>
      <p:ext uri="{BB962C8B-B14F-4D97-AF65-F5344CB8AC3E}">
        <p14:creationId xmlns:p14="http://schemas.microsoft.com/office/powerpoint/2010/main" val="895055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8"/>
          <p:cNvSpPr txBox="1">
            <a:spLocks noChangeArrowheads="1"/>
          </p:cNvSpPr>
          <p:nvPr/>
        </p:nvSpPr>
        <p:spPr bwMode="auto">
          <a:xfrm>
            <a:off x="728191" y="975039"/>
            <a:ext cx="5826075"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r>
              <a:rPr lang="da-DK" altLang="da-DK" sz="1500" dirty="0">
                <a:solidFill>
                  <a:srgbClr val="000000"/>
                </a:solidFill>
                <a:latin typeface="+mn-lt"/>
              </a:rPr>
              <a:t>Dybt i tindingelappen sidder en lille struktur kaldet </a:t>
            </a:r>
            <a:br>
              <a:rPr lang="da-DK" altLang="da-DK" sz="1500" dirty="0">
                <a:solidFill>
                  <a:srgbClr val="000000"/>
                </a:solidFill>
                <a:latin typeface="+mn-lt"/>
              </a:rPr>
            </a:br>
            <a:r>
              <a:rPr lang="da-DK" altLang="da-DK" sz="1500" dirty="0">
                <a:solidFill>
                  <a:srgbClr val="000000"/>
                </a:solidFill>
                <a:latin typeface="+mn-lt"/>
              </a:rPr>
              <a:t>søhesten, som er vigtig for indlæring af ny viden:</a:t>
            </a:r>
          </a:p>
          <a:p>
            <a:pPr algn="l" eaLnBrk="1" hangingPunct="1"/>
            <a:endParaRPr lang="da-DK" altLang="da-DK" sz="1500" dirty="0">
              <a:solidFill>
                <a:srgbClr val="000000"/>
              </a:solidFill>
              <a:latin typeface="+mn-lt"/>
            </a:endParaRPr>
          </a:p>
          <a:p>
            <a:pPr marL="257175" indent="-257175">
              <a:buFont typeface="Arial" panose="020B0604020202020204" pitchFamily="34" charset="0"/>
              <a:buChar char="•"/>
            </a:pPr>
            <a:r>
              <a:rPr lang="da-DK" altLang="da-DK" sz="1500" dirty="0">
                <a:solidFill>
                  <a:srgbClr val="000000"/>
                </a:solidFill>
                <a:latin typeface="+mn-lt"/>
              </a:rPr>
              <a:t>Derfor har personer med Alzheimers sygdom svært ved lære nyt</a:t>
            </a:r>
            <a:br>
              <a:rPr lang="da-DK" altLang="da-DK" sz="1500" dirty="0">
                <a:solidFill>
                  <a:srgbClr val="000000"/>
                </a:solidFill>
                <a:latin typeface="+mn-lt"/>
              </a:rPr>
            </a:br>
            <a:r>
              <a:rPr lang="da-DK" altLang="da-DK" sz="1500" dirty="0">
                <a:solidFill>
                  <a:srgbClr val="000000"/>
                </a:solidFill>
                <a:latin typeface="+mn-lt"/>
              </a:rPr>
              <a:t> </a:t>
            </a:r>
          </a:p>
          <a:p>
            <a:pPr marL="257175" indent="-257175">
              <a:buFont typeface="Arial" panose="020B0604020202020204" pitchFamily="34" charset="0"/>
              <a:buChar char="•"/>
            </a:pPr>
            <a:r>
              <a:rPr lang="da-DK" altLang="da-DK" sz="1500" dirty="0">
                <a:solidFill>
                  <a:srgbClr val="000000"/>
                </a:solidFill>
                <a:latin typeface="+mn-lt"/>
              </a:rPr>
              <a:t>Derfor har alle personer med Alzheimers sygdom hukommelsesbesvær</a:t>
            </a:r>
          </a:p>
          <a:p>
            <a:pPr marL="257175" indent="-257175">
              <a:buFont typeface="Arial" panose="020B0604020202020204" pitchFamily="34" charset="0"/>
              <a:buChar char="•"/>
            </a:pPr>
            <a:endParaRPr lang="da-DK" altLang="da-DK" sz="1500" dirty="0">
              <a:solidFill>
                <a:srgbClr val="000000"/>
              </a:solidFill>
              <a:latin typeface="+mn-lt"/>
            </a:endParaRPr>
          </a:p>
          <a:p>
            <a:pPr marL="257175" indent="-257175">
              <a:buFont typeface="Arial" panose="020B0604020202020204" pitchFamily="34" charset="0"/>
              <a:buChar char="•"/>
            </a:pPr>
            <a:r>
              <a:rPr lang="da-DK" altLang="da-DK" sz="1500" b="1" dirty="0">
                <a:solidFill>
                  <a:srgbClr val="000000"/>
                </a:solidFill>
                <a:latin typeface="+mn-lt"/>
              </a:rPr>
              <a:t>I starten af sygdommen har personen med Alzheimers</a:t>
            </a:r>
            <a:br>
              <a:rPr lang="da-DK" altLang="da-DK" sz="1500" b="1" dirty="0">
                <a:solidFill>
                  <a:srgbClr val="000000"/>
                </a:solidFill>
                <a:latin typeface="+mn-lt"/>
              </a:rPr>
            </a:br>
            <a:r>
              <a:rPr lang="da-DK" altLang="da-DK" sz="1500" b="1" dirty="0">
                <a:solidFill>
                  <a:srgbClr val="000000"/>
                </a:solidFill>
                <a:latin typeface="+mn-lt"/>
              </a:rPr>
              <a:t>sygdom kun lettere svigt i hukommelse og overblik</a:t>
            </a:r>
          </a:p>
          <a:p>
            <a:pPr marL="257175" indent="-257175">
              <a:buFont typeface="Arial" panose="020B0604020202020204" pitchFamily="34" charset="0"/>
              <a:buChar char="•"/>
            </a:pPr>
            <a:endParaRPr lang="da-DK" altLang="da-DK" sz="1500" b="1" dirty="0">
              <a:solidFill>
                <a:srgbClr val="000000"/>
              </a:solidFill>
              <a:latin typeface="+mn-lt"/>
            </a:endParaRPr>
          </a:p>
          <a:p>
            <a:pPr marL="257175" indent="-257175">
              <a:buFont typeface="Arial" panose="020B0604020202020204" pitchFamily="34" charset="0"/>
              <a:buChar char="•"/>
            </a:pPr>
            <a:r>
              <a:rPr lang="da-DK" altLang="da-DK" sz="1500" b="1" dirty="0">
                <a:solidFill>
                  <a:srgbClr val="000000"/>
                </a:solidFill>
                <a:latin typeface="+mn-lt"/>
              </a:rPr>
              <a:t>Personen kan i det væsentlige klare sig alene og uden hjælp  </a:t>
            </a:r>
          </a:p>
          <a:p>
            <a:pPr marL="257175" indent="-257175">
              <a:buFont typeface="Arial" panose="020B0604020202020204" pitchFamily="34" charset="0"/>
              <a:buChar char="•"/>
            </a:pPr>
            <a:endParaRPr lang="da-DK" altLang="da-DK" sz="1500" dirty="0">
              <a:solidFill>
                <a:srgbClr val="000000"/>
              </a:solidFill>
              <a:latin typeface="+mn-lt"/>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83705" y="808550"/>
            <a:ext cx="2159757" cy="249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dsholder til dato 2">
            <a:extLst>
              <a:ext uri="{FF2B5EF4-FFF2-40B4-BE49-F238E27FC236}">
                <a16:creationId xmlns:a16="http://schemas.microsoft.com/office/drawing/2014/main" id="{8E30C57C-ECCD-4FDD-9A35-284451948F8E}"/>
              </a:ext>
            </a:extLst>
          </p:cNvPr>
          <p:cNvSpPr>
            <a:spLocks noGrp="1"/>
          </p:cNvSpPr>
          <p:nvPr>
            <p:ph type="dt" sz="half" idx="10"/>
          </p:nvPr>
        </p:nvSpPr>
        <p:spPr/>
        <p:txBody>
          <a:bodyPr/>
          <a:lstStyle/>
          <a:p>
            <a:r>
              <a:rPr lang="da-DK"/>
              <a:t>Revideret efterår 2023</a:t>
            </a:r>
            <a:endParaRPr lang="da-DK" dirty="0"/>
          </a:p>
        </p:txBody>
      </p:sp>
      <p:sp>
        <p:nvSpPr>
          <p:cNvPr id="4" name="Pladsholder til sidefod 3">
            <a:extLst>
              <a:ext uri="{FF2B5EF4-FFF2-40B4-BE49-F238E27FC236}">
                <a16:creationId xmlns:a16="http://schemas.microsoft.com/office/drawing/2014/main" id="{DB4B30C6-A991-4FBD-86DB-34AA255F9C1B}"/>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9" name="Tekstfelt 8">
            <a:extLst>
              <a:ext uri="{FF2B5EF4-FFF2-40B4-BE49-F238E27FC236}">
                <a16:creationId xmlns:a16="http://schemas.microsoft.com/office/drawing/2014/main" id="{B995B849-25AD-4D46-AE2D-F390F9EB3D7E}"/>
              </a:ext>
            </a:extLst>
          </p:cNvPr>
          <p:cNvSpPr txBox="1"/>
          <p:nvPr/>
        </p:nvSpPr>
        <p:spPr>
          <a:xfrm>
            <a:off x="680998" y="25948"/>
            <a:ext cx="5316695" cy="415498"/>
          </a:xfrm>
          <a:prstGeom prst="rect">
            <a:avLst/>
          </a:prstGeom>
          <a:noFill/>
        </p:spPr>
        <p:txBody>
          <a:bodyPr wrap="square">
            <a:spAutoFit/>
          </a:bodyPr>
          <a:lstStyle/>
          <a:p>
            <a:r>
              <a:rPr lang="da-DK" altLang="da-DK" sz="2100" b="1" dirty="0">
                <a:solidFill>
                  <a:schemeClr val="bg1"/>
                </a:solidFill>
              </a:rPr>
              <a:t>Alzheimers sygdom starter i tindingelappen </a:t>
            </a:r>
            <a:endParaRPr lang="da-DK" sz="2100" dirty="0">
              <a:solidFill>
                <a:schemeClr val="bg1"/>
              </a:solidFill>
            </a:endParaRPr>
          </a:p>
        </p:txBody>
      </p:sp>
    </p:spTree>
    <p:extLst>
      <p:ext uri="{BB962C8B-B14F-4D97-AF65-F5344CB8AC3E}">
        <p14:creationId xmlns:p14="http://schemas.microsoft.com/office/powerpoint/2010/main" val="1504190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B82223-3F7D-45E8-95D0-E50A6B27A649}"/>
              </a:ext>
            </a:extLst>
          </p:cNvPr>
          <p:cNvSpPr>
            <a:spLocks noGrp="1"/>
          </p:cNvSpPr>
          <p:nvPr>
            <p:ph type="title"/>
          </p:nvPr>
        </p:nvSpPr>
        <p:spPr/>
        <p:txBody>
          <a:bodyPr/>
          <a:lstStyle/>
          <a:p>
            <a:r>
              <a:rPr lang="da-DK" dirty="0"/>
              <a:t>Alzheimers sygdom – let stadie</a:t>
            </a:r>
          </a:p>
        </p:txBody>
      </p:sp>
      <p:sp>
        <p:nvSpPr>
          <p:cNvPr id="3" name="Pladsholder til indhold 2">
            <a:extLst>
              <a:ext uri="{FF2B5EF4-FFF2-40B4-BE49-F238E27FC236}">
                <a16:creationId xmlns:a16="http://schemas.microsoft.com/office/drawing/2014/main" id="{08F46C76-503C-41FC-A7FC-B90A7906AEA0}"/>
              </a:ext>
            </a:extLst>
          </p:cNvPr>
          <p:cNvSpPr>
            <a:spLocks noGrp="1"/>
          </p:cNvSpPr>
          <p:nvPr>
            <p:ph idx="1"/>
          </p:nvPr>
        </p:nvSpPr>
        <p:spPr>
          <a:xfrm>
            <a:off x="628650" y="1173027"/>
            <a:ext cx="7886700" cy="3606765"/>
          </a:xfrm>
        </p:spPr>
        <p:txBody>
          <a:bodyPr/>
          <a:lstStyle/>
          <a:p>
            <a:r>
              <a:rPr lang="da-DK" dirty="0"/>
              <a:t>Nedsat hukommelse for nyere hændelser </a:t>
            </a:r>
          </a:p>
          <a:p>
            <a:r>
              <a:rPr lang="da-DK" dirty="0"/>
              <a:t>Evt. lettere påvirkede orienteringsevner</a:t>
            </a:r>
          </a:p>
          <a:p>
            <a:r>
              <a:rPr lang="da-DK" dirty="0"/>
              <a:t>Overblik og koncentration svigter </a:t>
            </a:r>
          </a:p>
          <a:p>
            <a:r>
              <a:rPr lang="da-DK" dirty="0"/>
              <a:t>Ting bliver forlagt</a:t>
            </a:r>
          </a:p>
          <a:p>
            <a:r>
              <a:rPr lang="da-DK" dirty="0"/>
              <a:t>Problemer med at finde ordene</a:t>
            </a:r>
          </a:p>
          <a:p>
            <a:r>
              <a:rPr lang="da-DK" dirty="0"/>
              <a:t>Nedsat initiativ</a:t>
            </a:r>
          </a:p>
          <a:p>
            <a:r>
              <a:rPr lang="da-DK" dirty="0"/>
              <a:t>Tristhed</a:t>
            </a:r>
          </a:p>
          <a:p>
            <a:r>
              <a:rPr lang="da-DK" dirty="0"/>
              <a:t>Problemer med komplekse opgave</a:t>
            </a:r>
          </a:p>
        </p:txBody>
      </p:sp>
      <p:sp>
        <p:nvSpPr>
          <p:cNvPr id="4" name="Pladsholder til dato 3">
            <a:extLst>
              <a:ext uri="{FF2B5EF4-FFF2-40B4-BE49-F238E27FC236}">
                <a16:creationId xmlns:a16="http://schemas.microsoft.com/office/drawing/2014/main" id="{6CA2E450-CB12-4468-A9C8-FE74BAB2B74B}"/>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A4DAE7AB-DE20-424B-926B-11AC87D280F0}"/>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Pladsholder til tekst 6">
            <a:extLst>
              <a:ext uri="{FF2B5EF4-FFF2-40B4-BE49-F238E27FC236}">
                <a16:creationId xmlns:a16="http://schemas.microsoft.com/office/drawing/2014/main" id="{EAC9C760-4F67-471F-B7B9-F03A43B90D5E}"/>
              </a:ext>
            </a:extLst>
          </p:cNvPr>
          <p:cNvSpPr>
            <a:spLocks noGrp="1"/>
          </p:cNvSpPr>
          <p:nvPr>
            <p:ph type="body" sz="quarter" idx="13"/>
          </p:nvPr>
        </p:nvSpPr>
        <p:spPr>
          <a:xfrm>
            <a:off x="628650" y="666969"/>
            <a:ext cx="7886700" cy="398639"/>
          </a:xfrm>
        </p:spPr>
        <p:txBody>
          <a:bodyPr/>
          <a:lstStyle/>
          <a:p>
            <a:r>
              <a:rPr lang="da-DK" b="1" dirty="0"/>
              <a:t>Personen kan klare sig alene men med behov for lidt støtte:</a:t>
            </a:r>
          </a:p>
        </p:txBody>
      </p:sp>
    </p:spTree>
    <p:extLst>
      <p:ext uri="{BB962C8B-B14F-4D97-AF65-F5344CB8AC3E}">
        <p14:creationId xmlns:p14="http://schemas.microsoft.com/office/powerpoint/2010/main" val="2863568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753713" y="856832"/>
            <a:ext cx="7808396"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257175" indent="-257175">
              <a:spcBef>
                <a:spcPct val="50000"/>
              </a:spcBef>
              <a:buFont typeface="Arial" panose="020B0604020202020204" pitchFamily="34" charset="0"/>
              <a:buChar char="•"/>
            </a:pPr>
            <a:r>
              <a:rPr lang="da-DK" altLang="da-DK" sz="1500" dirty="0">
                <a:solidFill>
                  <a:srgbClr val="000000"/>
                </a:solidFill>
                <a:latin typeface="+mn-lt"/>
              </a:rPr>
              <a:t>Orientering i tid og sted bliver dårligere</a:t>
            </a:r>
          </a:p>
          <a:p>
            <a:pPr marL="257175" indent="-257175">
              <a:spcBef>
                <a:spcPct val="50000"/>
              </a:spcBef>
              <a:buFont typeface="Arial" panose="020B0604020202020204" pitchFamily="34" charset="0"/>
              <a:buChar char="•"/>
            </a:pPr>
            <a:r>
              <a:rPr lang="da-DK" altLang="da-DK" sz="1500" dirty="0">
                <a:solidFill>
                  <a:srgbClr val="000000"/>
                </a:solidFill>
                <a:latin typeface="+mn-lt"/>
              </a:rPr>
              <a:t>Sproglige problemer tiltager</a:t>
            </a:r>
          </a:p>
          <a:p>
            <a:pPr marL="257175" indent="-257175">
              <a:spcBef>
                <a:spcPct val="50000"/>
              </a:spcBef>
              <a:buFont typeface="Arial" panose="020B0604020202020204" pitchFamily="34" charset="0"/>
              <a:buChar char="•"/>
            </a:pPr>
            <a:r>
              <a:rPr lang="da-DK" altLang="da-DK" sz="1500" dirty="0">
                <a:solidFill>
                  <a:srgbClr val="000000"/>
                </a:solidFill>
                <a:latin typeface="+mn-lt"/>
              </a:rPr>
              <a:t>Dømmekraften svækkes mærkbart</a:t>
            </a:r>
          </a:p>
          <a:p>
            <a:pPr marL="257175" indent="-257175">
              <a:spcBef>
                <a:spcPct val="50000"/>
              </a:spcBef>
              <a:buFont typeface="Arial" panose="020B0604020202020204" pitchFamily="34" charset="0"/>
              <a:buChar char="•"/>
            </a:pPr>
            <a:r>
              <a:rPr lang="da-DK" altLang="da-DK" sz="1500" dirty="0">
                <a:solidFill>
                  <a:srgbClr val="000000"/>
                </a:solidFill>
                <a:latin typeface="+mn-lt"/>
              </a:rPr>
              <a:t>Bearbejdningen af sanseindtryk er påvirket</a:t>
            </a:r>
          </a:p>
          <a:p>
            <a:pPr marL="257175" indent="-257175">
              <a:spcBef>
                <a:spcPct val="50000"/>
              </a:spcBef>
              <a:buFont typeface="Arial" panose="020B0604020202020204" pitchFamily="34" charset="0"/>
              <a:buChar char="•"/>
            </a:pPr>
            <a:r>
              <a:rPr lang="da-DK" altLang="da-DK" sz="1500" dirty="0">
                <a:solidFill>
                  <a:srgbClr val="000000"/>
                </a:solidFill>
                <a:latin typeface="+mn-lt"/>
              </a:rPr>
              <a:t>Tiltagende mangel på initiativ</a:t>
            </a:r>
          </a:p>
          <a:p>
            <a:pPr marL="257175" indent="-257175">
              <a:spcBef>
                <a:spcPct val="50000"/>
              </a:spcBef>
              <a:buFont typeface="Arial" panose="020B0604020202020204" pitchFamily="34" charset="0"/>
              <a:buChar char="•"/>
            </a:pPr>
            <a:r>
              <a:rPr lang="da-DK" altLang="da-DK" sz="1500" dirty="0">
                <a:solidFill>
                  <a:srgbClr val="000000"/>
                </a:solidFill>
                <a:latin typeface="+mn-lt"/>
              </a:rPr>
              <a:t>Besvær med påklædning og personlig hygiejne</a:t>
            </a:r>
          </a:p>
          <a:p>
            <a:pPr marL="257175" indent="-257175">
              <a:spcBef>
                <a:spcPct val="50000"/>
              </a:spcBef>
              <a:buFont typeface="Arial" panose="020B0604020202020204" pitchFamily="34" charset="0"/>
              <a:buChar char="•"/>
            </a:pPr>
            <a:r>
              <a:rPr lang="da-DK" sz="1500" dirty="0">
                <a:latin typeface="+mn-lt"/>
              </a:rPr>
              <a:t>Problemer med at anvende velkendte opskrifter, værktøjer, redskaber </a:t>
            </a:r>
          </a:p>
          <a:p>
            <a:pPr marL="257175" indent="-257175">
              <a:spcBef>
                <a:spcPct val="50000"/>
              </a:spcBef>
              <a:buFont typeface="Arial" panose="020B0604020202020204" pitchFamily="34" charset="0"/>
              <a:buChar char="•"/>
            </a:pPr>
            <a:r>
              <a:rPr lang="da-DK" sz="1500" dirty="0">
                <a:latin typeface="+mn-lt"/>
              </a:rPr>
              <a:t>Bruger forkerte genstande til forkerte formål</a:t>
            </a:r>
            <a:endParaRPr lang="da-DK" altLang="da-DK" sz="1500" dirty="0">
              <a:solidFill>
                <a:srgbClr val="000000"/>
              </a:solidFill>
              <a:latin typeface="+mn-lt"/>
            </a:endParaRPr>
          </a:p>
          <a:p>
            <a:pPr marL="257175" indent="-257175">
              <a:spcBef>
                <a:spcPct val="50000"/>
              </a:spcBef>
              <a:buFont typeface="Arial" panose="020B0604020202020204" pitchFamily="34" charset="0"/>
              <a:buChar char="•"/>
            </a:pPr>
            <a:r>
              <a:rPr lang="da-DK" altLang="da-DK" sz="1500" dirty="0">
                <a:solidFill>
                  <a:srgbClr val="000000"/>
                </a:solidFill>
                <a:latin typeface="+mn-lt"/>
              </a:rPr>
              <a:t>Almindelige daglige gøremål kan ikke gøres helt selvstændigt mere</a:t>
            </a:r>
          </a:p>
          <a:p>
            <a:pPr algn="l" eaLnBrk="1" hangingPunct="1">
              <a:spcBef>
                <a:spcPct val="50000"/>
              </a:spcBef>
            </a:pPr>
            <a:br>
              <a:rPr lang="da-DK" altLang="da-DK" sz="1500" dirty="0">
                <a:solidFill>
                  <a:srgbClr val="000000"/>
                </a:solidFill>
                <a:latin typeface="+mn-lt"/>
              </a:rPr>
            </a:br>
            <a:r>
              <a:rPr lang="da-DK" altLang="da-DK" sz="1500" b="1" dirty="0">
                <a:solidFill>
                  <a:srgbClr val="000000"/>
                </a:solidFill>
                <a:latin typeface="+mn-lt"/>
              </a:rPr>
              <a:t>I det moderate stadie har personen brug for hjælp til en del ting i dagligdagen. Personen kan godt være alene i kortere tid.</a:t>
            </a:r>
          </a:p>
          <a:p>
            <a:pPr algn="l" eaLnBrk="1" hangingPunct="1">
              <a:spcBef>
                <a:spcPct val="50000"/>
              </a:spcBef>
            </a:pPr>
            <a:endParaRPr lang="da-DK" altLang="da-DK" sz="1500" dirty="0">
              <a:solidFill>
                <a:srgbClr val="000000"/>
              </a:solidFill>
              <a:latin typeface="+mn-lt"/>
            </a:endParaRPr>
          </a:p>
        </p:txBody>
      </p:sp>
      <p:sp>
        <p:nvSpPr>
          <p:cNvPr id="409607" name="Rectangle 7"/>
          <p:cNvSpPr>
            <a:spLocks noGrp="1" noChangeArrowheads="1"/>
          </p:cNvSpPr>
          <p:nvPr>
            <p:ph type="title" idx="4294967295"/>
          </p:nvPr>
        </p:nvSpPr>
        <p:spPr>
          <a:xfrm>
            <a:off x="692602" y="31693"/>
            <a:ext cx="4800600" cy="396932"/>
          </a:xfrm>
        </p:spPr>
        <p:txBody>
          <a:bodyPr/>
          <a:lstStyle/>
          <a:p>
            <a:pPr>
              <a:defRPr/>
            </a:pPr>
            <a:r>
              <a:rPr lang="da-DK" dirty="0">
                <a:latin typeface="+mn-lt"/>
                <a:ea typeface="+mj-ea"/>
                <a:cs typeface="+mj-cs"/>
              </a:rPr>
              <a:t>Alzheimers sygdom – moderat stadie</a:t>
            </a:r>
          </a:p>
        </p:txBody>
      </p:sp>
      <p:sp>
        <p:nvSpPr>
          <p:cNvPr id="2" name="Pladsholder til dato 1">
            <a:extLst>
              <a:ext uri="{FF2B5EF4-FFF2-40B4-BE49-F238E27FC236}">
                <a16:creationId xmlns:a16="http://schemas.microsoft.com/office/drawing/2014/main" id="{03AA21B5-D31B-42B8-89A6-426DA56BE768}"/>
              </a:ext>
            </a:extLst>
          </p:cNvPr>
          <p:cNvSpPr>
            <a:spLocks noGrp="1"/>
          </p:cNvSpPr>
          <p:nvPr>
            <p:ph type="dt" sz="half" idx="10"/>
          </p:nvPr>
        </p:nvSpPr>
        <p:spPr/>
        <p:txBody>
          <a:bodyPr/>
          <a:lstStyle/>
          <a:p>
            <a:r>
              <a:rPr lang="da-DK" sz="675"/>
              <a:t>Revideret efterår 2023</a:t>
            </a:r>
            <a:endParaRPr lang="da-DK" sz="675" dirty="0"/>
          </a:p>
        </p:txBody>
      </p:sp>
      <p:sp>
        <p:nvSpPr>
          <p:cNvPr id="3" name="Pladsholder til sidefod 2">
            <a:extLst>
              <a:ext uri="{FF2B5EF4-FFF2-40B4-BE49-F238E27FC236}">
                <a16:creationId xmlns:a16="http://schemas.microsoft.com/office/drawing/2014/main" id="{5A7F6419-B9B3-4A43-9CEB-4C1AA120FBE2}"/>
              </a:ext>
            </a:extLst>
          </p:cNvPr>
          <p:cNvSpPr>
            <a:spLocks noGrp="1"/>
          </p:cNvSpPr>
          <p:nvPr>
            <p:ph type="ftr" sz="quarter" idx="11"/>
          </p:nvPr>
        </p:nvSpPr>
        <p:spPr/>
        <p:txBody>
          <a:bodyPr/>
          <a:lstStyle/>
          <a:p>
            <a:pPr algn="r"/>
            <a:r>
              <a:rPr lang="da-DK" sz="675" dirty="0"/>
              <a:t>Billedmateriale: Nationalt Videnscenter for Demens / Colourbox.dk / Commons Wikimedia</a:t>
            </a:r>
          </a:p>
        </p:txBody>
      </p:sp>
      <p:sp>
        <p:nvSpPr>
          <p:cNvPr id="4" name="Tekstfelt 3">
            <a:extLst>
              <a:ext uri="{FF2B5EF4-FFF2-40B4-BE49-F238E27FC236}">
                <a16:creationId xmlns:a16="http://schemas.microsoft.com/office/drawing/2014/main" id="{A6CB1754-5692-4508-89A4-1C8F171342BD}"/>
              </a:ext>
            </a:extLst>
          </p:cNvPr>
          <p:cNvSpPr txBox="1"/>
          <p:nvPr/>
        </p:nvSpPr>
        <p:spPr>
          <a:xfrm>
            <a:off x="776832" y="556652"/>
            <a:ext cx="3240405" cy="325755"/>
          </a:xfrm>
          <a:prstGeom prst="rect">
            <a:avLst/>
          </a:prstGeom>
          <a:noFill/>
        </p:spPr>
        <p:txBody>
          <a:bodyPr wrap="square" lIns="67500" rtlCol="0">
            <a:noAutofit/>
          </a:bodyPr>
          <a:lstStyle/>
          <a:p>
            <a:r>
              <a:rPr lang="da-DK" sz="1500" b="1" dirty="0"/>
              <a:t>Symptomer:</a:t>
            </a:r>
          </a:p>
        </p:txBody>
      </p:sp>
      <p:pic>
        <p:nvPicPr>
          <p:cNvPr id="6" name="Billede 5">
            <a:extLst>
              <a:ext uri="{FF2B5EF4-FFF2-40B4-BE49-F238E27FC236}">
                <a16:creationId xmlns:a16="http://schemas.microsoft.com/office/drawing/2014/main" id="{6F24CB6F-6BBE-4AFC-9033-CD38B7E01044}"/>
              </a:ext>
            </a:extLst>
          </p:cNvPr>
          <p:cNvPicPr>
            <a:picLocks noChangeAspect="1"/>
          </p:cNvPicPr>
          <p:nvPr/>
        </p:nvPicPr>
        <p:blipFill>
          <a:blip r:embed="rId3"/>
          <a:stretch>
            <a:fillRect/>
          </a:stretch>
        </p:blipFill>
        <p:spPr>
          <a:xfrm>
            <a:off x="5887919" y="719529"/>
            <a:ext cx="2770105" cy="2031781"/>
          </a:xfrm>
          <a:prstGeom prst="rect">
            <a:avLst/>
          </a:prstGeom>
        </p:spPr>
      </p:pic>
    </p:spTree>
    <p:extLst>
      <p:ext uri="{BB962C8B-B14F-4D97-AF65-F5344CB8AC3E}">
        <p14:creationId xmlns:p14="http://schemas.microsoft.com/office/powerpoint/2010/main" val="993394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42A07-6446-424E-8261-8614A3045824}"/>
              </a:ext>
            </a:extLst>
          </p:cNvPr>
          <p:cNvSpPr>
            <a:spLocks noGrp="1"/>
          </p:cNvSpPr>
          <p:nvPr>
            <p:ph type="title"/>
          </p:nvPr>
        </p:nvSpPr>
        <p:spPr/>
        <p:txBody>
          <a:bodyPr/>
          <a:lstStyle/>
          <a:p>
            <a:r>
              <a:rPr lang="da-DK" dirty="0"/>
              <a:t>Hjernens funktioner</a:t>
            </a:r>
          </a:p>
        </p:txBody>
      </p:sp>
      <p:graphicFrame>
        <p:nvGraphicFramePr>
          <p:cNvPr id="10" name="Pladsholder til indhold 9">
            <a:extLst>
              <a:ext uri="{FF2B5EF4-FFF2-40B4-BE49-F238E27FC236}">
                <a16:creationId xmlns:a16="http://schemas.microsoft.com/office/drawing/2014/main" id="{2FAEC64E-5949-4475-9E1B-E9DD899FA844}"/>
              </a:ext>
            </a:extLst>
          </p:cNvPr>
          <p:cNvGraphicFramePr>
            <a:graphicFrameLocks noGrp="1"/>
          </p:cNvGraphicFramePr>
          <p:nvPr>
            <p:ph idx="1"/>
          </p:nvPr>
        </p:nvGraphicFramePr>
        <p:xfrm>
          <a:off x="1614488" y="574358"/>
          <a:ext cx="5915025" cy="4058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dsholder til dato 3">
            <a:extLst>
              <a:ext uri="{FF2B5EF4-FFF2-40B4-BE49-F238E27FC236}">
                <a16:creationId xmlns:a16="http://schemas.microsoft.com/office/drawing/2014/main" id="{DE4F1186-E143-4770-83B0-76A4731CB862}"/>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62170090-24CE-445F-8FDF-C38B200E0D7D}"/>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pic>
        <p:nvPicPr>
          <p:cNvPr id="11" name="Billede 10">
            <a:extLst>
              <a:ext uri="{FF2B5EF4-FFF2-40B4-BE49-F238E27FC236}">
                <a16:creationId xmlns:a16="http://schemas.microsoft.com/office/drawing/2014/main" id="{C8048D08-1613-43E7-AF73-9A0BD4C4BED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54506" y="814388"/>
            <a:ext cx="1225109" cy="1154430"/>
          </a:xfrm>
          <a:prstGeom prst="rect">
            <a:avLst/>
          </a:prstGeom>
        </p:spPr>
      </p:pic>
    </p:spTree>
    <p:extLst>
      <p:ext uri="{BB962C8B-B14F-4D97-AF65-F5344CB8AC3E}">
        <p14:creationId xmlns:p14="http://schemas.microsoft.com/office/powerpoint/2010/main" val="3251936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8E9068-25D2-411C-BD4D-FF4F06EA52D3}"/>
              </a:ext>
            </a:extLst>
          </p:cNvPr>
          <p:cNvSpPr>
            <a:spLocks noGrp="1"/>
          </p:cNvSpPr>
          <p:nvPr>
            <p:ph type="title"/>
          </p:nvPr>
        </p:nvSpPr>
        <p:spPr/>
        <p:txBody>
          <a:bodyPr/>
          <a:lstStyle/>
          <a:p>
            <a:r>
              <a:rPr lang="da-DK" dirty="0"/>
              <a:t>Funktioner i hjernen, som påvirkes ved demens</a:t>
            </a:r>
          </a:p>
        </p:txBody>
      </p:sp>
      <p:sp>
        <p:nvSpPr>
          <p:cNvPr id="4" name="Pladsholder til dato 3">
            <a:extLst>
              <a:ext uri="{FF2B5EF4-FFF2-40B4-BE49-F238E27FC236}">
                <a16:creationId xmlns:a16="http://schemas.microsoft.com/office/drawing/2014/main" id="{6500F02B-990F-4BF7-84A3-EF65DEFE79C9}"/>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8B6E016A-FC85-44DB-8096-AE5FC57B43CD}"/>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13" name="Pladsholder til indhold 12">
            <a:extLst>
              <a:ext uri="{FF2B5EF4-FFF2-40B4-BE49-F238E27FC236}">
                <a16:creationId xmlns:a16="http://schemas.microsoft.com/office/drawing/2014/main" id="{1E80B7C7-66A5-4E60-86A3-7F5CB9B9625E}"/>
              </a:ext>
            </a:extLst>
          </p:cNvPr>
          <p:cNvSpPr>
            <a:spLocks noGrp="1"/>
          </p:cNvSpPr>
          <p:nvPr>
            <p:ph idx="1"/>
          </p:nvPr>
        </p:nvSpPr>
        <p:spPr>
          <a:xfrm>
            <a:off x="668118" y="881214"/>
            <a:ext cx="6172200" cy="3681175"/>
          </a:xfrm>
        </p:spPr>
        <p:txBody>
          <a:bodyPr>
            <a:normAutofit lnSpcReduction="10000"/>
          </a:bodyPr>
          <a:lstStyle/>
          <a:p>
            <a:pPr marL="0" indent="0">
              <a:buNone/>
            </a:pPr>
            <a:r>
              <a:rPr lang="da-DK" b="1" dirty="0"/>
              <a:t>Adfærd</a:t>
            </a:r>
          </a:p>
          <a:p>
            <a:r>
              <a:rPr lang="da-DK" dirty="0"/>
              <a:t>Planlægning, dømmekraft, følelser, sociale færdigheder </a:t>
            </a:r>
            <a:br>
              <a:rPr lang="da-DK" dirty="0"/>
            </a:br>
            <a:endParaRPr lang="da-DK" dirty="0"/>
          </a:p>
          <a:p>
            <a:pPr marL="0" indent="0">
              <a:buNone/>
            </a:pPr>
            <a:r>
              <a:rPr lang="da-DK" b="1" dirty="0"/>
              <a:t>Sprog </a:t>
            </a:r>
          </a:p>
          <a:p>
            <a:r>
              <a:rPr lang="da-DK" dirty="0"/>
              <a:t>Sprogforståelse, formulering</a:t>
            </a:r>
            <a:br>
              <a:rPr lang="da-DK" dirty="0"/>
            </a:br>
            <a:endParaRPr lang="da-DK" dirty="0"/>
          </a:p>
          <a:p>
            <a:pPr marL="0" indent="0">
              <a:buNone/>
            </a:pPr>
            <a:r>
              <a:rPr lang="da-DK" b="1" dirty="0"/>
              <a:t>Praktiske evner </a:t>
            </a:r>
          </a:p>
          <a:p>
            <a:r>
              <a:rPr lang="da-DK" dirty="0"/>
              <a:t>Handlemønstre, praktiske færdigheder, koordinering</a:t>
            </a:r>
            <a:br>
              <a:rPr lang="da-DK" dirty="0"/>
            </a:br>
            <a:endParaRPr lang="da-DK" dirty="0"/>
          </a:p>
          <a:p>
            <a:pPr marL="0" indent="0">
              <a:buNone/>
            </a:pPr>
            <a:r>
              <a:rPr lang="da-DK" b="1" dirty="0"/>
              <a:t>Sanseindtryk</a:t>
            </a:r>
          </a:p>
          <a:p>
            <a:r>
              <a:rPr lang="da-DK" dirty="0"/>
              <a:t>Bearbejdning af sanseindtryk, opfattelse, tydning, forståelse</a:t>
            </a:r>
            <a:br>
              <a:rPr lang="da-DK" dirty="0"/>
            </a:br>
            <a:endParaRPr lang="da-DK" dirty="0"/>
          </a:p>
          <a:p>
            <a:pPr marL="0" indent="0">
              <a:buNone/>
            </a:pPr>
            <a:r>
              <a:rPr lang="da-DK" b="1" dirty="0"/>
              <a:t>Hukommelse</a:t>
            </a:r>
          </a:p>
          <a:p>
            <a:r>
              <a:rPr lang="da-DK" dirty="0"/>
              <a:t>Indlæring, oplagring, genkaldelse</a:t>
            </a:r>
          </a:p>
          <a:p>
            <a:pPr marL="0" indent="0">
              <a:buNone/>
            </a:pPr>
            <a:endParaRPr lang="da-DK" dirty="0"/>
          </a:p>
        </p:txBody>
      </p:sp>
      <p:sp>
        <p:nvSpPr>
          <p:cNvPr id="14" name="Rektangel 13">
            <a:extLst>
              <a:ext uri="{FF2B5EF4-FFF2-40B4-BE49-F238E27FC236}">
                <a16:creationId xmlns:a16="http://schemas.microsoft.com/office/drawing/2014/main" id="{297CD186-06E9-4E68-B6BB-B12BBDBEDEB7}"/>
              </a:ext>
            </a:extLst>
          </p:cNvPr>
          <p:cNvSpPr/>
          <p:nvPr/>
        </p:nvSpPr>
        <p:spPr>
          <a:xfrm>
            <a:off x="6312701" y="4416979"/>
            <a:ext cx="1971192" cy="346249"/>
          </a:xfrm>
          <a:prstGeom prst="rect">
            <a:avLst/>
          </a:prstGeom>
        </p:spPr>
        <p:txBody>
          <a:bodyPr wrap="square">
            <a:spAutoFit/>
          </a:bodyPr>
          <a:lstStyle/>
          <a:p>
            <a:r>
              <a:rPr lang="da-DK" sz="825" dirty="0">
                <a:solidFill>
                  <a:schemeClr val="tx1">
                    <a:lumMod val="50000"/>
                    <a:lumOff val="50000"/>
                  </a:schemeClr>
                </a:solidFill>
              </a:rPr>
              <a:t>Kilde: Praktisk </a:t>
            </a:r>
            <a:r>
              <a:rPr lang="da-DK" sz="825" dirty="0" err="1">
                <a:solidFill>
                  <a:schemeClr val="tx1">
                    <a:lumMod val="50000"/>
                    <a:lumOff val="50000"/>
                  </a:schemeClr>
                </a:solidFill>
              </a:rPr>
              <a:t>Gerontopsykiatri</a:t>
            </a:r>
            <a:r>
              <a:rPr lang="da-DK" sz="825" dirty="0">
                <a:solidFill>
                  <a:schemeClr val="tx1">
                    <a:lumMod val="50000"/>
                    <a:lumOff val="50000"/>
                  </a:schemeClr>
                </a:solidFill>
              </a:rPr>
              <a:t> af </a:t>
            </a:r>
            <a:br>
              <a:rPr lang="da-DK" sz="825" dirty="0">
                <a:solidFill>
                  <a:schemeClr val="tx1">
                    <a:lumMod val="50000"/>
                    <a:lumOff val="50000"/>
                  </a:schemeClr>
                </a:solidFill>
              </a:rPr>
            </a:br>
            <a:r>
              <a:rPr lang="da-DK" sz="825" dirty="0">
                <a:solidFill>
                  <a:schemeClr val="tx1">
                    <a:lumMod val="50000"/>
                    <a:lumOff val="50000"/>
                  </a:schemeClr>
                </a:solidFill>
              </a:rPr>
              <a:t>Nils Christian </a:t>
            </a:r>
            <a:r>
              <a:rPr lang="da-DK" sz="825" dirty="0" err="1">
                <a:solidFill>
                  <a:schemeClr val="tx1">
                    <a:lumMod val="50000"/>
                    <a:lumOff val="50000"/>
                  </a:schemeClr>
                </a:solidFill>
              </a:rPr>
              <a:t>Gulmann</a:t>
            </a:r>
            <a:endParaRPr lang="da-DK" sz="825" dirty="0">
              <a:solidFill>
                <a:schemeClr val="tx1">
                  <a:lumMod val="50000"/>
                  <a:lumOff val="50000"/>
                </a:schemeClr>
              </a:solidFill>
            </a:endParaRPr>
          </a:p>
        </p:txBody>
      </p:sp>
      <p:sp>
        <p:nvSpPr>
          <p:cNvPr id="15" name="Tekstfelt 14">
            <a:extLst>
              <a:ext uri="{FF2B5EF4-FFF2-40B4-BE49-F238E27FC236}">
                <a16:creationId xmlns:a16="http://schemas.microsoft.com/office/drawing/2014/main" id="{B9E8A0FF-9594-49A5-B940-C519290AC529}"/>
              </a:ext>
            </a:extLst>
          </p:cNvPr>
          <p:cNvSpPr txBox="1"/>
          <p:nvPr/>
        </p:nvSpPr>
        <p:spPr>
          <a:xfrm>
            <a:off x="1614488" y="544754"/>
            <a:ext cx="6069330" cy="509076"/>
          </a:xfrm>
          <a:prstGeom prst="rect">
            <a:avLst/>
          </a:prstGeom>
          <a:noFill/>
        </p:spPr>
        <p:txBody>
          <a:bodyPr wrap="square" lIns="67500" rtlCol="0">
            <a:noAutofit/>
          </a:bodyPr>
          <a:lstStyle/>
          <a:p>
            <a:endParaRPr lang="da-DK" sz="1500" b="1" dirty="0">
              <a:latin typeface="+mj-lt"/>
            </a:endParaRPr>
          </a:p>
        </p:txBody>
      </p:sp>
      <p:pic>
        <p:nvPicPr>
          <p:cNvPr id="6" name="Billede 5">
            <a:extLst>
              <a:ext uri="{FF2B5EF4-FFF2-40B4-BE49-F238E27FC236}">
                <a16:creationId xmlns:a16="http://schemas.microsoft.com/office/drawing/2014/main" id="{335A0E5E-EC78-4C31-95C1-07FF2BFC297A}"/>
              </a:ext>
            </a:extLst>
          </p:cNvPr>
          <p:cNvPicPr>
            <a:picLocks noChangeAspect="1"/>
          </p:cNvPicPr>
          <p:nvPr/>
        </p:nvPicPr>
        <p:blipFill>
          <a:blip r:embed="rId3"/>
          <a:stretch>
            <a:fillRect/>
          </a:stretch>
        </p:blipFill>
        <p:spPr>
          <a:xfrm>
            <a:off x="6489476" y="892559"/>
            <a:ext cx="2334804" cy="3180165"/>
          </a:xfrm>
          <a:prstGeom prst="rect">
            <a:avLst/>
          </a:prstGeom>
        </p:spPr>
      </p:pic>
    </p:spTree>
    <p:extLst>
      <p:ext uri="{BB962C8B-B14F-4D97-AF65-F5344CB8AC3E}">
        <p14:creationId xmlns:p14="http://schemas.microsoft.com/office/powerpoint/2010/main" val="1133049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925C8D-F755-49C4-959C-A612CD3396F7}"/>
              </a:ext>
            </a:extLst>
          </p:cNvPr>
          <p:cNvSpPr>
            <a:spLocks noGrp="1"/>
          </p:cNvSpPr>
          <p:nvPr>
            <p:ph type="title"/>
          </p:nvPr>
        </p:nvSpPr>
        <p:spPr/>
        <p:txBody>
          <a:bodyPr/>
          <a:lstStyle/>
          <a:p>
            <a:r>
              <a:rPr lang="da-DK" dirty="0"/>
              <a:t>Forskellige demenssygdomme</a:t>
            </a:r>
          </a:p>
        </p:txBody>
      </p:sp>
      <p:pic>
        <p:nvPicPr>
          <p:cNvPr id="8" name="Pladsholder til indhold 7">
            <a:extLst>
              <a:ext uri="{FF2B5EF4-FFF2-40B4-BE49-F238E27FC236}">
                <a16:creationId xmlns:a16="http://schemas.microsoft.com/office/drawing/2014/main" id="{8C5A5BAA-6021-4586-8BC9-B99B306E399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22851" y="1116213"/>
            <a:ext cx="5532329" cy="2903492"/>
          </a:xfrm>
          <a:prstGeom prst="rect">
            <a:avLst/>
          </a:prstGeom>
        </p:spPr>
      </p:pic>
      <p:sp>
        <p:nvSpPr>
          <p:cNvPr id="4" name="Pladsholder til dato 3">
            <a:extLst>
              <a:ext uri="{FF2B5EF4-FFF2-40B4-BE49-F238E27FC236}">
                <a16:creationId xmlns:a16="http://schemas.microsoft.com/office/drawing/2014/main" id="{E5B25676-061A-4163-B84D-0219E75609C9}"/>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5A235F23-E1A0-4743-ABDD-54F1645834C6}"/>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Pladsholder til tekst 6">
            <a:extLst>
              <a:ext uri="{FF2B5EF4-FFF2-40B4-BE49-F238E27FC236}">
                <a16:creationId xmlns:a16="http://schemas.microsoft.com/office/drawing/2014/main" id="{64AFEB38-C4A2-45C3-B089-3D0C8EC036C8}"/>
              </a:ext>
            </a:extLst>
          </p:cNvPr>
          <p:cNvSpPr>
            <a:spLocks noGrp="1"/>
          </p:cNvSpPr>
          <p:nvPr>
            <p:ph type="body" sz="quarter" idx="13"/>
          </p:nvPr>
        </p:nvSpPr>
        <p:spPr/>
        <p:txBody>
          <a:bodyPr/>
          <a:lstStyle/>
          <a:p>
            <a:r>
              <a:rPr lang="da-DK" b="1" dirty="0"/>
              <a:t>Video fra Alzheimerforeningen:</a:t>
            </a:r>
          </a:p>
        </p:txBody>
      </p:sp>
      <p:sp>
        <p:nvSpPr>
          <p:cNvPr id="9" name="Tekstfelt 8">
            <a:extLst>
              <a:ext uri="{FF2B5EF4-FFF2-40B4-BE49-F238E27FC236}">
                <a16:creationId xmlns:a16="http://schemas.microsoft.com/office/drawing/2014/main" id="{601E3489-0D52-4CBA-990C-1AB01896F971}"/>
              </a:ext>
            </a:extLst>
          </p:cNvPr>
          <p:cNvSpPr txBox="1"/>
          <p:nvPr/>
        </p:nvSpPr>
        <p:spPr>
          <a:xfrm>
            <a:off x="1614488" y="4082429"/>
            <a:ext cx="5826164" cy="359250"/>
          </a:xfrm>
          <a:prstGeom prst="rect">
            <a:avLst/>
          </a:prstGeom>
          <a:noFill/>
        </p:spPr>
        <p:txBody>
          <a:bodyPr wrap="square" lIns="67500" rtlCol="0">
            <a:noAutofit/>
          </a:bodyPr>
          <a:lstStyle/>
          <a:p>
            <a:r>
              <a:rPr lang="da-DK" sz="1500" b="1" dirty="0"/>
              <a:t>Viden om demens: </a:t>
            </a:r>
            <a:r>
              <a:rPr lang="da-DK" sz="900" dirty="0">
                <a:hlinkClick r:id="rId3"/>
              </a:rPr>
              <a:t>https://demensven.dk/jeg-vil-vide-mere/viden-til-demensvenner/viden-om-demens/</a:t>
            </a:r>
            <a:r>
              <a:rPr lang="da-DK" sz="900" dirty="0"/>
              <a:t> </a:t>
            </a:r>
            <a:endParaRPr lang="da-DK" sz="1500" dirty="0"/>
          </a:p>
        </p:txBody>
      </p:sp>
    </p:spTree>
    <p:extLst>
      <p:ext uri="{BB962C8B-B14F-4D97-AF65-F5344CB8AC3E}">
        <p14:creationId xmlns:p14="http://schemas.microsoft.com/office/powerpoint/2010/main" val="2771024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1322108"/>
            <a:ext cx="5829300" cy="1414022"/>
          </a:xfrm>
        </p:spPr>
        <p:txBody>
          <a:bodyPr>
            <a:normAutofit/>
          </a:bodyPr>
          <a:lstStyle/>
          <a:p>
            <a:r>
              <a:rPr lang="da-DK" dirty="0"/>
              <a:t>Modul 1 </a:t>
            </a:r>
            <a:br>
              <a:rPr lang="da-DK"/>
            </a:br>
            <a:br>
              <a:rPr lang="da-DK"/>
            </a:br>
            <a:r>
              <a:rPr lang="da-DK" sz="3000"/>
              <a:t>Hjernen </a:t>
            </a:r>
            <a:r>
              <a:rPr lang="da-DK" sz="3000" dirty="0"/>
              <a:t>og demenssygdomme</a:t>
            </a:r>
            <a:endParaRPr lang="da-DK" dirty="0"/>
          </a:p>
        </p:txBody>
      </p:sp>
    </p:spTree>
    <p:extLst>
      <p:ext uri="{BB962C8B-B14F-4D97-AF65-F5344CB8AC3E}">
        <p14:creationId xmlns:p14="http://schemas.microsoft.com/office/powerpoint/2010/main" val="4105818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E26A09-3FF8-4A51-A146-F78585F8895E}"/>
              </a:ext>
            </a:extLst>
          </p:cNvPr>
          <p:cNvSpPr>
            <a:spLocks noGrp="1"/>
          </p:cNvSpPr>
          <p:nvPr>
            <p:ph type="title"/>
          </p:nvPr>
        </p:nvSpPr>
        <p:spPr/>
        <p:txBody>
          <a:bodyPr/>
          <a:lstStyle/>
          <a:p>
            <a:r>
              <a:rPr lang="da-DK" dirty="0"/>
              <a:t>Ikke altid hukommelsesproblemer</a:t>
            </a:r>
          </a:p>
        </p:txBody>
      </p:sp>
      <p:sp>
        <p:nvSpPr>
          <p:cNvPr id="3" name="Pladsholder til indhold 2">
            <a:extLst>
              <a:ext uri="{FF2B5EF4-FFF2-40B4-BE49-F238E27FC236}">
                <a16:creationId xmlns:a16="http://schemas.microsoft.com/office/drawing/2014/main" id="{49160E51-316A-44FF-9556-4469294FFCCA}"/>
              </a:ext>
            </a:extLst>
          </p:cNvPr>
          <p:cNvSpPr>
            <a:spLocks noGrp="1"/>
          </p:cNvSpPr>
          <p:nvPr>
            <p:ph idx="1"/>
          </p:nvPr>
        </p:nvSpPr>
        <p:spPr>
          <a:xfrm>
            <a:off x="668114" y="1036574"/>
            <a:ext cx="5915025" cy="3647300"/>
          </a:xfrm>
        </p:spPr>
        <p:txBody>
          <a:bodyPr/>
          <a:lstStyle/>
          <a:p>
            <a:r>
              <a:rPr lang="da-DK" dirty="0"/>
              <a:t>Der findes mange forskellige demenssygdomme</a:t>
            </a:r>
          </a:p>
          <a:p>
            <a:r>
              <a:rPr lang="da-DK" dirty="0"/>
              <a:t>Hukommelsesproblemer er ikke altid det mest dominerende symptom</a:t>
            </a:r>
          </a:p>
          <a:p>
            <a:r>
              <a:rPr lang="da-DK" dirty="0"/>
              <a:t>Hukommelsesproblemer er mest karakteristisk ved Alzheimers sygdom</a:t>
            </a:r>
          </a:p>
          <a:p>
            <a:pPr marL="0" indent="0">
              <a:buNone/>
            </a:pPr>
            <a:endParaRPr lang="da-DK" dirty="0"/>
          </a:p>
          <a:p>
            <a:r>
              <a:rPr lang="da-DK" b="1" dirty="0"/>
              <a:t>Andre symptomer kan være:</a:t>
            </a:r>
          </a:p>
          <a:p>
            <a:pPr lvl="3"/>
            <a:r>
              <a:rPr lang="da-DK" sz="1500" dirty="0"/>
              <a:t>Ændringer i  personlighed </a:t>
            </a:r>
          </a:p>
          <a:p>
            <a:pPr lvl="3"/>
            <a:r>
              <a:rPr lang="da-DK" sz="1500" dirty="0"/>
              <a:t>Nedsat opmærksomhed</a:t>
            </a:r>
          </a:p>
          <a:p>
            <a:pPr lvl="3"/>
            <a:r>
              <a:rPr lang="da-DK" sz="1500" dirty="0"/>
              <a:t>Motoriske vanskeligheder </a:t>
            </a:r>
          </a:p>
          <a:p>
            <a:pPr lvl="3"/>
            <a:r>
              <a:rPr lang="da-DK" sz="1500" dirty="0"/>
              <a:t>Synshallucinationer </a:t>
            </a:r>
          </a:p>
          <a:p>
            <a:pPr lvl="3"/>
            <a:r>
              <a:rPr lang="da-DK" sz="1500" dirty="0"/>
              <a:t>Søvnforstyrrelser</a:t>
            </a:r>
          </a:p>
          <a:p>
            <a:pPr lvl="3"/>
            <a:r>
              <a:rPr lang="da-DK" sz="1500" dirty="0"/>
              <a:t>Usikker gangfunktion og tendens til at falde </a:t>
            </a:r>
          </a:p>
          <a:p>
            <a:pPr marL="0" indent="0">
              <a:buNone/>
            </a:pPr>
            <a:endParaRPr lang="da-DK" dirty="0"/>
          </a:p>
        </p:txBody>
      </p:sp>
      <p:sp>
        <p:nvSpPr>
          <p:cNvPr id="4" name="Pladsholder til dato 3">
            <a:extLst>
              <a:ext uri="{FF2B5EF4-FFF2-40B4-BE49-F238E27FC236}">
                <a16:creationId xmlns:a16="http://schemas.microsoft.com/office/drawing/2014/main" id="{36FB95C9-A3FE-452A-B862-A008F2AB4703}"/>
              </a:ext>
            </a:extLst>
          </p:cNvPr>
          <p:cNvSpPr>
            <a:spLocks noGrp="1"/>
          </p:cNvSpPr>
          <p:nvPr>
            <p:ph type="dt" sz="half" idx="10"/>
          </p:nvPr>
        </p:nvSpPr>
        <p:spPr/>
        <p:txBody>
          <a:bodyPr/>
          <a:lstStyle/>
          <a:p>
            <a:r>
              <a:rPr lang="da-DK" sz="675"/>
              <a:t>Revideret efterår 2023</a:t>
            </a:r>
            <a:endParaRPr lang="da-DK" sz="675" dirty="0"/>
          </a:p>
        </p:txBody>
      </p:sp>
      <p:sp>
        <p:nvSpPr>
          <p:cNvPr id="5" name="Pladsholder til sidefod 4">
            <a:extLst>
              <a:ext uri="{FF2B5EF4-FFF2-40B4-BE49-F238E27FC236}">
                <a16:creationId xmlns:a16="http://schemas.microsoft.com/office/drawing/2014/main" id="{313BDA1A-6BD8-49CF-9AFF-10BD3BD34E70}"/>
              </a:ext>
            </a:extLst>
          </p:cNvPr>
          <p:cNvSpPr>
            <a:spLocks noGrp="1"/>
          </p:cNvSpPr>
          <p:nvPr>
            <p:ph type="ftr" sz="quarter" idx="11"/>
          </p:nvPr>
        </p:nvSpPr>
        <p:spPr/>
        <p:txBody>
          <a:bodyPr/>
          <a:lstStyle/>
          <a:p>
            <a:pPr algn="r"/>
            <a:r>
              <a:rPr lang="da-DK" sz="675"/>
              <a:t>Billedmateriale: Nationalt Videnscenter for Demens / Colourbox.dk / Commons Wikimedia</a:t>
            </a:r>
            <a:endParaRPr lang="da-DK" sz="675" dirty="0"/>
          </a:p>
        </p:txBody>
      </p:sp>
      <p:sp>
        <p:nvSpPr>
          <p:cNvPr id="6" name="Pladsholder til tekst 5">
            <a:extLst>
              <a:ext uri="{FF2B5EF4-FFF2-40B4-BE49-F238E27FC236}">
                <a16:creationId xmlns:a16="http://schemas.microsoft.com/office/drawing/2014/main" id="{2EFA7B1C-4716-4FE1-8E84-572F9F6EDFB3}"/>
              </a:ext>
            </a:extLst>
          </p:cNvPr>
          <p:cNvSpPr>
            <a:spLocks noGrp="1"/>
          </p:cNvSpPr>
          <p:nvPr>
            <p:ph type="body" sz="quarter" idx="13"/>
          </p:nvPr>
        </p:nvSpPr>
        <p:spPr>
          <a:xfrm>
            <a:off x="648944" y="603030"/>
            <a:ext cx="5915025" cy="398640"/>
          </a:xfrm>
        </p:spPr>
        <p:txBody>
          <a:bodyPr/>
          <a:lstStyle/>
          <a:p>
            <a:r>
              <a:rPr lang="da-DK" b="1" dirty="0"/>
              <a:t>Andre symptomer på demens</a:t>
            </a:r>
          </a:p>
        </p:txBody>
      </p:sp>
    </p:spTree>
    <p:extLst>
      <p:ext uri="{BB962C8B-B14F-4D97-AF65-F5344CB8AC3E}">
        <p14:creationId xmlns:p14="http://schemas.microsoft.com/office/powerpoint/2010/main" val="15468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white">
          <a:xfrm>
            <a:off x="1714500" y="685800"/>
            <a:ext cx="58864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lnSpc>
                <a:spcPct val="90000"/>
              </a:lnSpc>
              <a:spcBef>
                <a:spcPct val="20000"/>
              </a:spcBef>
            </a:pPr>
            <a:endParaRPr kumimoji="1" lang="da-DK" altLang="da-DK" sz="1800" dirty="0">
              <a:latin typeface="Tahoma" pitchFamily="34" charset="0"/>
            </a:endParaRPr>
          </a:p>
        </p:txBody>
      </p:sp>
      <p:sp>
        <p:nvSpPr>
          <p:cNvPr id="14339" name="Text Box 5"/>
          <p:cNvSpPr txBox="1">
            <a:spLocks noChangeArrowheads="1"/>
          </p:cNvSpPr>
          <p:nvPr/>
        </p:nvSpPr>
        <p:spPr bwMode="auto">
          <a:xfrm>
            <a:off x="1307811" y="14168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endParaRPr lang="da-DK" altLang="da-DK">
              <a:solidFill>
                <a:srgbClr val="000000"/>
              </a:solidFill>
              <a:latin typeface="Tahoma" pitchFamily="34" charset="0"/>
            </a:endParaRPr>
          </a:p>
        </p:txBody>
      </p:sp>
      <p:sp>
        <p:nvSpPr>
          <p:cNvPr id="14340" name="Text Box 6"/>
          <p:cNvSpPr txBox="1">
            <a:spLocks noChangeArrowheads="1"/>
          </p:cNvSpPr>
          <p:nvPr/>
        </p:nvSpPr>
        <p:spPr bwMode="auto">
          <a:xfrm>
            <a:off x="4974974" y="2057400"/>
            <a:ext cx="21908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r>
              <a:rPr lang="da-DK" altLang="da-DK" sz="1800">
                <a:solidFill>
                  <a:schemeClr val="bg1"/>
                </a:solidFill>
                <a:latin typeface="Tahoma" pitchFamily="34" charset="0"/>
              </a:rPr>
              <a:t>Alzheimer’s sygdom</a:t>
            </a:r>
            <a:endParaRPr lang="en-GB" altLang="da-DK" sz="1800">
              <a:solidFill>
                <a:schemeClr val="bg1"/>
              </a:solidFill>
              <a:latin typeface="Tahoma" pitchFamily="34" charset="0"/>
            </a:endParaRPr>
          </a:p>
        </p:txBody>
      </p:sp>
      <p:sp>
        <p:nvSpPr>
          <p:cNvPr id="14341" name="Text Box 7"/>
          <p:cNvSpPr txBox="1">
            <a:spLocks noChangeArrowheads="1"/>
          </p:cNvSpPr>
          <p:nvPr/>
        </p:nvSpPr>
        <p:spPr bwMode="auto">
          <a:xfrm>
            <a:off x="7565736" y="2025254"/>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endParaRPr lang="da-DK" altLang="da-DK" sz="1800">
              <a:latin typeface="Tahoma" pitchFamily="34" charset="0"/>
            </a:endParaRPr>
          </a:p>
          <a:p>
            <a:pPr algn="ctr"/>
            <a:endParaRPr lang="en-GB" altLang="da-DK" sz="1800">
              <a:latin typeface="Tahoma" pitchFamily="34" charset="0"/>
            </a:endParaRPr>
          </a:p>
        </p:txBody>
      </p:sp>
      <p:sp>
        <p:nvSpPr>
          <p:cNvPr id="14342" name="Text Box 8"/>
          <p:cNvSpPr txBox="1">
            <a:spLocks noChangeArrowheads="1"/>
          </p:cNvSpPr>
          <p:nvPr/>
        </p:nvSpPr>
        <p:spPr bwMode="auto">
          <a:xfrm>
            <a:off x="1579194" y="2686050"/>
            <a:ext cx="1988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r>
              <a:rPr lang="da-DK" altLang="da-DK" sz="1800" dirty="0">
                <a:solidFill>
                  <a:schemeClr val="bg1"/>
                </a:solidFill>
                <a:latin typeface="Tahoma" pitchFamily="34" charset="0"/>
              </a:rPr>
              <a:t>Vaskulær demens</a:t>
            </a:r>
          </a:p>
        </p:txBody>
      </p:sp>
      <p:sp>
        <p:nvSpPr>
          <p:cNvPr id="14343" name="Text Box 9"/>
          <p:cNvSpPr txBox="1">
            <a:spLocks noChangeArrowheads="1"/>
          </p:cNvSpPr>
          <p:nvPr/>
        </p:nvSpPr>
        <p:spPr bwMode="auto">
          <a:xfrm>
            <a:off x="2192916" y="3371851"/>
            <a:ext cx="30305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r>
              <a:rPr lang="da-DK" altLang="da-DK" sz="1800" dirty="0">
                <a:solidFill>
                  <a:schemeClr val="bg1"/>
                </a:solidFill>
                <a:latin typeface="Tahoma" pitchFamily="34" charset="0"/>
              </a:rPr>
              <a:t>Blandet </a:t>
            </a:r>
            <a:r>
              <a:rPr lang="da-DK" altLang="da-DK" sz="1800" dirty="0" err="1">
                <a:solidFill>
                  <a:schemeClr val="bg1"/>
                </a:solidFill>
                <a:latin typeface="Tahoma" pitchFamily="34" charset="0"/>
              </a:rPr>
              <a:t>Alzheimer’s</a:t>
            </a:r>
            <a:r>
              <a:rPr lang="da-DK" altLang="da-DK" sz="1800" dirty="0">
                <a:solidFill>
                  <a:schemeClr val="bg1"/>
                </a:solidFill>
                <a:latin typeface="Tahoma" pitchFamily="34" charset="0"/>
              </a:rPr>
              <a:t> sygdom</a:t>
            </a:r>
          </a:p>
          <a:p>
            <a:pPr algn="ctr"/>
            <a:r>
              <a:rPr lang="da-DK" altLang="da-DK" sz="1800" dirty="0">
                <a:solidFill>
                  <a:schemeClr val="bg1"/>
                </a:solidFill>
                <a:latin typeface="Tahoma" pitchFamily="34" charset="0"/>
              </a:rPr>
              <a:t>og vaskulær demens</a:t>
            </a:r>
            <a:endParaRPr lang="en-GB" altLang="da-DK" sz="1800" dirty="0">
              <a:solidFill>
                <a:schemeClr val="bg1"/>
              </a:solidFill>
              <a:latin typeface="Tahoma" pitchFamily="34" charset="0"/>
            </a:endParaRPr>
          </a:p>
        </p:txBody>
      </p:sp>
      <p:sp>
        <p:nvSpPr>
          <p:cNvPr id="14344" name="Text Box 10"/>
          <p:cNvSpPr txBox="1">
            <a:spLocks noChangeArrowheads="1"/>
          </p:cNvSpPr>
          <p:nvPr/>
        </p:nvSpPr>
        <p:spPr bwMode="auto">
          <a:xfrm>
            <a:off x="1313894" y="1657351"/>
            <a:ext cx="25442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r>
              <a:rPr lang="da-DK" altLang="da-DK" sz="1800">
                <a:solidFill>
                  <a:schemeClr val="bg1"/>
                </a:solidFill>
                <a:latin typeface="Tahoma" pitchFamily="34" charset="0"/>
              </a:rPr>
              <a:t>Lewy body demens og </a:t>
            </a:r>
          </a:p>
          <a:p>
            <a:pPr algn="ctr"/>
            <a:r>
              <a:rPr lang="da-DK" altLang="da-DK" sz="1800">
                <a:solidFill>
                  <a:schemeClr val="bg1"/>
                </a:solidFill>
                <a:latin typeface="Tahoma" pitchFamily="34" charset="0"/>
              </a:rPr>
              <a:t>Parkinson demens</a:t>
            </a:r>
          </a:p>
        </p:txBody>
      </p:sp>
      <p:sp>
        <p:nvSpPr>
          <p:cNvPr id="14345" name="Text Box 11"/>
          <p:cNvSpPr txBox="1">
            <a:spLocks noChangeArrowheads="1"/>
          </p:cNvSpPr>
          <p:nvPr/>
        </p:nvSpPr>
        <p:spPr bwMode="auto">
          <a:xfrm>
            <a:off x="1580429" y="914401"/>
            <a:ext cx="26112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r>
              <a:rPr lang="da-DK" altLang="da-DK" sz="1800" dirty="0">
                <a:solidFill>
                  <a:schemeClr val="bg1"/>
                </a:solidFill>
                <a:latin typeface="Tahoma" pitchFamily="34" charset="0"/>
              </a:rPr>
              <a:t>Frontotemporal demens</a:t>
            </a:r>
          </a:p>
          <a:p>
            <a:pPr algn="ctr"/>
            <a:endParaRPr lang="en-GB" altLang="da-DK" sz="1800" dirty="0">
              <a:solidFill>
                <a:schemeClr val="bg1"/>
              </a:solidFill>
              <a:latin typeface="Tahoma" pitchFamily="34" charset="0"/>
            </a:endParaRPr>
          </a:p>
        </p:txBody>
      </p:sp>
      <p:cxnSp>
        <p:nvCxnSpPr>
          <p:cNvPr id="14346" name="Lige pilforbindelse 16"/>
          <p:cNvCxnSpPr>
            <a:cxnSpLocks noChangeShapeType="1"/>
          </p:cNvCxnSpPr>
          <p:nvPr/>
        </p:nvCxnSpPr>
        <p:spPr bwMode="auto">
          <a:xfrm rot="16200000" flipH="1">
            <a:off x="3543300" y="1257300"/>
            <a:ext cx="228600" cy="228600"/>
          </a:xfrm>
          <a:prstGeom prst="straightConnector1">
            <a:avLst/>
          </a:prstGeom>
          <a:noFill/>
          <a:ln w="38100">
            <a:solidFill>
              <a:srgbClr val="FFFFFF"/>
            </a:solidFill>
            <a:round/>
            <a:headEnd/>
            <a:tailEnd type="arrow" w="med" len="med"/>
          </a:ln>
          <a:extLst>
            <a:ext uri="{909E8E84-426E-40DD-AFC4-6F175D3DCCD1}">
              <a14:hiddenFill xmlns:a14="http://schemas.microsoft.com/office/drawing/2010/main">
                <a:noFill/>
              </a14:hiddenFill>
            </a:ext>
          </a:extLst>
        </p:spPr>
      </p:cxnSp>
      <p:cxnSp>
        <p:nvCxnSpPr>
          <p:cNvPr id="14347" name="Lige pilforbindelse 17"/>
          <p:cNvCxnSpPr>
            <a:cxnSpLocks noChangeShapeType="1"/>
          </p:cNvCxnSpPr>
          <p:nvPr/>
        </p:nvCxnSpPr>
        <p:spPr bwMode="auto">
          <a:xfrm rot="5400000">
            <a:off x="4286250" y="1143000"/>
            <a:ext cx="228600" cy="114300"/>
          </a:xfrm>
          <a:prstGeom prst="straightConnector1">
            <a:avLst/>
          </a:prstGeom>
          <a:noFill/>
          <a:ln w="38100">
            <a:solidFill>
              <a:srgbClr val="FFFFFF"/>
            </a:solidFill>
            <a:round/>
            <a:headEnd/>
            <a:tailEnd type="arrow" w="med" len="med"/>
          </a:ln>
          <a:extLst>
            <a:ext uri="{909E8E84-426E-40DD-AFC4-6F175D3DCCD1}">
              <a14:hiddenFill xmlns:a14="http://schemas.microsoft.com/office/drawing/2010/main">
                <a:noFill/>
              </a14:hiddenFill>
            </a:ext>
          </a:extLst>
        </p:spPr>
      </p:cxnSp>
      <p:sp>
        <p:nvSpPr>
          <p:cNvPr id="15" name="Titel 1"/>
          <p:cNvSpPr txBox="1">
            <a:spLocks/>
          </p:cNvSpPr>
          <p:nvPr/>
        </p:nvSpPr>
        <p:spPr>
          <a:xfrm>
            <a:off x="687312" y="38693"/>
            <a:ext cx="5431162" cy="398639"/>
          </a:xfrm>
          <a:prstGeom prst="rect">
            <a:avLst/>
          </a:prstGeom>
        </p:spPr>
        <p:txBody>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da-DK" altLang="da-DK" sz="2100" dirty="0">
                <a:ea typeface="ＭＳ Ｐゴシック" charset="-128"/>
              </a:rPr>
              <a:t>De hyppigste demenssygdomme</a:t>
            </a:r>
          </a:p>
        </p:txBody>
      </p:sp>
      <p:graphicFrame>
        <p:nvGraphicFramePr>
          <p:cNvPr id="16" name="Diagram 15"/>
          <p:cNvGraphicFramePr/>
          <p:nvPr>
            <p:extLst>
              <p:ext uri="{D42A27DB-BD31-4B8C-83A1-F6EECF244321}">
                <p14:modId xmlns:p14="http://schemas.microsoft.com/office/powerpoint/2010/main" val="3093326916"/>
              </p:ext>
            </p:extLst>
          </p:nvPr>
        </p:nvGraphicFramePr>
        <p:xfrm>
          <a:off x="628650" y="833636"/>
          <a:ext cx="7914276" cy="3883868"/>
        </p:xfrm>
        <a:graphic>
          <a:graphicData uri="http://schemas.openxmlformats.org/drawingml/2006/chart">
            <c:chart xmlns:c="http://schemas.openxmlformats.org/drawingml/2006/chart" xmlns:r="http://schemas.openxmlformats.org/officeDocument/2006/relationships" r:id="rId3"/>
          </a:graphicData>
        </a:graphic>
      </p:graphicFrame>
      <p:sp>
        <p:nvSpPr>
          <p:cNvPr id="17" name="Pladsholder til tekst 6"/>
          <p:cNvSpPr txBox="1">
            <a:spLocks/>
          </p:cNvSpPr>
          <p:nvPr/>
        </p:nvSpPr>
        <p:spPr>
          <a:xfrm>
            <a:off x="706490" y="639796"/>
            <a:ext cx="5915025" cy="675905"/>
          </a:xfrm>
          <a:prstGeom prst="rect">
            <a:avLst/>
          </a:prstGeom>
        </p:spPr>
        <p:txBody>
          <a:bodyPr/>
          <a:lstStyle>
            <a:lvl1pPr marL="177800" indent="-1778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57188" indent="-179388"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39750" indent="-182563"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17550" indent="-1778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6938"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800" b="1" dirty="0"/>
              <a:t>Fordelingen af demenssygdomme</a:t>
            </a:r>
          </a:p>
        </p:txBody>
      </p:sp>
      <p:sp>
        <p:nvSpPr>
          <p:cNvPr id="18" name="Pladsholder til dato 13">
            <a:extLst>
              <a:ext uri="{FF2B5EF4-FFF2-40B4-BE49-F238E27FC236}">
                <a16:creationId xmlns:a16="http://schemas.microsoft.com/office/drawing/2014/main" id="{9F58F970-9DFE-4748-A9FE-F1ED46A89D48}"/>
              </a:ext>
            </a:extLst>
          </p:cNvPr>
          <p:cNvSpPr txBox="1">
            <a:spLocks/>
          </p:cNvSpPr>
          <p:nvPr/>
        </p:nvSpPr>
        <p:spPr>
          <a:xfrm>
            <a:off x="1614487" y="4847566"/>
            <a:ext cx="1151573"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a-DK" sz="675" dirty="0"/>
              <a:t>Udarbejdet januar 2019</a:t>
            </a:r>
          </a:p>
        </p:txBody>
      </p:sp>
      <p:sp>
        <p:nvSpPr>
          <p:cNvPr id="20" name="Pladsholder til sidefod 6">
            <a:extLst>
              <a:ext uri="{FF2B5EF4-FFF2-40B4-BE49-F238E27FC236}">
                <a16:creationId xmlns:a16="http://schemas.microsoft.com/office/drawing/2014/main" id="{C5935A43-2A84-4333-B701-542E59722386}"/>
              </a:ext>
            </a:extLst>
          </p:cNvPr>
          <p:cNvSpPr txBox="1">
            <a:spLocks/>
          </p:cNvSpPr>
          <p:nvPr/>
        </p:nvSpPr>
        <p:spPr>
          <a:xfrm>
            <a:off x="2834640" y="4847566"/>
            <a:ext cx="432054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a-DK" sz="675" dirty="0"/>
              <a:t>Billedmateriale: Nationalt Videnscenter for Demens / Colourbox.dk / Commons Wikimedia</a:t>
            </a:r>
          </a:p>
        </p:txBody>
      </p:sp>
      <p:sp>
        <p:nvSpPr>
          <p:cNvPr id="2" name="Pladsholder til dato 1">
            <a:extLst>
              <a:ext uri="{FF2B5EF4-FFF2-40B4-BE49-F238E27FC236}">
                <a16:creationId xmlns:a16="http://schemas.microsoft.com/office/drawing/2014/main" id="{0632E3BE-A81C-4129-9FEB-1073B6C819C2}"/>
              </a:ext>
            </a:extLst>
          </p:cNvPr>
          <p:cNvSpPr>
            <a:spLocks noGrp="1"/>
          </p:cNvSpPr>
          <p:nvPr>
            <p:ph type="dt" sz="half" idx="10"/>
          </p:nvPr>
        </p:nvSpPr>
        <p:spPr/>
        <p:txBody>
          <a:bodyPr/>
          <a:lstStyle/>
          <a:p>
            <a:r>
              <a:rPr lang="da-DK"/>
              <a:t>Revideret efterår 2023</a:t>
            </a:r>
          </a:p>
        </p:txBody>
      </p:sp>
      <p:sp>
        <p:nvSpPr>
          <p:cNvPr id="3" name="Pladsholder til sidefod 2">
            <a:extLst>
              <a:ext uri="{FF2B5EF4-FFF2-40B4-BE49-F238E27FC236}">
                <a16:creationId xmlns:a16="http://schemas.microsoft.com/office/drawing/2014/main" id="{BFD57042-39C7-4F74-845E-0EA374AD1D76}"/>
              </a:ext>
            </a:extLst>
          </p:cNvPr>
          <p:cNvSpPr>
            <a:spLocks noGrp="1"/>
          </p:cNvSpPr>
          <p:nvPr>
            <p:ph type="ftr" sz="quarter" idx="11"/>
          </p:nvPr>
        </p:nvSpPr>
        <p:spPr/>
        <p:txBody>
          <a:bodyPr/>
          <a:lstStyle/>
          <a:p>
            <a:r>
              <a:rPr lang="da-DK"/>
              <a:t>Billedmateriale: Nationalt Videnscenter for Demens / Colourbox.dk / Commons Wikimedia</a:t>
            </a:r>
          </a:p>
        </p:txBody>
      </p:sp>
    </p:spTree>
    <p:extLst>
      <p:ext uri="{BB962C8B-B14F-4D97-AF65-F5344CB8AC3E}">
        <p14:creationId xmlns:p14="http://schemas.microsoft.com/office/powerpoint/2010/main" val="3641678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da-DK" dirty="0"/>
            </a:br>
            <a:r>
              <a:rPr lang="da-DK" dirty="0"/>
              <a:t>Vaskulær demens</a:t>
            </a:r>
            <a:br>
              <a:rPr lang="da-DK" dirty="0"/>
            </a:br>
            <a:endParaRPr lang="da-DK" dirty="0"/>
          </a:p>
        </p:txBody>
      </p:sp>
      <p:sp>
        <p:nvSpPr>
          <p:cNvPr id="3" name="Pladsholder til indhold 2"/>
          <p:cNvSpPr>
            <a:spLocks noGrp="1"/>
          </p:cNvSpPr>
          <p:nvPr>
            <p:ph idx="1"/>
          </p:nvPr>
        </p:nvSpPr>
        <p:spPr>
          <a:xfrm>
            <a:off x="671605" y="801195"/>
            <a:ext cx="3855105" cy="3219572"/>
          </a:xfrm>
        </p:spPr>
        <p:txBody>
          <a:bodyPr>
            <a:normAutofit/>
          </a:bodyPr>
          <a:lstStyle/>
          <a:p>
            <a:pPr marL="0" indent="0">
              <a:buNone/>
            </a:pPr>
            <a:r>
              <a:rPr lang="da-DK" b="1" dirty="0"/>
              <a:t>Vaskulær demens er forårsaget af forstyrrelser i hjernens blodkar, fx:</a:t>
            </a:r>
            <a:br>
              <a:rPr lang="da-DK" b="1" dirty="0"/>
            </a:br>
            <a:endParaRPr lang="da-DK" b="1" dirty="0"/>
          </a:p>
          <a:p>
            <a:r>
              <a:rPr lang="da-DK" dirty="0"/>
              <a:t>Forsnævringer i blodkar, som forårsager nedsat blod- og ilttilførsel til hjernen</a:t>
            </a:r>
          </a:p>
          <a:p>
            <a:pPr>
              <a:lnSpc>
                <a:spcPct val="150000"/>
              </a:lnSpc>
            </a:pPr>
            <a:r>
              <a:rPr lang="da-DK" dirty="0"/>
              <a:t>Blodpropper eller blødninger i hjernen </a:t>
            </a:r>
          </a:p>
          <a:p>
            <a:r>
              <a:rPr lang="da-DK" dirty="0"/>
              <a:t>Gradvis tillukning af de små blodkar i  centrum af hjernen.</a:t>
            </a:r>
          </a:p>
        </p:txBody>
      </p:sp>
      <p:pic>
        <p:nvPicPr>
          <p:cNvPr id="8" name="Picture 2" descr="image0_1"/>
          <p:cNvPicPr>
            <a:picLocks noChangeAspect="1" noChangeArrowheads="1"/>
          </p:cNvPicPr>
          <p:nvPr/>
        </p:nvPicPr>
        <p:blipFill>
          <a:blip r:embed="rId3">
            <a:lum bright="6000" contrast="6000"/>
            <a:extLst>
              <a:ext uri="{28A0092B-C50C-407E-A947-70E740481C1C}">
                <a14:useLocalDpi xmlns:a14="http://schemas.microsoft.com/office/drawing/2010/main"/>
              </a:ext>
            </a:extLst>
          </a:blip>
          <a:srcRect/>
          <a:stretch>
            <a:fillRect/>
          </a:stretch>
        </p:blipFill>
        <p:spPr bwMode="auto">
          <a:xfrm>
            <a:off x="5516695" y="944878"/>
            <a:ext cx="2627840" cy="321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6"/>
          <p:cNvSpPr>
            <a:spLocks noChangeShapeType="1"/>
          </p:cNvSpPr>
          <p:nvPr/>
        </p:nvSpPr>
        <p:spPr bwMode="auto">
          <a:xfrm>
            <a:off x="5290890" y="1949323"/>
            <a:ext cx="1085003" cy="461803"/>
          </a:xfrm>
          <a:prstGeom prst="line">
            <a:avLst/>
          </a:prstGeom>
          <a:noFill/>
          <a:ln w="38100">
            <a:solidFill>
              <a:srgbClr val="E0555A"/>
            </a:solidFill>
            <a:round/>
            <a:headEnd/>
            <a:tailEnd type="triangle" w="med" len="med"/>
          </a:ln>
          <a:extLst>
            <a:ext uri="{909E8E84-426E-40DD-AFC4-6F175D3DCCD1}">
              <a14:hiddenFill xmlns:a14="http://schemas.microsoft.com/office/drawing/2010/main">
                <a:noFill/>
              </a14:hiddenFill>
            </a:ext>
          </a:extLst>
        </p:spPr>
        <p:txBody>
          <a:bodyPr/>
          <a:lstStyle/>
          <a:p>
            <a:endParaRPr lang="da-DK" sz="1350" dirty="0"/>
          </a:p>
        </p:txBody>
      </p:sp>
      <p:sp>
        <p:nvSpPr>
          <p:cNvPr id="10" name="Line 6"/>
          <p:cNvSpPr>
            <a:spLocks noChangeShapeType="1"/>
          </p:cNvSpPr>
          <p:nvPr/>
        </p:nvSpPr>
        <p:spPr bwMode="auto">
          <a:xfrm flipH="1" flipV="1">
            <a:off x="6500837" y="3038953"/>
            <a:ext cx="363140" cy="1159669"/>
          </a:xfrm>
          <a:prstGeom prst="line">
            <a:avLst/>
          </a:prstGeom>
          <a:noFill/>
          <a:ln w="38100">
            <a:solidFill>
              <a:srgbClr val="E0555A"/>
            </a:solidFill>
            <a:round/>
            <a:headEnd/>
            <a:tailEnd type="triangle" w="med" len="med"/>
          </a:ln>
          <a:extLst>
            <a:ext uri="{909E8E84-426E-40DD-AFC4-6F175D3DCCD1}">
              <a14:hiddenFill xmlns:a14="http://schemas.microsoft.com/office/drawing/2010/main">
                <a:noFill/>
              </a14:hiddenFill>
            </a:ext>
          </a:extLst>
        </p:spPr>
        <p:txBody>
          <a:bodyPr/>
          <a:lstStyle/>
          <a:p>
            <a:endParaRPr lang="da-DK" sz="1350"/>
          </a:p>
        </p:txBody>
      </p:sp>
      <p:sp>
        <p:nvSpPr>
          <p:cNvPr id="11" name="Tekstboks 10"/>
          <p:cNvSpPr txBox="1"/>
          <p:nvPr/>
        </p:nvSpPr>
        <p:spPr>
          <a:xfrm>
            <a:off x="4617290" y="1737898"/>
            <a:ext cx="720436" cy="256309"/>
          </a:xfrm>
          <a:prstGeom prst="rect">
            <a:avLst/>
          </a:prstGeom>
          <a:noFill/>
        </p:spPr>
        <p:txBody>
          <a:bodyPr wrap="square" lIns="67500" rtlCol="0">
            <a:noAutofit/>
          </a:bodyPr>
          <a:lstStyle/>
          <a:p>
            <a:r>
              <a:rPr lang="da-DK" sz="1125" b="1" dirty="0">
                <a:solidFill>
                  <a:srgbClr val="E0555A"/>
                </a:solidFill>
              </a:rPr>
              <a:t>Blodprop</a:t>
            </a:r>
          </a:p>
        </p:txBody>
      </p:sp>
      <p:sp>
        <p:nvSpPr>
          <p:cNvPr id="12" name="Tekstboks 11"/>
          <p:cNvSpPr txBox="1"/>
          <p:nvPr/>
        </p:nvSpPr>
        <p:spPr>
          <a:xfrm>
            <a:off x="6507828" y="4287801"/>
            <a:ext cx="824345" cy="270164"/>
          </a:xfrm>
          <a:prstGeom prst="rect">
            <a:avLst/>
          </a:prstGeom>
          <a:noFill/>
        </p:spPr>
        <p:txBody>
          <a:bodyPr wrap="square" lIns="67500" rtlCol="0">
            <a:noAutofit/>
          </a:bodyPr>
          <a:lstStyle/>
          <a:p>
            <a:r>
              <a:rPr lang="da-DK" sz="1125" b="1" dirty="0">
                <a:solidFill>
                  <a:srgbClr val="E0555A"/>
                </a:solidFill>
              </a:rPr>
              <a:t>Vævsskade</a:t>
            </a:r>
          </a:p>
        </p:txBody>
      </p:sp>
      <p:sp>
        <p:nvSpPr>
          <p:cNvPr id="4" name="Pladsholder til dato 3">
            <a:extLst>
              <a:ext uri="{FF2B5EF4-FFF2-40B4-BE49-F238E27FC236}">
                <a16:creationId xmlns:a16="http://schemas.microsoft.com/office/drawing/2014/main" id="{DE89506A-5E8B-496C-B701-2A99C7903453}"/>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28AAB5E9-857C-49CA-8464-3F82407C91A3}"/>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Tree>
    <p:extLst>
      <p:ext uri="{BB962C8B-B14F-4D97-AF65-F5344CB8AC3E}">
        <p14:creationId xmlns:p14="http://schemas.microsoft.com/office/powerpoint/2010/main" val="2053566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da-DK" altLang="da-DK" dirty="0"/>
            </a:br>
            <a:r>
              <a:rPr lang="da-DK" altLang="da-DK" dirty="0" err="1"/>
              <a:t>Vaskulær</a:t>
            </a:r>
            <a:r>
              <a:rPr lang="da-DK" altLang="da-DK" dirty="0"/>
              <a:t> demens</a:t>
            </a:r>
            <a:br>
              <a:rPr lang="da-DK" dirty="0"/>
            </a:br>
            <a:endParaRPr lang="da-DK" dirty="0"/>
          </a:p>
        </p:txBody>
      </p:sp>
      <p:sp>
        <p:nvSpPr>
          <p:cNvPr id="3" name="Pladsholder til indhold 2"/>
          <p:cNvSpPr>
            <a:spLocks noGrp="1"/>
          </p:cNvSpPr>
          <p:nvPr>
            <p:ph idx="1"/>
          </p:nvPr>
        </p:nvSpPr>
        <p:spPr>
          <a:xfrm>
            <a:off x="668110" y="666206"/>
            <a:ext cx="6224695" cy="3826170"/>
          </a:xfrm>
        </p:spPr>
        <p:txBody>
          <a:bodyPr>
            <a:normAutofit/>
          </a:bodyPr>
          <a:lstStyle/>
          <a:p>
            <a:pPr marL="0" indent="0">
              <a:buNone/>
            </a:pPr>
            <a:r>
              <a:rPr lang="da-DK" sz="1800" b="1" dirty="0"/>
              <a:t>Forskellige symptomer </a:t>
            </a:r>
            <a:br>
              <a:rPr lang="da-DK" sz="1800" b="1" dirty="0"/>
            </a:br>
            <a:r>
              <a:rPr lang="da-DK" sz="1800" b="1" dirty="0"/>
              <a:t>– afhængigt af, hvilke områder af hjernen, som er påvirket: </a:t>
            </a:r>
            <a:endParaRPr lang="da-DK" b="1" dirty="0"/>
          </a:p>
          <a:p>
            <a:endParaRPr lang="da-DK" dirty="0"/>
          </a:p>
          <a:p>
            <a:r>
              <a:rPr lang="da-DK" dirty="0"/>
              <a:t>Glemsomhed</a:t>
            </a:r>
          </a:p>
          <a:p>
            <a:r>
              <a:rPr lang="da-DK" dirty="0"/>
              <a:t>Koncentrationsbesvær</a:t>
            </a:r>
          </a:p>
          <a:p>
            <a:r>
              <a:rPr lang="da-DK" dirty="0"/>
              <a:t>Svigtende overblik</a:t>
            </a:r>
          </a:p>
          <a:p>
            <a:r>
              <a:rPr lang="da-DK" dirty="0"/>
              <a:t>Urininkontinens</a:t>
            </a:r>
          </a:p>
          <a:p>
            <a:r>
              <a:rPr lang="da-DK" dirty="0"/>
              <a:t>Usikker gangfunktion og balancebesvær</a:t>
            </a:r>
          </a:p>
          <a:p>
            <a:r>
              <a:rPr lang="da-DK" dirty="0"/>
              <a:t>Træghed, langsomme bevægelser og stivhed</a:t>
            </a:r>
          </a:p>
          <a:p>
            <a:r>
              <a:rPr lang="da-DK" dirty="0"/>
              <a:t>Nedsat kraft og lammelse i den ene side af kroppen </a:t>
            </a:r>
          </a:p>
          <a:p>
            <a:r>
              <a:rPr lang="da-DK" dirty="0"/>
              <a:t>Ændret følelsesliv, let til gråd</a:t>
            </a:r>
          </a:p>
          <a:p>
            <a:r>
              <a:rPr lang="da-DK" dirty="0"/>
              <a:t>Tristhed og depressive tendenser</a:t>
            </a:r>
          </a:p>
          <a:p>
            <a:endParaRPr lang="da-DK"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9589" y="2287586"/>
            <a:ext cx="2800886" cy="203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ladsholder til dato 3">
            <a:extLst>
              <a:ext uri="{FF2B5EF4-FFF2-40B4-BE49-F238E27FC236}">
                <a16:creationId xmlns:a16="http://schemas.microsoft.com/office/drawing/2014/main" id="{B2305BB7-CAF0-4BC7-B955-6A7B948E5FC9}"/>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C6D78851-39E5-4243-B59C-50A2D0A63291}"/>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Tree>
    <p:extLst>
      <p:ext uri="{BB962C8B-B14F-4D97-AF65-F5344CB8AC3E}">
        <p14:creationId xmlns:p14="http://schemas.microsoft.com/office/powerpoint/2010/main" val="4256510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Lewy body demens</a:t>
            </a:r>
          </a:p>
        </p:txBody>
      </p:sp>
      <p:sp>
        <p:nvSpPr>
          <p:cNvPr id="3" name="Pladsholder til indhold 2"/>
          <p:cNvSpPr>
            <a:spLocks noGrp="1"/>
          </p:cNvSpPr>
          <p:nvPr>
            <p:ph idx="1"/>
          </p:nvPr>
        </p:nvSpPr>
        <p:spPr>
          <a:xfrm>
            <a:off x="629753" y="575188"/>
            <a:ext cx="6164407" cy="4057535"/>
          </a:xfrm>
        </p:spPr>
        <p:txBody>
          <a:bodyPr>
            <a:normAutofit lnSpcReduction="10000"/>
          </a:bodyPr>
          <a:lstStyle/>
          <a:p>
            <a:pPr marL="0" indent="0">
              <a:buNone/>
            </a:pPr>
            <a:r>
              <a:rPr lang="da-DK" sz="1800" b="1" dirty="0"/>
              <a:t>Symptomer</a:t>
            </a:r>
            <a:r>
              <a:rPr lang="da-DK" sz="1800" dirty="0"/>
              <a:t>:</a:t>
            </a:r>
          </a:p>
          <a:p>
            <a:pPr>
              <a:lnSpc>
                <a:spcPct val="150000"/>
              </a:lnSpc>
            </a:pPr>
            <a:r>
              <a:rPr lang="da-DK" dirty="0"/>
              <a:t>Stivhed og langsomme bevægelser</a:t>
            </a:r>
          </a:p>
          <a:p>
            <a:pPr>
              <a:lnSpc>
                <a:spcPct val="150000"/>
              </a:lnSpc>
            </a:pPr>
            <a:r>
              <a:rPr lang="da-DK" dirty="0"/>
              <a:t>Gang foroverbøjet og trippende</a:t>
            </a:r>
          </a:p>
          <a:p>
            <a:pPr>
              <a:lnSpc>
                <a:spcPct val="150000"/>
              </a:lnSpc>
            </a:pPr>
            <a:r>
              <a:rPr lang="da-DK" dirty="0"/>
              <a:t>Vekslende symptomer</a:t>
            </a:r>
          </a:p>
          <a:p>
            <a:pPr>
              <a:lnSpc>
                <a:spcPct val="150000"/>
              </a:lnSpc>
            </a:pPr>
            <a:r>
              <a:rPr lang="da-DK" dirty="0"/>
              <a:t>Forbigående bevidsthedstab </a:t>
            </a:r>
            <a:br>
              <a:rPr lang="da-DK" dirty="0"/>
            </a:br>
            <a:r>
              <a:rPr lang="da-DK" dirty="0"/>
              <a:t>(falder i staver, falder hen)</a:t>
            </a:r>
          </a:p>
          <a:p>
            <a:pPr>
              <a:lnSpc>
                <a:spcPct val="150000"/>
              </a:lnSpc>
            </a:pPr>
            <a:r>
              <a:rPr lang="da-DK" dirty="0"/>
              <a:t>Træghed i tænkningen</a:t>
            </a:r>
          </a:p>
          <a:p>
            <a:pPr>
              <a:lnSpc>
                <a:spcPct val="150000"/>
              </a:lnSpc>
            </a:pPr>
            <a:r>
              <a:rPr lang="da-DK" dirty="0"/>
              <a:t>Forværring af hukommelse, overblik, </a:t>
            </a:r>
            <a:br>
              <a:rPr lang="da-DK" dirty="0"/>
            </a:br>
            <a:r>
              <a:rPr lang="da-DK" dirty="0"/>
              <a:t>problemløsning og andre mentale funktioner </a:t>
            </a:r>
          </a:p>
          <a:p>
            <a:pPr>
              <a:lnSpc>
                <a:spcPct val="150000"/>
              </a:lnSpc>
            </a:pPr>
            <a:r>
              <a:rPr lang="da-DK" dirty="0"/>
              <a:t>Livlige synshallucinationer</a:t>
            </a:r>
          </a:p>
          <a:p>
            <a:pPr>
              <a:lnSpc>
                <a:spcPct val="150000"/>
              </a:lnSpc>
            </a:pPr>
            <a:r>
              <a:rPr lang="da-DK" dirty="0"/>
              <a:t>Søvnforstyrrelser (råb, uro, slår ud med armene eller falder ud af sengen)</a:t>
            </a:r>
          </a:p>
          <a:p>
            <a:endParaRPr lang="da-DK" dirty="0"/>
          </a:p>
          <a:p>
            <a:pPr marL="0" indent="0">
              <a:buNone/>
            </a:pPr>
            <a:endParaRPr lang="da-DK" dirty="0"/>
          </a:p>
        </p:txBody>
      </p:sp>
      <p:sp>
        <p:nvSpPr>
          <p:cNvPr id="4" name="Pladsholder til dato 3">
            <a:extLst>
              <a:ext uri="{FF2B5EF4-FFF2-40B4-BE49-F238E27FC236}">
                <a16:creationId xmlns:a16="http://schemas.microsoft.com/office/drawing/2014/main" id="{B4CE5D77-E559-45FB-8063-E053292C0367}"/>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EDF2C849-88B8-4703-8547-3AC30832CC8C}"/>
              </a:ext>
            </a:extLst>
          </p:cNvPr>
          <p:cNvSpPr>
            <a:spLocks noGrp="1"/>
          </p:cNvSpPr>
          <p:nvPr>
            <p:ph type="ftr" sz="quarter" idx="11"/>
          </p:nvPr>
        </p:nvSpPr>
        <p:spPr/>
        <p:txBody>
          <a:bodyPr/>
          <a:lstStyle/>
          <a:p>
            <a:r>
              <a:rPr lang="da-DK" dirty="0"/>
              <a:t>Billedmateriale: Nationalt Videnscenter for Demens / Colourbox.dk / Commons Wikimedia</a:t>
            </a:r>
          </a:p>
        </p:txBody>
      </p:sp>
      <p:pic>
        <p:nvPicPr>
          <p:cNvPr id="6" name="Billede 5">
            <a:extLst>
              <a:ext uri="{FF2B5EF4-FFF2-40B4-BE49-F238E27FC236}">
                <a16:creationId xmlns:a16="http://schemas.microsoft.com/office/drawing/2014/main" id="{0D418D03-574D-40ED-85B6-275CA28872F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23341" y="938558"/>
            <a:ext cx="3340330" cy="2220279"/>
          </a:xfrm>
          <a:prstGeom prst="rect">
            <a:avLst/>
          </a:prstGeom>
        </p:spPr>
      </p:pic>
    </p:spTree>
    <p:extLst>
      <p:ext uri="{BB962C8B-B14F-4D97-AF65-F5344CB8AC3E}">
        <p14:creationId xmlns:p14="http://schemas.microsoft.com/office/powerpoint/2010/main" val="3950402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5596" y="82409"/>
            <a:ext cx="5431162" cy="398639"/>
          </a:xfrm>
        </p:spPr>
        <p:txBody>
          <a:bodyPr/>
          <a:lstStyle/>
          <a:p>
            <a:r>
              <a:rPr lang="da-DK" dirty="0"/>
              <a:t>Frontotemporal demens (FTD)</a:t>
            </a:r>
          </a:p>
        </p:txBody>
      </p:sp>
      <p:sp>
        <p:nvSpPr>
          <p:cNvPr id="3" name="Pladsholder til indhold 2"/>
          <p:cNvSpPr>
            <a:spLocks noGrp="1"/>
          </p:cNvSpPr>
          <p:nvPr>
            <p:ph sz="half" idx="1"/>
          </p:nvPr>
        </p:nvSpPr>
        <p:spPr>
          <a:xfrm>
            <a:off x="649201" y="660380"/>
            <a:ext cx="5596882" cy="3976196"/>
          </a:xfrm>
        </p:spPr>
        <p:txBody>
          <a:bodyPr>
            <a:normAutofit/>
          </a:bodyPr>
          <a:lstStyle/>
          <a:p>
            <a:pPr marL="0" indent="0">
              <a:buNone/>
            </a:pPr>
            <a:r>
              <a:rPr lang="da-DK" sz="1800" b="1" dirty="0"/>
              <a:t>”Pandelapsdemens” </a:t>
            </a:r>
            <a:r>
              <a:rPr lang="da-DK" sz="1650" b="1" dirty="0"/>
              <a:t>– symptomer: </a:t>
            </a:r>
            <a:br>
              <a:rPr lang="da-DK" sz="1650" b="1" dirty="0"/>
            </a:br>
            <a:endParaRPr lang="da-DK" sz="1650" b="1" dirty="0"/>
          </a:p>
          <a:p>
            <a:endParaRPr lang="da-DK" sz="1650" dirty="0"/>
          </a:p>
          <a:p>
            <a:endParaRPr lang="da-DK" sz="1650" dirty="0"/>
          </a:p>
          <a:p>
            <a:endParaRPr lang="da-DK" sz="1650" dirty="0"/>
          </a:p>
          <a:p>
            <a:r>
              <a:rPr lang="da-DK" sz="1650" dirty="0"/>
              <a:t>Personligheds- og adfærdsændringer</a:t>
            </a:r>
          </a:p>
          <a:p>
            <a:r>
              <a:rPr lang="da-DK" sz="1650" dirty="0"/>
              <a:t>Hukommelsen ofte næsten intakt langt hen i forløbet</a:t>
            </a:r>
          </a:p>
          <a:p>
            <a:r>
              <a:rPr lang="da-DK" sz="1650" dirty="0"/>
              <a:t>Personen kan virke uberørt og har måske ikke indsigt i </a:t>
            </a:r>
            <a:br>
              <a:rPr lang="da-DK" sz="1650" dirty="0"/>
            </a:br>
            <a:r>
              <a:rPr lang="da-DK" sz="1650" dirty="0"/>
              <a:t>sine problemer</a:t>
            </a:r>
          </a:p>
          <a:p>
            <a:r>
              <a:rPr lang="da-DK" sz="1650" dirty="0"/>
              <a:t>Adfærden kan være planløs og impulsstyret</a:t>
            </a:r>
          </a:p>
          <a:p>
            <a:r>
              <a:rPr lang="da-DK" sz="1650" dirty="0"/>
              <a:t>Apati</a:t>
            </a:r>
          </a:p>
          <a:p>
            <a:endParaRPr lang="da-DK" dirty="0"/>
          </a:p>
          <a:p>
            <a:endParaRPr lang="da-DK" dirty="0"/>
          </a:p>
          <a:p>
            <a:pPr marL="0" indent="0">
              <a:buNone/>
            </a:pPr>
            <a:endParaRPr lang="da-DK" dirty="0"/>
          </a:p>
          <a:p>
            <a:endParaRPr lang="da-DK" dirty="0"/>
          </a:p>
        </p:txBody>
      </p:sp>
      <p:sp>
        <p:nvSpPr>
          <p:cNvPr id="4" name="Pladsholder til dato 3">
            <a:extLst>
              <a:ext uri="{FF2B5EF4-FFF2-40B4-BE49-F238E27FC236}">
                <a16:creationId xmlns:a16="http://schemas.microsoft.com/office/drawing/2014/main" id="{3DBD2AE8-2FB5-46BA-AD93-A600A103B8FD}"/>
              </a:ext>
            </a:extLst>
          </p:cNvPr>
          <p:cNvSpPr>
            <a:spLocks noGrp="1"/>
          </p:cNvSpPr>
          <p:nvPr>
            <p:ph type="dt" sz="half" idx="10"/>
          </p:nvPr>
        </p:nvSpPr>
        <p:spPr/>
        <p:txBody>
          <a:bodyPr/>
          <a:lstStyle/>
          <a:p>
            <a:r>
              <a:rPr lang="da-DK" sz="675"/>
              <a:t>Revideret efterår 2023</a:t>
            </a:r>
            <a:endParaRPr lang="da-DK" sz="675" dirty="0"/>
          </a:p>
        </p:txBody>
      </p:sp>
      <p:sp>
        <p:nvSpPr>
          <p:cNvPr id="5" name="Pladsholder til sidefod 4">
            <a:extLst>
              <a:ext uri="{FF2B5EF4-FFF2-40B4-BE49-F238E27FC236}">
                <a16:creationId xmlns:a16="http://schemas.microsoft.com/office/drawing/2014/main" id="{4D03FA2D-0086-4890-8C90-8BFBC114646B}"/>
              </a:ext>
            </a:extLst>
          </p:cNvPr>
          <p:cNvSpPr>
            <a:spLocks noGrp="1"/>
          </p:cNvSpPr>
          <p:nvPr>
            <p:ph type="ftr" sz="quarter" idx="11"/>
          </p:nvPr>
        </p:nvSpPr>
        <p:spPr/>
        <p:txBody>
          <a:bodyPr/>
          <a:lstStyle/>
          <a:p>
            <a:pPr algn="r"/>
            <a:r>
              <a:rPr lang="da-DK" sz="675" dirty="0"/>
              <a:t>Billedmateriale: Nationalt Videnscenter for Demens / Colourbox.dk / Commons Wikimedia</a:t>
            </a:r>
          </a:p>
        </p:txBody>
      </p:sp>
      <p:pic>
        <p:nvPicPr>
          <p:cNvPr id="11" name="Pladsholder til indhold 4">
            <a:extLst>
              <a:ext uri="{FF2B5EF4-FFF2-40B4-BE49-F238E27FC236}">
                <a16:creationId xmlns:a16="http://schemas.microsoft.com/office/drawing/2014/main" id="{F794FD2F-CFC3-4EE4-A545-ECBDDB3A84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901" t="5001" r="13373" b="1646"/>
          <a:stretch/>
        </p:blipFill>
        <p:spPr>
          <a:xfrm>
            <a:off x="6365518" y="841488"/>
            <a:ext cx="2273325" cy="2053327"/>
          </a:xfrm>
          <a:prstGeom prst="rect">
            <a:avLst/>
          </a:prstGeom>
        </p:spPr>
      </p:pic>
      <p:sp>
        <p:nvSpPr>
          <p:cNvPr id="12" name="Tekstboks 9">
            <a:extLst>
              <a:ext uri="{FF2B5EF4-FFF2-40B4-BE49-F238E27FC236}">
                <a16:creationId xmlns:a16="http://schemas.microsoft.com/office/drawing/2014/main" id="{71A58F6B-6542-4EF6-9D92-011836BE7722}"/>
              </a:ext>
            </a:extLst>
          </p:cNvPr>
          <p:cNvSpPr txBox="1"/>
          <p:nvPr/>
        </p:nvSpPr>
        <p:spPr>
          <a:xfrm>
            <a:off x="4986326" y="1280577"/>
            <a:ext cx="1591384" cy="258963"/>
          </a:xfrm>
          <a:prstGeom prst="rect">
            <a:avLst/>
          </a:prstGeom>
          <a:noFill/>
        </p:spPr>
        <p:txBody>
          <a:bodyPr wrap="square" lIns="67500" rtlCol="0">
            <a:noAutofit/>
          </a:bodyPr>
          <a:lstStyle/>
          <a:p>
            <a:r>
              <a:rPr lang="da-DK" sz="1200" b="1" dirty="0">
                <a:solidFill>
                  <a:srgbClr val="E0555A"/>
                </a:solidFill>
              </a:rPr>
              <a:t>Pandelap (frontallap)</a:t>
            </a:r>
            <a:br>
              <a:rPr lang="da-DK" sz="1050" b="1" dirty="0">
                <a:solidFill>
                  <a:srgbClr val="E0555A"/>
                </a:solidFill>
              </a:rPr>
            </a:br>
            <a:endParaRPr lang="da-DK" sz="1050" b="1" dirty="0">
              <a:solidFill>
                <a:srgbClr val="E0555A"/>
              </a:solidFill>
            </a:endParaRPr>
          </a:p>
        </p:txBody>
      </p:sp>
    </p:spTree>
    <p:extLst>
      <p:ext uri="{BB962C8B-B14F-4D97-AF65-F5344CB8AC3E}">
        <p14:creationId xmlns:p14="http://schemas.microsoft.com/office/powerpoint/2010/main" val="3433496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EDFF48-8312-4931-B57A-2FA9A9045DD2}"/>
              </a:ext>
            </a:extLst>
          </p:cNvPr>
          <p:cNvSpPr>
            <a:spLocks noGrp="1"/>
          </p:cNvSpPr>
          <p:nvPr>
            <p:ph type="title"/>
          </p:nvPr>
        </p:nvSpPr>
        <p:spPr/>
        <p:txBody>
          <a:bodyPr/>
          <a:lstStyle/>
          <a:p>
            <a:r>
              <a:rPr lang="da-DK" dirty="0"/>
              <a:t>Frontotemporal demens</a:t>
            </a:r>
          </a:p>
        </p:txBody>
      </p:sp>
      <p:sp>
        <p:nvSpPr>
          <p:cNvPr id="3" name="Pladsholder til indhold 2">
            <a:extLst>
              <a:ext uri="{FF2B5EF4-FFF2-40B4-BE49-F238E27FC236}">
                <a16:creationId xmlns:a16="http://schemas.microsoft.com/office/drawing/2014/main" id="{C66A2D26-B280-413C-9AC2-A704B7E64F18}"/>
              </a:ext>
            </a:extLst>
          </p:cNvPr>
          <p:cNvSpPr>
            <a:spLocks noGrp="1"/>
          </p:cNvSpPr>
          <p:nvPr>
            <p:ph idx="1"/>
          </p:nvPr>
        </p:nvSpPr>
        <p:spPr>
          <a:xfrm>
            <a:off x="636140" y="832758"/>
            <a:ext cx="6851709" cy="3799964"/>
          </a:xfrm>
        </p:spPr>
        <p:txBody>
          <a:bodyPr>
            <a:normAutofit/>
          </a:bodyPr>
          <a:lstStyle/>
          <a:p>
            <a:endParaRPr lang="da-DK" sz="1650" dirty="0"/>
          </a:p>
          <a:p>
            <a:r>
              <a:rPr lang="da-DK" sz="1650" dirty="0"/>
              <a:t>Måske uhæmmet og upassende adfærd, som skyldes sygdommen </a:t>
            </a:r>
          </a:p>
          <a:p>
            <a:r>
              <a:rPr lang="da-DK" sz="1650" dirty="0"/>
              <a:t>Sygdommen kan medføre, at personen har svært ved at vise interesse for og tage hensyn til andre</a:t>
            </a:r>
          </a:p>
          <a:p>
            <a:r>
              <a:rPr lang="da-DK" sz="1650" dirty="0"/>
              <a:t>Der findes varianter af sygdommen, hvor det er sproglige problemer,</a:t>
            </a:r>
            <a:br>
              <a:rPr lang="da-DK" sz="1650" dirty="0"/>
            </a:br>
            <a:r>
              <a:rPr lang="da-DK" sz="1650" dirty="0"/>
              <a:t>der dominerer </a:t>
            </a:r>
          </a:p>
          <a:p>
            <a:r>
              <a:rPr lang="da-DK" sz="1650" dirty="0"/>
              <a:t>Opstår oftest hos yngre i 40-60 års alderen og arvelighed spiller en vis rolle.</a:t>
            </a:r>
          </a:p>
          <a:p>
            <a:endParaRPr lang="da-DK" sz="1650" dirty="0"/>
          </a:p>
        </p:txBody>
      </p:sp>
      <p:sp>
        <p:nvSpPr>
          <p:cNvPr id="4" name="Pladsholder til dato 3">
            <a:extLst>
              <a:ext uri="{FF2B5EF4-FFF2-40B4-BE49-F238E27FC236}">
                <a16:creationId xmlns:a16="http://schemas.microsoft.com/office/drawing/2014/main" id="{287EE23E-677B-468A-B640-2DA90FE08914}"/>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94DBAF58-DF89-4696-97D5-D42EAC05FFC1}"/>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Tree>
    <p:extLst>
      <p:ext uri="{BB962C8B-B14F-4D97-AF65-F5344CB8AC3E}">
        <p14:creationId xmlns:p14="http://schemas.microsoft.com/office/powerpoint/2010/main" val="3864227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640B1-F44A-432A-8F86-9070C29E0913}"/>
              </a:ext>
            </a:extLst>
          </p:cNvPr>
          <p:cNvSpPr>
            <a:spLocks noGrp="1"/>
          </p:cNvSpPr>
          <p:nvPr>
            <p:ph type="title"/>
          </p:nvPr>
        </p:nvSpPr>
        <p:spPr/>
        <p:txBody>
          <a:bodyPr/>
          <a:lstStyle/>
          <a:p>
            <a:r>
              <a:rPr lang="da-DK" dirty="0"/>
              <a:t>Sygdomserkendelse</a:t>
            </a:r>
          </a:p>
        </p:txBody>
      </p:sp>
      <p:sp>
        <p:nvSpPr>
          <p:cNvPr id="3" name="Pladsholder til indhold 2">
            <a:extLst>
              <a:ext uri="{FF2B5EF4-FFF2-40B4-BE49-F238E27FC236}">
                <a16:creationId xmlns:a16="http://schemas.microsoft.com/office/drawing/2014/main" id="{1BCF5903-1B00-4090-9DF2-1920D96E42DD}"/>
              </a:ext>
            </a:extLst>
          </p:cNvPr>
          <p:cNvSpPr>
            <a:spLocks noGrp="1"/>
          </p:cNvSpPr>
          <p:nvPr>
            <p:ph idx="1"/>
          </p:nvPr>
        </p:nvSpPr>
        <p:spPr>
          <a:xfrm>
            <a:off x="661724" y="1173028"/>
            <a:ext cx="7139451" cy="1418128"/>
          </a:xfrm>
        </p:spPr>
        <p:txBody>
          <a:bodyPr>
            <a:normAutofit/>
          </a:bodyPr>
          <a:lstStyle/>
          <a:p>
            <a:r>
              <a:rPr lang="da-DK" dirty="0"/>
              <a:t>Måske forstår og mærker du symptomerne og føler dig meget påvirket og frustreret af din sygdom.</a:t>
            </a:r>
            <a:br>
              <a:rPr lang="da-DK" dirty="0"/>
            </a:br>
            <a:endParaRPr lang="da-DK" dirty="0"/>
          </a:p>
          <a:p>
            <a:r>
              <a:rPr lang="da-DK" dirty="0"/>
              <a:t>Måske har du glimtvis erkendelse af, at der er noget galt og kan ved samtale med andre til dels forstå din sygdom og handicap. </a:t>
            </a:r>
          </a:p>
          <a:p>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p:txBody>
      </p:sp>
      <p:sp>
        <p:nvSpPr>
          <p:cNvPr id="4" name="Pladsholder til dato 3">
            <a:extLst>
              <a:ext uri="{FF2B5EF4-FFF2-40B4-BE49-F238E27FC236}">
                <a16:creationId xmlns:a16="http://schemas.microsoft.com/office/drawing/2014/main" id="{BE7BED83-312F-4DFE-89E2-06AFD31F7DDC}"/>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A71173CA-05DC-4BDC-94E0-3A15455B6525}"/>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Pladsholder til tekst 6">
            <a:extLst>
              <a:ext uri="{FF2B5EF4-FFF2-40B4-BE49-F238E27FC236}">
                <a16:creationId xmlns:a16="http://schemas.microsoft.com/office/drawing/2014/main" id="{9CA75E8F-05A5-46DA-A99D-A7E529E03815}"/>
              </a:ext>
            </a:extLst>
          </p:cNvPr>
          <p:cNvSpPr>
            <a:spLocks noGrp="1"/>
          </p:cNvSpPr>
          <p:nvPr>
            <p:ph type="body" sz="quarter" idx="13"/>
          </p:nvPr>
        </p:nvSpPr>
        <p:spPr>
          <a:xfrm>
            <a:off x="628650" y="628605"/>
            <a:ext cx="7886700" cy="398639"/>
          </a:xfrm>
        </p:spPr>
        <p:txBody>
          <a:bodyPr/>
          <a:lstStyle/>
          <a:p>
            <a:r>
              <a:rPr lang="da-DK" dirty="0"/>
              <a:t>Mennesker mærker demens forskelligt</a:t>
            </a:r>
          </a:p>
        </p:txBody>
      </p:sp>
      <p:pic>
        <p:nvPicPr>
          <p:cNvPr id="8" name="Billede 7">
            <a:extLst>
              <a:ext uri="{FF2B5EF4-FFF2-40B4-BE49-F238E27FC236}">
                <a16:creationId xmlns:a16="http://schemas.microsoft.com/office/drawing/2014/main" id="{D68E6D9B-F6D5-40CD-AF88-00E1D1789CB8}"/>
              </a:ext>
            </a:extLst>
          </p:cNvPr>
          <p:cNvPicPr>
            <a:picLocks noChangeAspect="1"/>
          </p:cNvPicPr>
          <p:nvPr/>
        </p:nvPicPr>
        <p:blipFill>
          <a:blip r:embed="rId2"/>
          <a:stretch>
            <a:fillRect/>
          </a:stretch>
        </p:blipFill>
        <p:spPr>
          <a:xfrm>
            <a:off x="5761150" y="2493950"/>
            <a:ext cx="2960684" cy="2000462"/>
          </a:xfrm>
          <a:prstGeom prst="rect">
            <a:avLst/>
          </a:prstGeom>
        </p:spPr>
      </p:pic>
      <p:sp>
        <p:nvSpPr>
          <p:cNvPr id="9" name="Tekstfelt 8">
            <a:extLst>
              <a:ext uri="{FF2B5EF4-FFF2-40B4-BE49-F238E27FC236}">
                <a16:creationId xmlns:a16="http://schemas.microsoft.com/office/drawing/2014/main" id="{34DAE019-2932-4CA3-BB98-3CEAD6902051}"/>
              </a:ext>
            </a:extLst>
          </p:cNvPr>
          <p:cNvSpPr txBox="1"/>
          <p:nvPr/>
        </p:nvSpPr>
        <p:spPr>
          <a:xfrm>
            <a:off x="831275" y="3553763"/>
            <a:ext cx="4546420" cy="793579"/>
          </a:xfrm>
          <a:prstGeom prst="rect">
            <a:avLst/>
          </a:prstGeom>
          <a:noFill/>
        </p:spPr>
        <p:txBody>
          <a:bodyPr wrap="square" lIns="67500" rtlCol="0">
            <a:noAutofit/>
          </a:bodyPr>
          <a:lstStyle/>
          <a:p>
            <a:r>
              <a:rPr lang="da-DK" sz="1500" b="1" dirty="0"/>
              <a:t>Demenssygdommen i sig selv gør, at du kan have svært ved at forstå og erkende din sygdom.</a:t>
            </a:r>
          </a:p>
          <a:p>
            <a:endParaRPr lang="da-DK" sz="1500" dirty="0" err="1"/>
          </a:p>
        </p:txBody>
      </p:sp>
    </p:spTree>
    <p:extLst>
      <p:ext uri="{BB962C8B-B14F-4D97-AF65-F5344CB8AC3E}">
        <p14:creationId xmlns:p14="http://schemas.microsoft.com/office/powerpoint/2010/main" val="814178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446" y="220321"/>
            <a:ext cx="6865191" cy="401020"/>
          </a:xfrm>
        </p:spPr>
        <p:txBody>
          <a:bodyPr/>
          <a:lstStyle/>
          <a:p>
            <a:r>
              <a:rPr lang="da-DK" b="1" dirty="0">
                <a:latin typeface="+mj-lt"/>
              </a:rPr>
              <a:t>Man kan gøre meget for at trives og leve sundt med demens</a:t>
            </a:r>
            <a:br>
              <a:rPr lang="da-DK" dirty="0">
                <a:latin typeface="+mj-lt"/>
              </a:rPr>
            </a:br>
            <a:endParaRPr lang="da-DK" dirty="0"/>
          </a:p>
        </p:txBody>
      </p:sp>
      <p:sp>
        <p:nvSpPr>
          <p:cNvPr id="3" name="Pladsholder til indhold 2"/>
          <p:cNvSpPr>
            <a:spLocks noGrp="1"/>
          </p:cNvSpPr>
          <p:nvPr>
            <p:ph idx="1"/>
          </p:nvPr>
        </p:nvSpPr>
        <p:spPr>
          <a:xfrm>
            <a:off x="731362" y="656320"/>
            <a:ext cx="6513500" cy="4043567"/>
          </a:xfrm>
        </p:spPr>
        <p:txBody>
          <a:bodyPr>
            <a:noAutofit/>
          </a:bodyPr>
          <a:lstStyle/>
          <a:p>
            <a:r>
              <a:rPr lang="da-DK" b="1" dirty="0"/>
              <a:t>Fysisk aktivitet og motion </a:t>
            </a:r>
            <a:r>
              <a:rPr lang="da-DK" dirty="0"/>
              <a:t>– </a:t>
            </a:r>
            <a:r>
              <a:rPr lang="da-DK" dirty="0" err="1"/>
              <a:t>gå-ture</a:t>
            </a:r>
            <a:r>
              <a:rPr lang="da-DK" dirty="0"/>
              <a:t> (evt. med ledsager) er fint </a:t>
            </a:r>
            <a:br>
              <a:rPr lang="da-DK" dirty="0"/>
            </a:br>
            <a:r>
              <a:rPr lang="da-DK" dirty="0"/>
              <a:t>Få gerne pulsen op, men det behøver ikke være hård motion</a:t>
            </a:r>
            <a:br>
              <a:rPr lang="da-DK" dirty="0"/>
            </a:br>
            <a:endParaRPr lang="da-DK" dirty="0"/>
          </a:p>
          <a:p>
            <a:r>
              <a:rPr lang="da-DK" b="1" dirty="0"/>
              <a:t>Sund kost med meget grønt, bælgfrugter, </a:t>
            </a:r>
            <a:r>
              <a:rPr lang="da-DK" b="1" i="0" dirty="0">
                <a:effectLst/>
              </a:rPr>
              <a:t>olivenolie, fisk og skaldyr </a:t>
            </a:r>
            <a:br>
              <a:rPr lang="da-DK" dirty="0"/>
            </a:br>
            <a:r>
              <a:rPr lang="da-DK" dirty="0"/>
              <a:t>Spar på sukkeret og sørg for at spise og drikke tilstrækkeligt</a:t>
            </a:r>
            <a:br>
              <a:rPr lang="da-DK" dirty="0"/>
            </a:br>
            <a:endParaRPr lang="da-DK" dirty="0"/>
          </a:p>
          <a:p>
            <a:r>
              <a:rPr lang="da-DK" b="1" dirty="0"/>
              <a:t>Vitaminer og mineraler</a:t>
            </a:r>
            <a:br>
              <a:rPr lang="da-DK" dirty="0"/>
            </a:br>
            <a:r>
              <a:rPr lang="da-DK" dirty="0"/>
              <a:t>Især kalk- og D-vitamintilskud, som forebygger knoglebrud</a:t>
            </a:r>
            <a:br>
              <a:rPr lang="da-DK" dirty="0"/>
            </a:br>
            <a:endParaRPr lang="da-DK" dirty="0"/>
          </a:p>
          <a:p>
            <a:r>
              <a:rPr lang="da-DK" b="1" dirty="0"/>
              <a:t>Lavt alkoholforbrug </a:t>
            </a:r>
            <a:r>
              <a:rPr lang="da-DK" dirty="0"/>
              <a:t>– 3-4 genstande om ugen</a:t>
            </a:r>
            <a:br>
              <a:rPr lang="da-DK" dirty="0"/>
            </a:br>
            <a:r>
              <a:rPr lang="da-DK" dirty="0"/>
              <a:t>Den skrøbelige hjerne er følsom over for alkohol og medicin kan</a:t>
            </a:r>
            <a:br>
              <a:rPr lang="da-DK" dirty="0"/>
            </a:br>
            <a:r>
              <a:rPr lang="da-DK" dirty="0"/>
              <a:t>forstærke virkningen</a:t>
            </a:r>
            <a:br>
              <a:rPr lang="da-DK" dirty="0"/>
            </a:br>
            <a:endParaRPr lang="da-DK" dirty="0"/>
          </a:p>
          <a:p>
            <a:r>
              <a:rPr lang="da-DK" b="1" dirty="0"/>
              <a:t>God søvn </a:t>
            </a:r>
            <a:br>
              <a:rPr lang="da-DK" dirty="0"/>
            </a:br>
            <a:r>
              <a:rPr lang="da-DK" dirty="0"/>
              <a:t>Sov ikke om dagen. Hav faste sengetider og aftenritualer. Drik ikke kaffe</a:t>
            </a:r>
            <a:br>
              <a:rPr lang="da-DK" dirty="0"/>
            </a:br>
            <a:r>
              <a:rPr lang="da-DK" dirty="0"/>
              <a:t>de sidste 5 timer før sengetid. </a:t>
            </a:r>
            <a:br>
              <a:rPr lang="da-DK" dirty="0"/>
            </a:br>
            <a:br>
              <a:rPr lang="da-DK" dirty="0"/>
            </a:br>
            <a:endParaRPr lang="da-DK" dirty="0"/>
          </a:p>
        </p:txBody>
      </p:sp>
      <p:sp>
        <p:nvSpPr>
          <p:cNvPr id="4" name="Pladsholder til dato 3">
            <a:extLst>
              <a:ext uri="{FF2B5EF4-FFF2-40B4-BE49-F238E27FC236}">
                <a16:creationId xmlns:a16="http://schemas.microsoft.com/office/drawing/2014/main" id="{CA3FD45D-0CCE-4B17-86CB-B380B8AC5D1F}"/>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6F3F5628-1A6F-491B-B60B-AAAEEE962EEF}"/>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Tekstfelt 5">
            <a:extLst>
              <a:ext uri="{FF2B5EF4-FFF2-40B4-BE49-F238E27FC236}">
                <a16:creationId xmlns:a16="http://schemas.microsoft.com/office/drawing/2014/main" id="{D0149EC4-1CF2-4C30-91F6-5190898C7C29}"/>
              </a:ext>
            </a:extLst>
          </p:cNvPr>
          <p:cNvSpPr txBox="1"/>
          <p:nvPr/>
        </p:nvSpPr>
        <p:spPr>
          <a:xfrm>
            <a:off x="744152" y="535182"/>
            <a:ext cx="5954751" cy="401020"/>
          </a:xfrm>
          <a:prstGeom prst="rect">
            <a:avLst/>
          </a:prstGeom>
          <a:noFill/>
        </p:spPr>
        <p:txBody>
          <a:bodyPr wrap="square" lIns="67500" rtlCol="0">
            <a:noAutofit/>
          </a:bodyPr>
          <a:lstStyle/>
          <a:p>
            <a:endParaRPr lang="da-DK" dirty="0">
              <a:latin typeface="+mj-lt"/>
            </a:endParaRPr>
          </a:p>
        </p:txBody>
      </p:sp>
      <p:pic>
        <p:nvPicPr>
          <p:cNvPr id="7" name="Billede 6">
            <a:extLst>
              <a:ext uri="{FF2B5EF4-FFF2-40B4-BE49-F238E27FC236}">
                <a16:creationId xmlns:a16="http://schemas.microsoft.com/office/drawing/2014/main" id="{81D84D2D-CDB9-4B0D-A2C7-2FC09F38D082}"/>
              </a:ext>
            </a:extLst>
          </p:cNvPr>
          <p:cNvPicPr>
            <a:picLocks noChangeAspect="1"/>
          </p:cNvPicPr>
          <p:nvPr/>
        </p:nvPicPr>
        <p:blipFill>
          <a:blip r:embed="rId3"/>
          <a:stretch>
            <a:fillRect/>
          </a:stretch>
        </p:blipFill>
        <p:spPr>
          <a:xfrm>
            <a:off x="7153286" y="863523"/>
            <a:ext cx="1607990" cy="1078471"/>
          </a:xfrm>
          <a:prstGeom prst="rect">
            <a:avLst/>
          </a:prstGeom>
        </p:spPr>
      </p:pic>
      <p:pic>
        <p:nvPicPr>
          <p:cNvPr id="8" name="Billede 7">
            <a:extLst>
              <a:ext uri="{FF2B5EF4-FFF2-40B4-BE49-F238E27FC236}">
                <a16:creationId xmlns:a16="http://schemas.microsoft.com/office/drawing/2014/main" id="{722A179D-BE92-486E-AE1C-97ECA2235EEB}"/>
              </a:ext>
            </a:extLst>
          </p:cNvPr>
          <p:cNvPicPr>
            <a:picLocks noChangeAspect="1"/>
          </p:cNvPicPr>
          <p:nvPr/>
        </p:nvPicPr>
        <p:blipFill>
          <a:blip r:embed="rId4"/>
          <a:stretch>
            <a:fillRect/>
          </a:stretch>
        </p:blipFill>
        <p:spPr>
          <a:xfrm>
            <a:off x="7153285" y="3512134"/>
            <a:ext cx="1607990" cy="1078471"/>
          </a:xfrm>
          <a:prstGeom prst="rect">
            <a:avLst/>
          </a:prstGeom>
        </p:spPr>
      </p:pic>
      <p:pic>
        <p:nvPicPr>
          <p:cNvPr id="9" name="Billede 8">
            <a:extLst>
              <a:ext uri="{FF2B5EF4-FFF2-40B4-BE49-F238E27FC236}">
                <a16:creationId xmlns:a16="http://schemas.microsoft.com/office/drawing/2014/main" id="{9106FFC2-56D4-4D5D-A0B1-A89610AA9737}"/>
              </a:ext>
            </a:extLst>
          </p:cNvPr>
          <p:cNvPicPr>
            <a:picLocks noChangeAspect="1"/>
          </p:cNvPicPr>
          <p:nvPr/>
        </p:nvPicPr>
        <p:blipFill>
          <a:blip r:embed="rId5"/>
          <a:stretch>
            <a:fillRect/>
          </a:stretch>
        </p:blipFill>
        <p:spPr>
          <a:xfrm>
            <a:off x="7153286" y="2189597"/>
            <a:ext cx="1607990" cy="1085831"/>
          </a:xfrm>
          <a:prstGeom prst="rect">
            <a:avLst/>
          </a:prstGeom>
        </p:spPr>
      </p:pic>
    </p:spTree>
    <p:extLst>
      <p:ext uri="{BB962C8B-B14F-4D97-AF65-F5344CB8AC3E}">
        <p14:creationId xmlns:p14="http://schemas.microsoft.com/office/powerpoint/2010/main" val="274847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7CB52F8F-EA98-4C76-8395-D8921C751B1F}"/>
              </a:ext>
            </a:extLst>
          </p:cNvPr>
          <p:cNvSpPr txBox="1">
            <a:spLocks/>
          </p:cNvSpPr>
          <p:nvPr/>
        </p:nvSpPr>
        <p:spPr>
          <a:xfrm>
            <a:off x="1657350" y="841773"/>
            <a:ext cx="5829300" cy="2278618"/>
          </a:xfrm>
          <a:prstGeom prst="rect">
            <a:avLst/>
          </a:prstGeom>
        </p:spPr>
        <p:txBody>
          <a:bodyPr vert="horz" lIns="68580" tIns="0" rIns="0" bIns="0" rtlCol="0" anchor="t" anchorCtr="0">
            <a:noAutofit/>
          </a:bodyPr>
          <a:lstStyle>
            <a:lvl1pPr algn="ctr" defTabSz="914400" rtl="0" eaLnBrk="1" latinLnBrk="0" hangingPunct="1">
              <a:lnSpc>
                <a:spcPct val="90000"/>
              </a:lnSpc>
              <a:spcBef>
                <a:spcPct val="0"/>
              </a:spcBef>
              <a:buNone/>
              <a:defRPr sz="7200" b="1" kern="1200">
                <a:solidFill>
                  <a:schemeClr val="bg1"/>
                </a:solidFill>
                <a:latin typeface="+mj-lt"/>
                <a:ea typeface="+mj-ea"/>
                <a:cs typeface="+mj-cs"/>
              </a:defRPr>
            </a:lvl1pPr>
          </a:lstStyle>
          <a:p>
            <a:br>
              <a:rPr lang="da-DK" sz="3600" dirty="0"/>
            </a:br>
            <a:r>
              <a:rPr lang="da-DK" sz="3600" dirty="0"/>
              <a:t>Behandling og opfølgning af demenssygdomme</a:t>
            </a:r>
          </a:p>
        </p:txBody>
      </p:sp>
    </p:spTree>
    <p:extLst>
      <p:ext uri="{BB962C8B-B14F-4D97-AF65-F5344CB8AC3E}">
        <p14:creationId xmlns:p14="http://schemas.microsoft.com/office/powerpoint/2010/main" val="2049056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ltLang="da-DK" dirty="0"/>
              <a:t>Hjernen</a:t>
            </a:r>
            <a:endParaRPr lang="da-DK" dirty="0"/>
          </a:p>
        </p:txBody>
      </p:sp>
      <p:sp>
        <p:nvSpPr>
          <p:cNvPr id="3" name="Pladsholder til indhold 2"/>
          <p:cNvSpPr>
            <a:spLocks noGrp="1"/>
          </p:cNvSpPr>
          <p:nvPr>
            <p:ph idx="1"/>
          </p:nvPr>
        </p:nvSpPr>
        <p:spPr>
          <a:xfrm>
            <a:off x="642534" y="1208535"/>
            <a:ext cx="5915025" cy="3498850"/>
          </a:xfrm>
        </p:spPr>
        <p:txBody>
          <a:bodyPr>
            <a:normAutofit/>
          </a:bodyPr>
          <a:lstStyle/>
          <a:p>
            <a:r>
              <a:rPr lang="da-DK" altLang="da-DK" dirty="0"/>
              <a:t>Menneskets hjerne vejer 1300-1400 g og flyder frit i en </a:t>
            </a:r>
            <a:br>
              <a:rPr lang="da-DK" altLang="da-DK" dirty="0"/>
            </a:br>
            <a:r>
              <a:rPr lang="da-DK" altLang="da-DK" dirty="0"/>
              <a:t>beskyttende hjernevæske.</a:t>
            </a:r>
          </a:p>
          <a:p>
            <a:endParaRPr lang="da-DK" altLang="da-DK" dirty="0"/>
          </a:p>
          <a:p>
            <a:r>
              <a:rPr lang="da-DK" altLang="da-DK" dirty="0"/>
              <a:t>Hjernen er aldrig i hvile. Den modtager konstant informationer fra omverdenen, som skal bearbejdes, sorteres og vurderes.</a:t>
            </a:r>
          </a:p>
          <a:p>
            <a:endParaRPr lang="da-DK" altLang="da-DK" dirty="0"/>
          </a:p>
          <a:p>
            <a:r>
              <a:rPr lang="da-DK" altLang="da-DK" b="1" dirty="0"/>
              <a:t>Hjernen styrer vores: </a:t>
            </a:r>
          </a:p>
          <a:p>
            <a:pPr lvl="2"/>
            <a:r>
              <a:rPr lang="da-DK" altLang="da-DK" sz="1350" dirty="0"/>
              <a:t>intellektuelle funktioner</a:t>
            </a:r>
          </a:p>
          <a:p>
            <a:pPr lvl="2"/>
            <a:r>
              <a:rPr lang="da-DK" altLang="da-DK" sz="1350" dirty="0"/>
              <a:t>bevægelser</a:t>
            </a:r>
          </a:p>
          <a:p>
            <a:pPr lvl="2"/>
            <a:r>
              <a:rPr lang="da-DK" altLang="da-DK" sz="1350" dirty="0"/>
              <a:t>følelsesliv </a:t>
            </a:r>
          </a:p>
          <a:p>
            <a:pPr lvl="2"/>
            <a:r>
              <a:rPr lang="da-DK" altLang="da-DK" sz="1350" dirty="0"/>
              <a:t>basale livsvigtige funktioner som søvn, vejrtrækning</a:t>
            </a:r>
            <a:br>
              <a:rPr lang="da-DK" altLang="da-DK" sz="1350" dirty="0"/>
            </a:br>
            <a:r>
              <a:rPr lang="da-DK" altLang="da-DK" sz="1350" dirty="0"/>
              <a:t>og hjertets pumpefunktion</a:t>
            </a:r>
          </a:p>
        </p:txBody>
      </p:sp>
      <p:sp>
        <p:nvSpPr>
          <p:cNvPr id="7" name="Pladsholder til tekst 6"/>
          <p:cNvSpPr>
            <a:spLocks noGrp="1"/>
          </p:cNvSpPr>
          <p:nvPr>
            <p:ph type="body" sz="quarter" idx="13"/>
          </p:nvPr>
        </p:nvSpPr>
        <p:spPr>
          <a:xfrm>
            <a:off x="648944" y="669990"/>
            <a:ext cx="5915025" cy="391355"/>
          </a:xfrm>
        </p:spPr>
        <p:txBody>
          <a:bodyPr/>
          <a:lstStyle/>
          <a:p>
            <a:r>
              <a:rPr lang="da-DK" b="1" dirty="0"/>
              <a:t>Fakta:</a:t>
            </a:r>
          </a:p>
        </p:txBody>
      </p:sp>
      <p:pic>
        <p:nvPicPr>
          <p:cNvPr id="8" name="Pladsholder til indhold 4">
            <a:extLst>
              <a:ext uri="{FF2B5EF4-FFF2-40B4-BE49-F238E27FC236}">
                <a16:creationId xmlns:a16="http://schemas.microsoft.com/office/drawing/2014/main" id="{C9395581-C253-4561-82E3-D7150B2571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901" t="5001" r="13373" b="1646"/>
          <a:stretch/>
        </p:blipFill>
        <p:spPr>
          <a:xfrm>
            <a:off x="6310720" y="2218859"/>
            <a:ext cx="2609850" cy="2357284"/>
          </a:xfrm>
          <a:prstGeom prst="rect">
            <a:avLst/>
          </a:prstGeom>
        </p:spPr>
      </p:pic>
      <p:sp>
        <p:nvSpPr>
          <p:cNvPr id="4" name="Pladsholder til dato 3">
            <a:extLst>
              <a:ext uri="{FF2B5EF4-FFF2-40B4-BE49-F238E27FC236}">
                <a16:creationId xmlns:a16="http://schemas.microsoft.com/office/drawing/2014/main" id="{D0969902-303B-441F-8DEB-2D375B893233}"/>
              </a:ext>
            </a:extLst>
          </p:cNvPr>
          <p:cNvSpPr>
            <a:spLocks noGrp="1"/>
          </p:cNvSpPr>
          <p:nvPr>
            <p:ph type="dt" sz="half" idx="10"/>
          </p:nvPr>
        </p:nvSpPr>
        <p:spPr/>
        <p:txBody>
          <a:bodyPr/>
          <a:lstStyle/>
          <a:p>
            <a:r>
              <a:rPr lang="da-DK" sz="675"/>
              <a:t>Revideret efterår 2023</a:t>
            </a:r>
            <a:endParaRPr lang="da-DK" sz="675" dirty="0"/>
          </a:p>
        </p:txBody>
      </p:sp>
      <p:sp>
        <p:nvSpPr>
          <p:cNvPr id="5" name="Pladsholder til sidefod 4">
            <a:extLst>
              <a:ext uri="{FF2B5EF4-FFF2-40B4-BE49-F238E27FC236}">
                <a16:creationId xmlns:a16="http://schemas.microsoft.com/office/drawing/2014/main" id="{656656D2-8252-45E6-BE9F-ADD18D436650}"/>
              </a:ext>
            </a:extLst>
          </p:cNvPr>
          <p:cNvSpPr>
            <a:spLocks noGrp="1"/>
          </p:cNvSpPr>
          <p:nvPr>
            <p:ph type="ftr" sz="quarter" idx="11"/>
          </p:nvPr>
        </p:nvSpPr>
        <p:spPr/>
        <p:txBody>
          <a:bodyPr/>
          <a:lstStyle/>
          <a:p>
            <a:pPr algn="r"/>
            <a:r>
              <a:rPr lang="da-DK" sz="675" dirty="0"/>
              <a:t>Billedmateriale: Nationalt Videnscenter for Demens / Colourbox.dk / Commons Wikimedia</a:t>
            </a:r>
          </a:p>
        </p:txBody>
      </p:sp>
    </p:spTree>
    <p:extLst>
      <p:ext uri="{BB962C8B-B14F-4D97-AF65-F5344CB8AC3E}">
        <p14:creationId xmlns:p14="http://schemas.microsoft.com/office/powerpoint/2010/main" val="3138959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Behandling af demenssygdomme</a:t>
            </a:r>
          </a:p>
        </p:txBody>
      </p:sp>
      <p:sp>
        <p:nvSpPr>
          <p:cNvPr id="3" name="Pladsholder til indhold 2"/>
          <p:cNvSpPr>
            <a:spLocks noGrp="1"/>
          </p:cNvSpPr>
          <p:nvPr>
            <p:ph idx="1"/>
          </p:nvPr>
        </p:nvSpPr>
        <p:spPr>
          <a:xfrm>
            <a:off x="642538" y="658092"/>
            <a:ext cx="7516724" cy="3974630"/>
          </a:xfrm>
        </p:spPr>
        <p:txBody>
          <a:bodyPr>
            <a:noAutofit/>
          </a:bodyPr>
          <a:lstStyle/>
          <a:p>
            <a:pPr marL="0" indent="0">
              <a:buNone/>
              <a:defRPr/>
            </a:pPr>
            <a:r>
              <a:rPr lang="da-DK" altLang="da-DK" sz="1800" b="1" dirty="0">
                <a:latin typeface="+mj-lt"/>
              </a:rPr>
              <a:t>Medicinsk behandling</a:t>
            </a:r>
          </a:p>
          <a:p>
            <a:pPr marL="0" indent="0">
              <a:buNone/>
              <a:defRPr/>
            </a:pPr>
            <a:r>
              <a:rPr lang="da-DK" altLang="da-DK" dirty="0"/>
              <a:t>Demenssygdomme kan desværre ikke helbredes. Der findes dog medicin, som kan </a:t>
            </a:r>
            <a:r>
              <a:rPr lang="da-DK" altLang="da-DK" i="1" dirty="0"/>
              <a:t>lindre symptomerne</a:t>
            </a:r>
            <a:r>
              <a:rPr lang="da-DK" altLang="da-DK" dirty="0"/>
              <a:t> ved nogle former for demens: </a:t>
            </a:r>
            <a:br>
              <a:rPr lang="da-DK" altLang="da-DK" dirty="0"/>
            </a:br>
            <a:endParaRPr lang="da-DK" altLang="da-DK" dirty="0"/>
          </a:p>
          <a:p>
            <a:pPr>
              <a:defRPr/>
            </a:pPr>
            <a:r>
              <a:rPr lang="da-DK" altLang="da-DK" dirty="0"/>
              <a:t>Alzheimers sygdom </a:t>
            </a:r>
          </a:p>
          <a:p>
            <a:pPr>
              <a:defRPr/>
            </a:pPr>
            <a:r>
              <a:rPr lang="da-DK" altLang="da-DK" dirty="0"/>
              <a:t>Lewy body demens</a:t>
            </a:r>
          </a:p>
          <a:p>
            <a:pPr>
              <a:defRPr/>
            </a:pPr>
            <a:r>
              <a:rPr lang="da-DK" altLang="da-DK" dirty="0"/>
              <a:t>Demens ved Parkinsons sygdom  </a:t>
            </a:r>
          </a:p>
          <a:p>
            <a:pPr marL="0" indent="0">
              <a:buNone/>
              <a:defRPr/>
            </a:pPr>
            <a:endParaRPr lang="da-DK" altLang="da-DK" dirty="0"/>
          </a:p>
          <a:p>
            <a:pPr>
              <a:defRPr/>
            </a:pPr>
            <a:r>
              <a:rPr lang="da-DK" altLang="da-DK" dirty="0"/>
              <a:t>Ved vaskulær demens kan forværring delvis forebygges med</a:t>
            </a:r>
            <a:br>
              <a:rPr lang="da-DK" altLang="da-DK" dirty="0"/>
            </a:br>
            <a:r>
              <a:rPr lang="da-DK" altLang="da-DK" dirty="0"/>
              <a:t>blodfortyndende medicin.</a:t>
            </a:r>
          </a:p>
          <a:p>
            <a:pPr>
              <a:defRPr/>
            </a:pPr>
            <a:r>
              <a:rPr lang="da-DK" altLang="da-DK" dirty="0"/>
              <a:t>Der findes ingen medicinsk behandling mod frontotemporal demens</a:t>
            </a:r>
          </a:p>
          <a:p>
            <a:pPr>
              <a:defRPr/>
            </a:pPr>
            <a:endParaRPr lang="da-DK" altLang="da-DK" dirty="0"/>
          </a:p>
          <a:p>
            <a:pPr marL="0" indent="0">
              <a:buNone/>
              <a:defRPr/>
            </a:pPr>
            <a:r>
              <a:rPr lang="da-DK" dirty="0"/>
              <a:t>Nye behandlinger, der kan stoppe eller forhale sygdomsudviklingen er undervejs, men ikke godkendt i Danmark endnu.</a:t>
            </a:r>
            <a:br>
              <a:rPr lang="da-DK" dirty="0"/>
            </a:br>
            <a:endParaRPr lang="da-DK" altLang="da-DK" dirty="0"/>
          </a:p>
          <a:p>
            <a:pPr>
              <a:defRPr/>
            </a:pPr>
            <a:endParaRPr lang="da-DK" altLang="da-DK" dirty="0"/>
          </a:p>
          <a:p>
            <a:pPr>
              <a:defRPr/>
            </a:pPr>
            <a:endParaRPr lang="da-DK" altLang="da-DK" dirty="0"/>
          </a:p>
        </p:txBody>
      </p:sp>
      <p:sp>
        <p:nvSpPr>
          <p:cNvPr id="4" name="Pladsholder til dato 3">
            <a:extLst>
              <a:ext uri="{FF2B5EF4-FFF2-40B4-BE49-F238E27FC236}">
                <a16:creationId xmlns:a16="http://schemas.microsoft.com/office/drawing/2014/main" id="{914608AC-E750-4164-9897-4DA12CBD8C45}"/>
              </a:ext>
            </a:extLst>
          </p:cNvPr>
          <p:cNvSpPr>
            <a:spLocks noGrp="1"/>
          </p:cNvSpPr>
          <p:nvPr>
            <p:ph type="dt" sz="half" idx="10"/>
          </p:nvPr>
        </p:nvSpPr>
        <p:spPr/>
        <p:txBody>
          <a:bodyPr/>
          <a:lstStyle/>
          <a:p>
            <a:r>
              <a:rPr lang="da-DK" dirty="0"/>
              <a:t>Revideret efterår 2023</a:t>
            </a:r>
          </a:p>
        </p:txBody>
      </p:sp>
      <p:sp>
        <p:nvSpPr>
          <p:cNvPr id="5" name="Pladsholder til sidefod 4">
            <a:extLst>
              <a:ext uri="{FF2B5EF4-FFF2-40B4-BE49-F238E27FC236}">
                <a16:creationId xmlns:a16="http://schemas.microsoft.com/office/drawing/2014/main" id="{EC91C12E-78C4-4C21-982A-39F9222F5AA6}"/>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pic>
        <p:nvPicPr>
          <p:cNvPr id="8" name="Billede 7">
            <a:extLst>
              <a:ext uri="{FF2B5EF4-FFF2-40B4-BE49-F238E27FC236}">
                <a16:creationId xmlns:a16="http://schemas.microsoft.com/office/drawing/2014/main" id="{00B50905-5398-48A0-8606-1CCDF65CED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107" y="1494375"/>
            <a:ext cx="2708804" cy="1798744"/>
          </a:xfrm>
          <a:prstGeom prst="rect">
            <a:avLst/>
          </a:prstGeom>
        </p:spPr>
      </p:pic>
    </p:spTree>
    <p:extLst>
      <p:ext uri="{BB962C8B-B14F-4D97-AF65-F5344CB8AC3E}">
        <p14:creationId xmlns:p14="http://schemas.microsoft.com/office/powerpoint/2010/main" val="351989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22BAEBE-20A2-4B64-B268-789B4C91AC48}"/>
              </a:ext>
            </a:extLst>
          </p:cNvPr>
          <p:cNvSpPr>
            <a:spLocks noGrp="1"/>
          </p:cNvSpPr>
          <p:nvPr>
            <p:ph type="body" idx="1"/>
          </p:nvPr>
        </p:nvSpPr>
        <p:spPr>
          <a:xfrm>
            <a:off x="650436" y="584894"/>
            <a:ext cx="2901255" cy="398639"/>
          </a:xfrm>
        </p:spPr>
        <p:txBody>
          <a:bodyPr/>
          <a:lstStyle/>
          <a:p>
            <a:r>
              <a:rPr lang="da-DK" dirty="0"/>
              <a:t>Virksomme stoffer:</a:t>
            </a:r>
          </a:p>
        </p:txBody>
      </p:sp>
      <p:sp>
        <p:nvSpPr>
          <p:cNvPr id="3" name="Pladsholder til indhold 2">
            <a:extLst>
              <a:ext uri="{FF2B5EF4-FFF2-40B4-BE49-F238E27FC236}">
                <a16:creationId xmlns:a16="http://schemas.microsoft.com/office/drawing/2014/main" id="{D489DCEF-38B7-48B7-83E4-8A3F43DE61C7}"/>
              </a:ext>
            </a:extLst>
          </p:cNvPr>
          <p:cNvSpPr>
            <a:spLocks noGrp="1"/>
          </p:cNvSpPr>
          <p:nvPr>
            <p:ph sz="half" idx="2"/>
          </p:nvPr>
        </p:nvSpPr>
        <p:spPr>
          <a:xfrm>
            <a:off x="672717" y="925265"/>
            <a:ext cx="2901255" cy="3716484"/>
          </a:xfrm>
        </p:spPr>
        <p:txBody>
          <a:bodyPr/>
          <a:lstStyle/>
          <a:p>
            <a:pPr marL="0" indent="0">
              <a:buNone/>
              <a:defRPr/>
            </a:pPr>
            <a:br>
              <a:rPr lang="da-DK" altLang="da-DK" b="1" dirty="0"/>
            </a:br>
            <a:r>
              <a:rPr lang="da-DK" altLang="da-DK" b="1" dirty="0"/>
              <a:t>Ved let til moderat demens: </a:t>
            </a:r>
          </a:p>
          <a:p>
            <a:pPr>
              <a:defRPr/>
            </a:pPr>
            <a:r>
              <a:rPr lang="da-DK" altLang="da-DK" dirty="0" err="1"/>
              <a:t>Donepezil</a:t>
            </a:r>
            <a:r>
              <a:rPr lang="da-DK" altLang="da-DK" dirty="0"/>
              <a:t> </a:t>
            </a:r>
          </a:p>
          <a:p>
            <a:pPr>
              <a:defRPr/>
            </a:pPr>
            <a:r>
              <a:rPr lang="da-DK" altLang="da-DK" dirty="0" err="1"/>
              <a:t>Rivastigmin</a:t>
            </a:r>
            <a:endParaRPr lang="da-DK" altLang="da-DK" dirty="0"/>
          </a:p>
          <a:p>
            <a:pPr>
              <a:defRPr/>
            </a:pPr>
            <a:r>
              <a:rPr lang="da-DK" altLang="da-DK" dirty="0" err="1"/>
              <a:t>Galantamin</a:t>
            </a:r>
            <a:endParaRPr lang="da-DK" altLang="da-DK" dirty="0"/>
          </a:p>
          <a:p>
            <a:pPr marL="0" indent="0">
              <a:buNone/>
              <a:defRPr/>
            </a:pPr>
            <a:endParaRPr lang="da-DK" altLang="da-DK" dirty="0"/>
          </a:p>
          <a:p>
            <a:pPr>
              <a:defRPr/>
            </a:pPr>
            <a:endParaRPr lang="da-DK" altLang="da-DK" dirty="0"/>
          </a:p>
          <a:p>
            <a:pPr marL="0" indent="0">
              <a:buNone/>
              <a:defRPr/>
            </a:pPr>
            <a:r>
              <a:rPr lang="da-DK" altLang="da-DK" b="1" dirty="0"/>
              <a:t>Ved Alzheimer i svær grad: </a:t>
            </a:r>
          </a:p>
          <a:p>
            <a:pPr>
              <a:defRPr/>
            </a:pPr>
            <a:r>
              <a:rPr lang="da-DK" altLang="da-DK" dirty="0"/>
              <a:t>Memantin</a:t>
            </a:r>
          </a:p>
        </p:txBody>
      </p:sp>
      <p:sp>
        <p:nvSpPr>
          <p:cNvPr id="4" name="Pladsholder til tekst 3">
            <a:extLst>
              <a:ext uri="{FF2B5EF4-FFF2-40B4-BE49-F238E27FC236}">
                <a16:creationId xmlns:a16="http://schemas.microsoft.com/office/drawing/2014/main" id="{95D91570-C233-4CED-9B1C-5D954972B33D}"/>
              </a:ext>
            </a:extLst>
          </p:cNvPr>
          <p:cNvSpPr>
            <a:spLocks noGrp="1"/>
          </p:cNvSpPr>
          <p:nvPr>
            <p:ph type="body" sz="quarter" idx="3"/>
          </p:nvPr>
        </p:nvSpPr>
        <p:spPr>
          <a:xfrm>
            <a:off x="4217518" y="578500"/>
            <a:ext cx="2915543" cy="398639"/>
          </a:xfrm>
        </p:spPr>
        <p:txBody>
          <a:bodyPr/>
          <a:lstStyle/>
          <a:p>
            <a:r>
              <a:rPr lang="da-DK" dirty="0"/>
              <a:t>Bivirkninger:</a:t>
            </a:r>
          </a:p>
        </p:txBody>
      </p:sp>
      <p:sp>
        <p:nvSpPr>
          <p:cNvPr id="5" name="Pladsholder til indhold 4">
            <a:extLst>
              <a:ext uri="{FF2B5EF4-FFF2-40B4-BE49-F238E27FC236}">
                <a16:creationId xmlns:a16="http://schemas.microsoft.com/office/drawing/2014/main" id="{2DB0FE14-F4F2-4ADB-8857-2E7EF0FC4A74}"/>
              </a:ext>
            </a:extLst>
          </p:cNvPr>
          <p:cNvSpPr>
            <a:spLocks noGrp="1"/>
          </p:cNvSpPr>
          <p:nvPr>
            <p:ph sz="quarter" idx="4"/>
          </p:nvPr>
        </p:nvSpPr>
        <p:spPr>
          <a:xfrm>
            <a:off x="4243989" y="1188648"/>
            <a:ext cx="4227294" cy="3600670"/>
          </a:xfrm>
        </p:spPr>
        <p:txBody>
          <a:bodyPr/>
          <a:lstStyle/>
          <a:p>
            <a:r>
              <a:rPr lang="da-DK" dirty="0"/>
              <a:t>Diarré, kvalme, opkastninger og nedsat appetit</a:t>
            </a:r>
          </a:p>
          <a:p>
            <a:r>
              <a:rPr lang="da-DK" dirty="0"/>
              <a:t>Hovedpine</a:t>
            </a:r>
          </a:p>
          <a:p>
            <a:r>
              <a:rPr lang="da-DK" dirty="0"/>
              <a:t>Næseflåd</a:t>
            </a:r>
          </a:p>
          <a:p>
            <a:r>
              <a:rPr lang="da-DK" dirty="0"/>
              <a:t>Hudkløe</a:t>
            </a:r>
          </a:p>
          <a:p>
            <a:r>
              <a:rPr lang="da-DK" dirty="0"/>
              <a:t>Søvnproblemer</a:t>
            </a:r>
          </a:p>
          <a:p>
            <a:r>
              <a:rPr lang="da-DK" dirty="0"/>
              <a:t>Træthed</a:t>
            </a:r>
          </a:p>
          <a:p>
            <a:pPr marL="0" indent="0">
              <a:buNone/>
            </a:pPr>
            <a:br>
              <a:rPr lang="da-DK" dirty="0"/>
            </a:br>
            <a:endParaRPr lang="da-DK" dirty="0"/>
          </a:p>
        </p:txBody>
      </p:sp>
      <p:sp>
        <p:nvSpPr>
          <p:cNvPr id="6" name="Pladsholder til dato 5">
            <a:extLst>
              <a:ext uri="{FF2B5EF4-FFF2-40B4-BE49-F238E27FC236}">
                <a16:creationId xmlns:a16="http://schemas.microsoft.com/office/drawing/2014/main" id="{04AF59C9-7046-4963-B94D-A168162754A8}"/>
              </a:ext>
            </a:extLst>
          </p:cNvPr>
          <p:cNvSpPr>
            <a:spLocks noGrp="1"/>
          </p:cNvSpPr>
          <p:nvPr>
            <p:ph type="dt" sz="half" idx="10"/>
          </p:nvPr>
        </p:nvSpPr>
        <p:spPr/>
        <p:txBody>
          <a:bodyPr/>
          <a:lstStyle/>
          <a:p>
            <a:r>
              <a:rPr lang="da-DK" sz="675"/>
              <a:t>Revideret efterår 2023</a:t>
            </a:r>
            <a:endParaRPr lang="da-DK" sz="675" dirty="0"/>
          </a:p>
        </p:txBody>
      </p:sp>
      <p:sp>
        <p:nvSpPr>
          <p:cNvPr id="7" name="Pladsholder til sidefod 6">
            <a:extLst>
              <a:ext uri="{FF2B5EF4-FFF2-40B4-BE49-F238E27FC236}">
                <a16:creationId xmlns:a16="http://schemas.microsoft.com/office/drawing/2014/main" id="{5B20089D-4D12-436A-896F-6E17B5418255}"/>
              </a:ext>
            </a:extLst>
          </p:cNvPr>
          <p:cNvSpPr>
            <a:spLocks noGrp="1"/>
          </p:cNvSpPr>
          <p:nvPr>
            <p:ph type="ftr" sz="quarter" idx="11"/>
          </p:nvPr>
        </p:nvSpPr>
        <p:spPr/>
        <p:txBody>
          <a:bodyPr/>
          <a:lstStyle/>
          <a:p>
            <a:pPr algn="r"/>
            <a:r>
              <a:rPr lang="da-DK" sz="675"/>
              <a:t>Billedmateriale: Nationalt Videnscenter for Demens / Colourbox.dk / Commons Wikimedia</a:t>
            </a:r>
            <a:endParaRPr lang="da-DK" sz="675" dirty="0"/>
          </a:p>
        </p:txBody>
      </p:sp>
      <p:sp>
        <p:nvSpPr>
          <p:cNvPr id="8" name="Titel 7">
            <a:extLst>
              <a:ext uri="{FF2B5EF4-FFF2-40B4-BE49-F238E27FC236}">
                <a16:creationId xmlns:a16="http://schemas.microsoft.com/office/drawing/2014/main" id="{E5A4C694-FEFD-4769-82D6-1CFD717945EF}"/>
              </a:ext>
            </a:extLst>
          </p:cNvPr>
          <p:cNvSpPr>
            <a:spLocks noGrp="1"/>
          </p:cNvSpPr>
          <p:nvPr>
            <p:ph type="title"/>
          </p:nvPr>
        </p:nvSpPr>
        <p:spPr/>
        <p:txBody>
          <a:bodyPr/>
          <a:lstStyle/>
          <a:p>
            <a:r>
              <a:rPr lang="da-DK" dirty="0"/>
              <a:t>Demensmedicin</a:t>
            </a:r>
          </a:p>
        </p:txBody>
      </p:sp>
      <p:pic>
        <p:nvPicPr>
          <p:cNvPr id="9" name="Billede 8">
            <a:extLst>
              <a:ext uri="{FF2B5EF4-FFF2-40B4-BE49-F238E27FC236}">
                <a16:creationId xmlns:a16="http://schemas.microsoft.com/office/drawing/2014/main" id="{1BADC4A0-CB26-4199-93D6-98035DAEB8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3060" y="1932951"/>
            <a:ext cx="2576635" cy="1766768"/>
          </a:xfrm>
          <a:prstGeom prst="rect">
            <a:avLst/>
          </a:prstGeom>
        </p:spPr>
      </p:pic>
      <p:sp>
        <p:nvSpPr>
          <p:cNvPr id="10" name="Tekstfelt 9">
            <a:extLst>
              <a:ext uri="{FF2B5EF4-FFF2-40B4-BE49-F238E27FC236}">
                <a16:creationId xmlns:a16="http://schemas.microsoft.com/office/drawing/2014/main" id="{20BED8A4-D570-4880-A62D-F58123BBD521}"/>
              </a:ext>
            </a:extLst>
          </p:cNvPr>
          <p:cNvSpPr txBox="1"/>
          <p:nvPr/>
        </p:nvSpPr>
        <p:spPr>
          <a:xfrm>
            <a:off x="762254" y="3953296"/>
            <a:ext cx="6018677" cy="650068"/>
          </a:xfrm>
          <a:prstGeom prst="rect">
            <a:avLst/>
          </a:prstGeom>
          <a:noFill/>
        </p:spPr>
        <p:txBody>
          <a:bodyPr wrap="square" lIns="67500" rtlCol="0">
            <a:noAutofit/>
          </a:bodyPr>
          <a:lstStyle/>
          <a:p>
            <a:r>
              <a:rPr lang="da-DK" sz="1500" b="1" dirty="0"/>
              <a:t>Bivirkninger forsvinder oftest efter få dage. Lægen kan evt. nedsætte dosis eller flytte dosis til et andet tidspunkt på døgnet.</a:t>
            </a:r>
          </a:p>
          <a:p>
            <a:endParaRPr lang="da-DK" sz="1500" b="1" dirty="0" err="1"/>
          </a:p>
        </p:txBody>
      </p:sp>
    </p:spTree>
    <p:extLst>
      <p:ext uri="{BB962C8B-B14F-4D97-AF65-F5344CB8AC3E}">
        <p14:creationId xmlns:p14="http://schemas.microsoft.com/office/powerpoint/2010/main" val="3333571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ltLang="da-DK" dirty="0"/>
              <a:t>Effekt af medicin mod Alzheimers sygdom</a:t>
            </a:r>
            <a:endParaRPr lang="da-DK" dirty="0"/>
          </a:p>
        </p:txBody>
      </p:sp>
      <p:sp>
        <p:nvSpPr>
          <p:cNvPr id="8" name="Text Box 3"/>
          <p:cNvSpPr txBox="1">
            <a:spLocks noChangeArrowheads="1"/>
          </p:cNvSpPr>
          <p:nvPr/>
        </p:nvSpPr>
        <p:spPr bwMode="auto">
          <a:xfrm>
            <a:off x="1371600" y="4101609"/>
            <a:ext cx="64579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cs typeface="Arial" charset="0"/>
              </a:defRPr>
            </a:lvl1pPr>
            <a:lvl2pPr marL="742950" indent="-285750" eaLnBrk="0" hangingPunct="0">
              <a:defRPr sz="2400">
                <a:solidFill>
                  <a:schemeClr val="tx1"/>
                </a:solidFill>
                <a:latin typeface="Verdana" pitchFamily="34" charset="0"/>
                <a:cs typeface="Arial" charset="0"/>
              </a:defRPr>
            </a:lvl2pPr>
            <a:lvl3pPr marL="1143000" indent="-228600" eaLnBrk="0" hangingPunct="0">
              <a:defRPr sz="2400">
                <a:solidFill>
                  <a:schemeClr val="tx1"/>
                </a:solidFill>
                <a:latin typeface="Verdana" pitchFamily="34" charset="0"/>
                <a:cs typeface="Arial" charset="0"/>
              </a:defRPr>
            </a:lvl3pPr>
            <a:lvl4pPr marL="1600200" indent="-228600" eaLnBrk="0" hangingPunct="0">
              <a:defRPr sz="2400">
                <a:solidFill>
                  <a:schemeClr val="tx1"/>
                </a:solidFill>
                <a:latin typeface="Verdana" pitchFamily="34" charset="0"/>
                <a:cs typeface="Arial" charset="0"/>
              </a:defRPr>
            </a:lvl4pPr>
            <a:lvl5pPr marL="2057400" indent="-228600" eaLnBrk="0" hangingPunct="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spcBef>
                <a:spcPct val="50000"/>
              </a:spcBef>
            </a:pPr>
            <a:r>
              <a:rPr lang="en-GB" altLang="da-DK" sz="1500" dirty="0">
                <a:latin typeface="Tahoma" pitchFamily="34" charset="0"/>
              </a:rPr>
              <a:t>			</a:t>
            </a:r>
          </a:p>
        </p:txBody>
      </p:sp>
      <p:sp>
        <p:nvSpPr>
          <p:cNvPr id="3" name="Pladsholder til dato 2">
            <a:extLst>
              <a:ext uri="{FF2B5EF4-FFF2-40B4-BE49-F238E27FC236}">
                <a16:creationId xmlns:a16="http://schemas.microsoft.com/office/drawing/2014/main" id="{1C1E2581-635D-4149-A75C-44369FA29C94}"/>
              </a:ext>
            </a:extLst>
          </p:cNvPr>
          <p:cNvSpPr>
            <a:spLocks noGrp="1"/>
          </p:cNvSpPr>
          <p:nvPr>
            <p:ph type="dt" sz="half" idx="10"/>
          </p:nvPr>
        </p:nvSpPr>
        <p:spPr/>
        <p:txBody>
          <a:bodyPr/>
          <a:lstStyle/>
          <a:p>
            <a:r>
              <a:rPr lang="da-DK"/>
              <a:t>Revideret efterår 2023</a:t>
            </a:r>
            <a:endParaRPr lang="da-DK" dirty="0"/>
          </a:p>
        </p:txBody>
      </p:sp>
      <p:sp>
        <p:nvSpPr>
          <p:cNvPr id="4" name="Pladsholder til sidefod 3">
            <a:extLst>
              <a:ext uri="{FF2B5EF4-FFF2-40B4-BE49-F238E27FC236}">
                <a16:creationId xmlns:a16="http://schemas.microsoft.com/office/drawing/2014/main" id="{7C49C31C-2D32-4DE7-87E3-9332033610B6}"/>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pic>
        <p:nvPicPr>
          <p:cNvPr id="51" name="Pladsholder til indhold 6">
            <a:extLst>
              <a:ext uri="{FF2B5EF4-FFF2-40B4-BE49-F238E27FC236}">
                <a16:creationId xmlns:a16="http://schemas.microsoft.com/office/drawing/2014/main" id="{3C05940C-1984-478F-A480-C2818A2B483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371601" y="582295"/>
            <a:ext cx="6349964" cy="4155990"/>
          </a:xfrm>
          <a:prstGeom prst="rect">
            <a:avLst/>
          </a:prstGeom>
        </p:spPr>
      </p:pic>
    </p:spTree>
    <p:extLst>
      <p:ext uri="{BB962C8B-B14F-4D97-AF65-F5344CB8AC3E}">
        <p14:creationId xmlns:p14="http://schemas.microsoft.com/office/powerpoint/2010/main" val="4002681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DB6510-1D0D-46D0-8F73-36EE767A0A1A}"/>
              </a:ext>
            </a:extLst>
          </p:cNvPr>
          <p:cNvSpPr>
            <a:spLocks noGrp="1"/>
          </p:cNvSpPr>
          <p:nvPr>
            <p:ph type="title"/>
          </p:nvPr>
        </p:nvSpPr>
        <p:spPr/>
        <p:txBody>
          <a:bodyPr/>
          <a:lstStyle/>
          <a:p>
            <a:r>
              <a:rPr lang="da-DK" dirty="0"/>
              <a:t>Anden behandling af demenssygdomme</a:t>
            </a:r>
          </a:p>
        </p:txBody>
      </p:sp>
      <p:sp>
        <p:nvSpPr>
          <p:cNvPr id="3" name="Pladsholder til indhold 2">
            <a:extLst>
              <a:ext uri="{FF2B5EF4-FFF2-40B4-BE49-F238E27FC236}">
                <a16:creationId xmlns:a16="http://schemas.microsoft.com/office/drawing/2014/main" id="{A05A6205-CC19-4A5C-83FC-3AEC74722189}"/>
              </a:ext>
            </a:extLst>
          </p:cNvPr>
          <p:cNvSpPr>
            <a:spLocks noGrp="1"/>
          </p:cNvSpPr>
          <p:nvPr>
            <p:ph idx="1"/>
          </p:nvPr>
        </p:nvSpPr>
        <p:spPr>
          <a:xfrm>
            <a:off x="661724" y="897859"/>
            <a:ext cx="5915025" cy="3907508"/>
          </a:xfrm>
        </p:spPr>
        <p:txBody>
          <a:bodyPr/>
          <a:lstStyle/>
          <a:p>
            <a:r>
              <a:rPr lang="da-DK" dirty="0"/>
              <a:t>Der er forskningsmæssig bevis for at regelmæssig</a:t>
            </a:r>
            <a:br>
              <a:rPr lang="da-DK" dirty="0"/>
            </a:br>
            <a:r>
              <a:rPr lang="da-DK" dirty="0"/>
              <a:t>fysisk træning af moderat til høj intensitet kan</a:t>
            </a:r>
            <a:br>
              <a:rPr lang="da-DK" dirty="0"/>
            </a:br>
            <a:r>
              <a:rPr lang="da-DK" dirty="0"/>
              <a:t>hæmme sygdomsudviklingen (ADEX)</a:t>
            </a:r>
          </a:p>
          <a:p>
            <a:endParaRPr lang="da-DK" dirty="0"/>
          </a:p>
          <a:p>
            <a:endParaRPr lang="da-DK" dirty="0"/>
          </a:p>
          <a:p>
            <a:endParaRPr lang="da-DK" dirty="0"/>
          </a:p>
          <a:p>
            <a:r>
              <a:rPr lang="da-DK" dirty="0"/>
              <a:t>Der er dokumenteret effekt af stimulering af hjernen</a:t>
            </a:r>
            <a:br>
              <a:rPr lang="da-DK" dirty="0"/>
            </a:br>
            <a:r>
              <a:rPr lang="da-DK" dirty="0"/>
              <a:t>efter principperne i CST (kognitiv stimulationsterapi).</a:t>
            </a:r>
            <a:br>
              <a:rPr lang="da-DK" dirty="0"/>
            </a:br>
            <a:r>
              <a:rPr lang="da-DK" dirty="0"/>
              <a:t>CST bedrer evnen til at tænke og koncentrere sig og </a:t>
            </a:r>
            <a:br>
              <a:rPr lang="da-DK" dirty="0"/>
            </a:br>
            <a:r>
              <a:rPr lang="da-DK" dirty="0"/>
              <a:t>øger livskvaliteten</a:t>
            </a:r>
          </a:p>
        </p:txBody>
      </p:sp>
      <p:sp>
        <p:nvSpPr>
          <p:cNvPr id="4" name="Pladsholder til dato 3">
            <a:extLst>
              <a:ext uri="{FF2B5EF4-FFF2-40B4-BE49-F238E27FC236}">
                <a16:creationId xmlns:a16="http://schemas.microsoft.com/office/drawing/2014/main" id="{8B0C9A4D-2A90-4E61-A96B-E96DC9652829}"/>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001182A0-E482-4DFD-9A2D-56ED77B5768B}"/>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pic>
        <p:nvPicPr>
          <p:cNvPr id="7" name="Pladsholder til indhold 4">
            <a:extLst>
              <a:ext uri="{FF2B5EF4-FFF2-40B4-BE49-F238E27FC236}">
                <a16:creationId xmlns:a16="http://schemas.microsoft.com/office/drawing/2014/main" id="{A2DE4EA8-2448-4ECA-A1D8-3E53904FC1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45414" y="776367"/>
            <a:ext cx="2062669" cy="1547002"/>
          </a:xfrm>
          <a:prstGeom prst="rect">
            <a:avLst/>
          </a:prstGeom>
        </p:spPr>
      </p:pic>
      <p:pic>
        <p:nvPicPr>
          <p:cNvPr id="9" name="Billede 8">
            <a:extLst>
              <a:ext uri="{FF2B5EF4-FFF2-40B4-BE49-F238E27FC236}">
                <a16:creationId xmlns:a16="http://schemas.microsoft.com/office/drawing/2014/main" id="{B554B31D-B83B-4A0A-98C7-287439FD6313}"/>
              </a:ext>
            </a:extLst>
          </p:cNvPr>
          <p:cNvPicPr>
            <a:picLocks noChangeAspect="1"/>
          </p:cNvPicPr>
          <p:nvPr/>
        </p:nvPicPr>
        <p:blipFill rotWithShape="1">
          <a:blip r:embed="rId3"/>
          <a:srcRect r="5731"/>
          <a:stretch/>
        </p:blipFill>
        <p:spPr>
          <a:xfrm>
            <a:off x="5549217" y="2957507"/>
            <a:ext cx="3115203" cy="1662426"/>
          </a:xfrm>
          <a:prstGeom prst="rect">
            <a:avLst/>
          </a:prstGeom>
        </p:spPr>
      </p:pic>
    </p:spTree>
    <p:extLst>
      <p:ext uri="{BB962C8B-B14F-4D97-AF65-F5344CB8AC3E}">
        <p14:creationId xmlns:p14="http://schemas.microsoft.com/office/powerpoint/2010/main" val="1754535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a:t>Opfølgning efter diagnosen</a:t>
            </a:r>
          </a:p>
        </p:txBody>
      </p:sp>
      <p:sp>
        <p:nvSpPr>
          <p:cNvPr id="6" name="Pladsholder til indhold 5"/>
          <p:cNvSpPr>
            <a:spLocks noGrp="1"/>
          </p:cNvSpPr>
          <p:nvPr>
            <p:ph idx="1"/>
          </p:nvPr>
        </p:nvSpPr>
        <p:spPr>
          <a:xfrm>
            <a:off x="699395" y="937430"/>
            <a:ext cx="6884369" cy="3887391"/>
          </a:xfrm>
        </p:spPr>
        <p:txBody>
          <a:bodyPr>
            <a:noAutofit/>
          </a:bodyPr>
          <a:lstStyle/>
          <a:p>
            <a:pPr marL="0" indent="0">
              <a:buNone/>
            </a:pPr>
            <a:r>
              <a:rPr lang="da-DK" dirty="0"/>
              <a:t>I den første tid efter diagnosen er stillet foregår opfølgning i demensklinikken - herefter hos egen læge:</a:t>
            </a:r>
          </a:p>
          <a:p>
            <a:pPr marL="0" indent="0">
              <a:buNone/>
            </a:pPr>
            <a:endParaRPr lang="da-DK" dirty="0"/>
          </a:p>
          <a:p>
            <a:r>
              <a:rPr lang="da-DK" dirty="0"/>
              <a:t>Gerne 1-2 gange årligt </a:t>
            </a:r>
          </a:p>
          <a:p>
            <a:r>
              <a:rPr lang="da-DK" dirty="0"/>
              <a:t>Kontrol af sygdommens udvikling</a:t>
            </a:r>
          </a:p>
          <a:p>
            <a:r>
              <a:rPr lang="da-DK" dirty="0"/>
              <a:t>Kontrol af virkning og bivirkning ved medicinen</a:t>
            </a:r>
          </a:p>
          <a:p>
            <a:r>
              <a:rPr lang="da-DK" dirty="0"/>
              <a:t>Kontrol med andre kroniske lidelser</a:t>
            </a:r>
          </a:p>
          <a:p>
            <a:r>
              <a:rPr lang="da-DK" dirty="0"/>
              <a:t>Forebyggende samtale om sundhed og livsstil </a:t>
            </a:r>
          </a:p>
          <a:p>
            <a:pPr marL="0" indent="0">
              <a:buNone/>
            </a:pPr>
            <a:br>
              <a:rPr lang="da-DK" dirty="0"/>
            </a:br>
            <a:endParaRPr lang="da-DK" dirty="0"/>
          </a:p>
          <a:p>
            <a:pPr marL="0" indent="0">
              <a:buNone/>
            </a:pPr>
            <a:r>
              <a:rPr lang="da-DK" b="1" dirty="0"/>
              <a:t>OBS: </a:t>
            </a:r>
            <a:r>
              <a:rPr lang="da-DK" dirty="0"/>
              <a:t>Hvem giver støtte til at bestille tid og overholde aftaler? </a:t>
            </a:r>
          </a:p>
        </p:txBody>
      </p:sp>
      <p:sp>
        <p:nvSpPr>
          <p:cNvPr id="2" name="Pladsholder til dato 1">
            <a:extLst>
              <a:ext uri="{FF2B5EF4-FFF2-40B4-BE49-F238E27FC236}">
                <a16:creationId xmlns:a16="http://schemas.microsoft.com/office/drawing/2014/main" id="{CF337AAB-EEF1-4D49-A374-7171F364A895}"/>
              </a:ext>
            </a:extLst>
          </p:cNvPr>
          <p:cNvSpPr>
            <a:spLocks noGrp="1"/>
          </p:cNvSpPr>
          <p:nvPr>
            <p:ph type="dt" sz="half" idx="10"/>
          </p:nvPr>
        </p:nvSpPr>
        <p:spPr/>
        <p:txBody>
          <a:bodyPr/>
          <a:lstStyle/>
          <a:p>
            <a:r>
              <a:rPr lang="da-DK" sz="675"/>
              <a:t>Revideret efterår 2023</a:t>
            </a:r>
            <a:endParaRPr lang="da-DK" sz="675" dirty="0"/>
          </a:p>
        </p:txBody>
      </p:sp>
      <p:sp>
        <p:nvSpPr>
          <p:cNvPr id="3" name="Pladsholder til sidefod 2">
            <a:extLst>
              <a:ext uri="{FF2B5EF4-FFF2-40B4-BE49-F238E27FC236}">
                <a16:creationId xmlns:a16="http://schemas.microsoft.com/office/drawing/2014/main" id="{B0EBDD2F-FA8F-43DA-8DB8-640A12FD72E0}"/>
              </a:ext>
            </a:extLst>
          </p:cNvPr>
          <p:cNvSpPr>
            <a:spLocks noGrp="1"/>
          </p:cNvSpPr>
          <p:nvPr>
            <p:ph type="ftr" sz="quarter" idx="11"/>
          </p:nvPr>
        </p:nvSpPr>
        <p:spPr>
          <a:xfrm>
            <a:off x="2834640" y="4869657"/>
            <a:ext cx="4320540" cy="273844"/>
          </a:xfrm>
        </p:spPr>
        <p:txBody>
          <a:bodyPr/>
          <a:lstStyle/>
          <a:p>
            <a:pPr algn="r"/>
            <a:r>
              <a:rPr lang="da-DK" sz="675"/>
              <a:t>Billedmateriale: Nationalt Videnscenter for Demens / Colourbox.dk / Commons Wikimedia</a:t>
            </a:r>
            <a:endParaRPr lang="da-DK" sz="675" dirty="0"/>
          </a:p>
        </p:txBody>
      </p:sp>
      <p:pic>
        <p:nvPicPr>
          <p:cNvPr id="4" name="Billede 3">
            <a:extLst>
              <a:ext uri="{FF2B5EF4-FFF2-40B4-BE49-F238E27FC236}">
                <a16:creationId xmlns:a16="http://schemas.microsoft.com/office/drawing/2014/main" id="{452A0BB3-4C11-4475-BA1D-5E132B359D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21339" y="1495928"/>
            <a:ext cx="2928518" cy="1934914"/>
          </a:xfrm>
          <a:prstGeom prst="rect">
            <a:avLst/>
          </a:prstGeom>
        </p:spPr>
      </p:pic>
    </p:spTree>
    <p:extLst>
      <p:ext uri="{BB962C8B-B14F-4D97-AF65-F5344CB8AC3E}">
        <p14:creationId xmlns:p14="http://schemas.microsoft.com/office/powerpoint/2010/main" val="3714880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Spørgsmål? </a:t>
            </a:r>
          </a:p>
        </p:txBody>
      </p:sp>
      <p:sp>
        <p:nvSpPr>
          <p:cNvPr id="3" name="Pladsholder til dato 2">
            <a:extLst>
              <a:ext uri="{FF2B5EF4-FFF2-40B4-BE49-F238E27FC236}">
                <a16:creationId xmlns:a16="http://schemas.microsoft.com/office/drawing/2014/main" id="{DB6FAD86-65C1-487C-AE21-17970C2D9147}"/>
              </a:ext>
            </a:extLst>
          </p:cNvPr>
          <p:cNvSpPr>
            <a:spLocks noGrp="1"/>
          </p:cNvSpPr>
          <p:nvPr>
            <p:ph type="dt" sz="half" idx="10"/>
          </p:nvPr>
        </p:nvSpPr>
        <p:spPr/>
        <p:txBody>
          <a:bodyPr/>
          <a:lstStyle/>
          <a:p>
            <a:r>
              <a:rPr lang="da-DK" sz="675"/>
              <a:t>Revideret efterår 2023</a:t>
            </a:r>
            <a:endParaRPr lang="da-DK" sz="675" dirty="0"/>
          </a:p>
        </p:txBody>
      </p:sp>
      <p:sp>
        <p:nvSpPr>
          <p:cNvPr id="4" name="Pladsholder til sidefod 3">
            <a:extLst>
              <a:ext uri="{FF2B5EF4-FFF2-40B4-BE49-F238E27FC236}">
                <a16:creationId xmlns:a16="http://schemas.microsoft.com/office/drawing/2014/main" id="{939DF68B-6C7C-4F18-B01A-204DAFAD653D}"/>
              </a:ext>
            </a:extLst>
          </p:cNvPr>
          <p:cNvSpPr>
            <a:spLocks noGrp="1"/>
          </p:cNvSpPr>
          <p:nvPr>
            <p:ph type="ftr" sz="quarter" idx="11"/>
          </p:nvPr>
        </p:nvSpPr>
        <p:spPr/>
        <p:txBody>
          <a:bodyPr/>
          <a:lstStyle/>
          <a:p>
            <a:pPr algn="r"/>
            <a:r>
              <a:rPr lang="da-DK" sz="675" dirty="0"/>
              <a:t>Billedmateriale: Nationalt Videnscenter for Demens / Colourbox.dk / Commons Wikimedia</a:t>
            </a:r>
          </a:p>
        </p:txBody>
      </p:sp>
      <p:pic>
        <p:nvPicPr>
          <p:cNvPr id="11" name="Billede 10">
            <a:extLst>
              <a:ext uri="{FF2B5EF4-FFF2-40B4-BE49-F238E27FC236}">
                <a16:creationId xmlns:a16="http://schemas.microsoft.com/office/drawing/2014/main" id="{683ABFC3-F96A-4CCD-8AA5-A8AD3656835D}"/>
              </a:ext>
            </a:extLst>
          </p:cNvPr>
          <p:cNvPicPr>
            <a:picLocks noChangeAspect="1"/>
          </p:cNvPicPr>
          <p:nvPr/>
        </p:nvPicPr>
        <p:blipFill>
          <a:blip r:embed="rId3"/>
          <a:stretch>
            <a:fillRect/>
          </a:stretch>
        </p:blipFill>
        <p:spPr>
          <a:xfrm>
            <a:off x="713836" y="1395248"/>
            <a:ext cx="7716327" cy="2353003"/>
          </a:xfrm>
          <a:prstGeom prst="rect">
            <a:avLst/>
          </a:prstGeom>
        </p:spPr>
      </p:pic>
    </p:spTree>
    <p:extLst>
      <p:ext uri="{BB962C8B-B14F-4D97-AF65-F5344CB8AC3E}">
        <p14:creationId xmlns:p14="http://schemas.microsoft.com/office/powerpoint/2010/main" val="3331584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da-DK" sz="4800" dirty="0"/>
              <a:t>Tak for i dag</a:t>
            </a:r>
          </a:p>
        </p:txBody>
      </p:sp>
    </p:spTree>
    <p:extLst>
      <p:ext uri="{BB962C8B-B14F-4D97-AF65-F5344CB8AC3E}">
        <p14:creationId xmlns:p14="http://schemas.microsoft.com/office/powerpoint/2010/main" val="46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0914" y="18129"/>
            <a:ext cx="5582585" cy="415992"/>
          </a:xfrm>
        </p:spPr>
        <p:txBody>
          <a:bodyPr/>
          <a:lstStyle/>
          <a:p>
            <a:r>
              <a:rPr lang="da-DK" altLang="da-DK" dirty="0"/>
              <a:t>Hjernen udvikler sig</a:t>
            </a:r>
            <a:endParaRPr lang="da-DK" dirty="0"/>
          </a:p>
        </p:txBody>
      </p:sp>
      <p:sp>
        <p:nvSpPr>
          <p:cNvPr id="3" name="Pladsholder til indhold 2"/>
          <p:cNvSpPr>
            <a:spLocks noGrp="1"/>
          </p:cNvSpPr>
          <p:nvPr>
            <p:ph idx="1"/>
          </p:nvPr>
        </p:nvSpPr>
        <p:spPr>
          <a:xfrm>
            <a:off x="738456" y="1310611"/>
            <a:ext cx="5915025" cy="3653009"/>
          </a:xfrm>
        </p:spPr>
        <p:txBody>
          <a:bodyPr>
            <a:normAutofit/>
          </a:bodyPr>
          <a:lstStyle/>
          <a:p>
            <a:pPr marL="0" indent="0">
              <a:buNone/>
              <a:defRPr/>
            </a:pPr>
            <a:r>
              <a:rPr lang="da-DK" dirty="0"/>
              <a:t>Grundlæggende er hjernen færdigudviklet ved 20-25 års alderen.</a:t>
            </a:r>
          </a:p>
          <a:p>
            <a:pPr marL="0" indent="0">
              <a:buNone/>
              <a:defRPr/>
            </a:pPr>
            <a:br>
              <a:rPr lang="da-DK" dirty="0"/>
            </a:br>
            <a:r>
              <a:rPr lang="da-DK" b="1" dirty="0"/>
              <a:t>Men:</a:t>
            </a:r>
            <a:endParaRPr lang="da-DK" dirty="0"/>
          </a:p>
          <a:p>
            <a:pPr>
              <a:defRPr/>
            </a:pPr>
            <a:r>
              <a:rPr lang="da-DK" dirty="0"/>
              <a:t>Hjernen forandrer sig hele livet </a:t>
            </a:r>
          </a:p>
          <a:p>
            <a:pPr>
              <a:defRPr/>
            </a:pPr>
            <a:r>
              <a:rPr lang="da-DK" dirty="0"/>
              <a:t>Der dannes nye nerveceller hele livet</a:t>
            </a:r>
          </a:p>
          <a:p>
            <a:pPr>
              <a:defRPr/>
            </a:pPr>
            <a:r>
              <a:rPr lang="da-DK" dirty="0"/>
              <a:t>Der dannes nye nervenetværk hele livet</a:t>
            </a:r>
          </a:p>
          <a:p>
            <a:endParaRPr lang="da-DK" sz="1800" dirty="0"/>
          </a:p>
        </p:txBody>
      </p:sp>
      <p:sp>
        <p:nvSpPr>
          <p:cNvPr id="7" name="Pladsholder til tekst 6"/>
          <p:cNvSpPr>
            <a:spLocks noGrp="1"/>
          </p:cNvSpPr>
          <p:nvPr>
            <p:ph type="body" sz="quarter" idx="13"/>
          </p:nvPr>
        </p:nvSpPr>
        <p:spPr>
          <a:xfrm>
            <a:off x="712880" y="670764"/>
            <a:ext cx="5915025" cy="415992"/>
          </a:xfrm>
        </p:spPr>
        <p:txBody>
          <a:bodyPr/>
          <a:lstStyle/>
          <a:p>
            <a:r>
              <a:rPr lang="da-DK" b="1" dirty="0"/>
              <a:t>Hjernen udvikler sig og ændrer sig gennem hele livet </a:t>
            </a:r>
          </a:p>
          <a:p>
            <a:endParaRPr lang="da-DK" dirty="0"/>
          </a:p>
        </p:txBody>
      </p:sp>
      <p:sp>
        <p:nvSpPr>
          <p:cNvPr id="4" name="Pladsholder til dato 3">
            <a:extLst>
              <a:ext uri="{FF2B5EF4-FFF2-40B4-BE49-F238E27FC236}">
                <a16:creationId xmlns:a16="http://schemas.microsoft.com/office/drawing/2014/main" id="{9C87598B-932E-40CB-A2EE-0ECD4452E03E}"/>
              </a:ext>
            </a:extLst>
          </p:cNvPr>
          <p:cNvSpPr>
            <a:spLocks noGrp="1"/>
          </p:cNvSpPr>
          <p:nvPr>
            <p:ph type="dt" sz="half" idx="10"/>
          </p:nvPr>
        </p:nvSpPr>
        <p:spPr/>
        <p:txBody>
          <a:bodyPr/>
          <a:lstStyle/>
          <a:p>
            <a:r>
              <a:rPr lang="da-DK" sz="675"/>
              <a:t>Revideret efterår 2023</a:t>
            </a:r>
            <a:endParaRPr lang="da-DK" sz="675" dirty="0"/>
          </a:p>
        </p:txBody>
      </p:sp>
      <p:sp>
        <p:nvSpPr>
          <p:cNvPr id="5" name="Pladsholder til sidefod 4">
            <a:extLst>
              <a:ext uri="{FF2B5EF4-FFF2-40B4-BE49-F238E27FC236}">
                <a16:creationId xmlns:a16="http://schemas.microsoft.com/office/drawing/2014/main" id="{DE2DBA35-3F5A-41C1-838A-83BE506B6289}"/>
              </a:ext>
            </a:extLst>
          </p:cNvPr>
          <p:cNvSpPr>
            <a:spLocks noGrp="1"/>
          </p:cNvSpPr>
          <p:nvPr>
            <p:ph type="ftr" sz="quarter" idx="11"/>
          </p:nvPr>
        </p:nvSpPr>
        <p:spPr/>
        <p:txBody>
          <a:bodyPr/>
          <a:lstStyle/>
          <a:p>
            <a:pPr algn="r"/>
            <a:r>
              <a:rPr lang="da-DK" sz="675" dirty="0"/>
              <a:t>Billedmateriale: Nationalt Videnscenter for Demens / Colourbox.dk / Commons Wikimedia</a:t>
            </a:r>
          </a:p>
        </p:txBody>
      </p:sp>
      <p:pic>
        <p:nvPicPr>
          <p:cNvPr id="9" name="Billede 8">
            <a:extLst>
              <a:ext uri="{FF2B5EF4-FFF2-40B4-BE49-F238E27FC236}">
                <a16:creationId xmlns:a16="http://schemas.microsoft.com/office/drawing/2014/main" id="{7F600FAE-5BF8-4275-AF8E-8E3773E0E7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5359" y="2084028"/>
            <a:ext cx="3268583" cy="2446254"/>
          </a:xfrm>
          <a:prstGeom prst="rect">
            <a:avLst/>
          </a:prstGeom>
        </p:spPr>
      </p:pic>
    </p:spTree>
    <p:extLst>
      <p:ext uri="{BB962C8B-B14F-4D97-AF65-F5344CB8AC3E}">
        <p14:creationId xmlns:p14="http://schemas.microsoft.com/office/powerpoint/2010/main" val="2520833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653F27E7-1DB1-4DAA-8044-277ECFF776D5}"/>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9901" t="5001" r="13373" b="1646"/>
          <a:stretch/>
        </p:blipFill>
        <p:spPr>
          <a:xfrm>
            <a:off x="2775863" y="1700783"/>
            <a:ext cx="3348372" cy="3024336"/>
          </a:xfrm>
          <a:prstGeom prst="rect">
            <a:avLst/>
          </a:prstGeom>
        </p:spPr>
      </p:pic>
      <p:sp>
        <p:nvSpPr>
          <p:cNvPr id="6" name="Tekstboks 9">
            <a:extLst>
              <a:ext uri="{FF2B5EF4-FFF2-40B4-BE49-F238E27FC236}">
                <a16:creationId xmlns:a16="http://schemas.microsoft.com/office/drawing/2014/main" id="{B5CF5474-38C0-4653-880F-114DE21804EA}"/>
              </a:ext>
            </a:extLst>
          </p:cNvPr>
          <p:cNvSpPr txBox="1"/>
          <p:nvPr/>
        </p:nvSpPr>
        <p:spPr>
          <a:xfrm>
            <a:off x="1371837" y="1396745"/>
            <a:ext cx="1591384" cy="722439"/>
          </a:xfrm>
          <a:prstGeom prst="rect">
            <a:avLst/>
          </a:prstGeom>
          <a:noFill/>
        </p:spPr>
        <p:txBody>
          <a:bodyPr wrap="square" lIns="67500" rtlCol="0">
            <a:noAutofit/>
          </a:bodyPr>
          <a:lstStyle/>
          <a:p>
            <a:r>
              <a:rPr lang="da-DK" sz="1200" dirty="0">
                <a:solidFill>
                  <a:schemeClr val="accent4"/>
                </a:solidFill>
              </a:rPr>
              <a:t>Pandelap</a:t>
            </a:r>
            <a:r>
              <a:rPr lang="da-DK" sz="1050" dirty="0">
                <a:solidFill>
                  <a:schemeClr val="accent4"/>
                </a:solidFill>
              </a:rPr>
              <a:t> </a:t>
            </a:r>
            <a:br>
              <a:rPr lang="da-DK" sz="1050" dirty="0">
                <a:solidFill>
                  <a:srgbClr val="E0555A"/>
                </a:solidFill>
              </a:rPr>
            </a:br>
            <a:r>
              <a:rPr lang="da-DK" sz="1050" dirty="0"/>
              <a:t>Skaber tanker, løser problemer og laver planer  ”personligheden”</a:t>
            </a:r>
          </a:p>
        </p:txBody>
      </p:sp>
      <p:sp>
        <p:nvSpPr>
          <p:cNvPr id="7" name="Tekstboks 20">
            <a:extLst>
              <a:ext uri="{FF2B5EF4-FFF2-40B4-BE49-F238E27FC236}">
                <a16:creationId xmlns:a16="http://schemas.microsoft.com/office/drawing/2014/main" id="{9A7D4A99-2819-41A4-8088-6ED4B88EC457}"/>
              </a:ext>
            </a:extLst>
          </p:cNvPr>
          <p:cNvSpPr txBox="1"/>
          <p:nvPr/>
        </p:nvSpPr>
        <p:spPr>
          <a:xfrm>
            <a:off x="3383868" y="671276"/>
            <a:ext cx="1944216" cy="568909"/>
          </a:xfrm>
          <a:prstGeom prst="rect">
            <a:avLst/>
          </a:prstGeom>
          <a:noFill/>
        </p:spPr>
        <p:txBody>
          <a:bodyPr wrap="square" lIns="67500" rtlCol="0">
            <a:noAutofit/>
          </a:bodyPr>
          <a:lstStyle/>
          <a:p>
            <a:r>
              <a:rPr lang="da-DK" sz="1200" dirty="0">
                <a:solidFill>
                  <a:schemeClr val="accent4"/>
                </a:solidFill>
              </a:rPr>
              <a:t>Motorisk hjernebark</a:t>
            </a:r>
          </a:p>
          <a:p>
            <a:r>
              <a:rPr lang="da-DK" sz="1050" dirty="0"/>
              <a:t>Styrer frivillige bevægelser</a:t>
            </a:r>
          </a:p>
        </p:txBody>
      </p:sp>
      <p:sp>
        <p:nvSpPr>
          <p:cNvPr id="8" name="Tekstboks 19">
            <a:extLst>
              <a:ext uri="{FF2B5EF4-FFF2-40B4-BE49-F238E27FC236}">
                <a16:creationId xmlns:a16="http://schemas.microsoft.com/office/drawing/2014/main" id="{355C8C8D-35BA-4070-91E9-2E6BE75BEBF7}"/>
              </a:ext>
            </a:extLst>
          </p:cNvPr>
          <p:cNvSpPr txBox="1"/>
          <p:nvPr/>
        </p:nvSpPr>
        <p:spPr>
          <a:xfrm>
            <a:off x="5328085" y="1112183"/>
            <a:ext cx="2300288" cy="421481"/>
          </a:xfrm>
          <a:prstGeom prst="rect">
            <a:avLst/>
          </a:prstGeom>
          <a:noFill/>
        </p:spPr>
        <p:txBody>
          <a:bodyPr wrap="square" lIns="67500" rtlCol="0">
            <a:noAutofit/>
          </a:bodyPr>
          <a:lstStyle/>
          <a:p>
            <a:r>
              <a:rPr lang="da-DK" sz="1200" dirty="0">
                <a:solidFill>
                  <a:srgbClr val="CE1B22"/>
                </a:solidFill>
              </a:rPr>
              <a:t>Sensorisk hjernebark </a:t>
            </a:r>
            <a:br>
              <a:rPr lang="da-DK" sz="1200" dirty="0">
                <a:solidFill>
                  <a:srgbClr val="CE1B22"/>
                </a:solidFill>
              </a:rPr>
            </a:br>
            <a:r>
              <a:rPr lang="da-DK" sz="1050" dirty="0"/>
              <a:t>Tolker sanseoplevelser fra kroppen</a:t>
            </a:r>
            <a:endParaRPr lang="da-DK" sz="1125" dirty="0"/>
          </a:p>
          <a:p>
            <a:endParaRPr lang="da-DK" sz="1500" dirty="0" err="1"/>
          </a:p>
        </p:txBody>
      </p:sp>
      <p:sp>
        <p:nvSpPr>
          <p:cNvPr id="9" name="Tekstboks 7">
            <a:extLst>
              <a:ext uri="{FF2B5EF4-FFF2-40B4-BE49-F238E27FC236}">
                <a16:creationId xmlns:a16="http://schemas.microsoft.com/office/drawing/2014/main" id="{FFFBA03C-F6D1-4AEB-AB04-541E50AB2326}"/>
              </a:ext>
            </a:extLst>
          </p:cNvPr>
          <p:cNvSpPr txBox="1"/>
          <p:nvPr/>
        </p:nvSpPr>
        <p:spPr>
          <a:xfrm>
            <a:off x="6124235" y="2027872"/>
            <a:ext cx="1773382" cy="609600"/>
          </a:xfrm>
          <a:prstGeom prst="rect">
            <a:avLst/>
          </a:prstGeom>
          <a:noFill/>
        </p:spPr>
        <p:txBody>
          <a:bodyPr wrap="square" lIns="67500" rtlCol="0">
            <a:noAutofit/>
          </a:bodyPr>
          <a:lstStyle/>
          <a:p>
            <a:r>
              <a:rPr lang="da-DK" sz="1200" dirty="0">
                <a:solidFill>
                  <a:schemeClr val="accent4"/>
                </a:solidFill>
              </a:rPr>
              <a:t>Isselap </a:t>
            </a:r>
            <a:br>
              <a:rPr lang="da-DK" sz="1200" dirty="0">
                <a:solidFill>
                  <a:schemeClr val="accent4"/>
                </a:solidFill>
              </a:rPr>
            </a:br>
            <a:r>
              <a:rPr lang="da-DK" sz="1050" dirty="0"/>
              <a:t>Skaber rumlig opfattelse og bearbejder synsindtryk</a:t>
            </a:r>
          </a:p>
        </p:txBody>
      </p:sp>
      <p:sp>
        <p:nvSpPr>
          <p:cNvPr id="10" name="Tekstboks 8">
            <a:extLst>
              <a:ext uri="{FF2B5EF4-FFF2-40B4-BE49-F238E27FC236}">
                <a16:creationId xmlns:a16="http://schemas.microsoft.com/office/drawing/2014/main" id="{79CB69F6-C13B-4BC8-B74F-E570FA5EFB02}"/>
              </a:ext>
            </a:extLst>
          </p:cNvPr>
          <p:cNvSpPr txBox="1"/>
          <p:nvPr/>
        </p:nvSpPr>
        <p:spPr>
          <a:xfrm>
            <a:off x="6221247" y="3819684"/>
            <a:ext cx="1579360" cy="545368"/>
          </a:xfrm>
          <a:prstGeom prst="rect">
            <a:avLst/>
          </a:prstGeom>
          <a:noFill/>
        </p:spPr>
        <p:txBody>
          <a:bodyPr wrap="square" lIns="67500" rtlCol="0">
            <a:noAutofit/>
          </a:bodyPr>
          <a:lstStyle/>
          <a:p>
            <a:r>
              <a:rPr lang="da-DK" sz="1200" dirty="0">
                <a:solidFill>
                  <a:schemeClr val="accent4"/>
                </a:solidFill>
              </a:rPr>
              <a:t>Nakkelap</a:t>
            </a:r>
            <a:br>
              <a:rPr lang="da-DK" sz="1200" dirty="0">
                <a:solidFill>
                  <a:srgbClr val="CE1B22"/>
                </a:solidFill>
              </a:rPr>
            </a:br>
            <a:r>
              <a:rPr lang="da-DK" sz="1050" dirty="0"/>
              <a:t>Tolker synsindtryk</a:t>
            </a:r>
            <a:endParaRPr lang="da-DK" sz="1125" dirty="0"/>
          </a:p>
        </p:txBody>
      </p:sp>
      <p:sp>
        <p:nvSpPr>
          <p:cNvPr id="11" name="Rektangel 10">
            <a:extLst>
              <a:ext uri="{FF2B5EF4-FFF2-40B4-BE49-F238E27FC236}">
                <a16:creationId xmlns:a16="http://schemas.microsoft.com/office/drawing/2014/main" id="{CF2499C1-8AC8-41E7-87A1-20C446BBE75D}"/>
              </a:ext>
            </a:extLst>
          </p:cNvPr>
          <p:cNvSpPr/>
          <p:nvPr/>
        </p:nvSpPr>
        <p:spPr>
          <a:xfrm>
            <a:off x="1553633" y="3819684"/>
            <a:ext cx="2242451" cy="600164"/>
          </a:xfrm>
          <a:prstGeom prst="rect">
            <a:avLst/>
          </a:prstGeom>
        </p:spPr>
        <p:txBody>
          <a:bodyPr wrap="square">
            <a:spAutoFit/>
          </a:bodyPr>
          <a:lstStyle/>
          <a:p>
            <a:r>
              <a:rPr lang="da-DK" sz="1200" dirty="0">
                <a:solidFill>
                  <a:schemeClr val="accent4"/>
                </a:solidFill>
              </a:rPr>
              <a:t>Tindingelap </a:t>
            </a:r>
            <a:br>
              <a:rPr lang="da-DK" sz="1200" dirty="0">
                <a:solidFill>
                  <a:schemeClr val="accent4"/>
                </a:solidFill>
              </a:rPr>
            </a:br>
            <a:r>
              <a:rPr lang="da-DK" sz="1050" dirty="0"/>
              <a:t>Former og lagrer erindringer (hukommelse)</a:t>
            </a:r>
            <a:endParaRPr lang="da-DK" sz="1350" dirty="0"/>
          </a:p>
        </p:txBody>
      </p:sp>
      <p:cxnSp>
        <p:nvCxnSpPr>
          <p:cNvPr id="13" name="Lige forbindelse 12">
            <a:extLst>
              <a:ext uri="{FF2B5EF4-FFF2-40B4-BE49-F238E27FC236}">
                <a16:creationId xmlns:a16="http://schemas.microsoft.com/office/drawing/2014/main" id="{95D731CE-3D79-4524-9203-9EE9F80A154F}"/>
              </a:ext>
            </a:extLst>
          </p:cNvPr>
          <p:cNvCxnSpPr>
            <a:cxnSpLocks/>
          </p:cNvCxnSpPr>
          <p:nvPr/>
        </p:nvCxnSpPr>
        <p:spPr>
          <a:xfrm>
            <a:off x="3869922" y="1116770"/>
            <a:ext cx="378042" cy="849137"/>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8" name="Tekstfelt 17">
            <a:extLst>
              <a:ext uri="{FF2B5EF4-FFF2-40B4-BE49-F238E27FC236}">
                <a16:creationId xmlns:a16="http://schemas.microsoft.com/office/drawing/2014/main" id="{85BED030-371D-45EF-AB2D-FAC85A931BD7}"/>
              </a:ext>
            </a:extLst>
          </p:cNvPr>
          <p:cNvSpPr txBox="1"/>
          <p:nvPr/>
        </p:nvSpPr>
        <p:spPr>
          <a:xfrm>
            <a:off x="677250" y="22585"/>
            <a:ext cx="5553571" cy="415498"/>
          </a:xfrm>
          <a:prstGeom prst="rect">
            <a:avLst/>
          </a:prstGeom>
          <a:noFill/>
        </p:spPr>
        <p:txBody>
          <a:bodyPr wrap="square" rtlCol="0">
            <a:spAutoFit/>
          </a:bodyPr>
          <a:lstStyle/>
          <a:p>
            <a:r>
              <a:rPr lang="da-DK" sz="2100" b="1" dirty="0">
                <a:solidFill>
                  <a:schemeClr val="bg1"/>
                </a:solidFill>
              </a:rPr>
              <a:t>Inddeling af hjernen</a:t>
            </a:r>
          </a:p>
        </p:txBody>
      </p:sp>
      <p:cxnSp>
        <p:nvCxnSpPr>
          <p:cNvPr id="19" name="Lige forbindelse 18">
            <a:extLst>
              <a:ext uri="{FF2B5EF4-FFF2-40B4-BE49-F238E27FC236}">
                <a16:creationId xmlns:a16="http://schemas.microsoft.com/office/drawing/2014/main" id="{E4E1BA0D-3486-4397-AA8F-1806C48B2859}"/>
              </a:ext>
            </a:extLst>
          </p:cNvPr>
          <p:cNvCxnSpPr>
            <a:cxnSpLocks/>
            <a:stCxn id="8" idx="1"/>
          </p:cNvCxnSpPr>
          <p:nvPr/>
        </p:nvCxnSpPr>
        <p:spPr>
          <a:xfrm flipH="1">
            <a:off x="4667266" y="1322924"/>
            <a:ext cx="660818" cy="583778"/>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3" name="Lige forbindelse 22">
            <a:extLst>
              <a:ext uri="{FF2B5EF4-FFF2-40B4-BE49-F238E27FC236}">
                <a16:creationId xmlns:a16="http://schemas.microsoft.com/office/drawing/2014/main" id="{08536C85-BEE8-46C6-B07B-7EFAADF14F83}"/>
              </a:ext>
            </a:extLst>
          </p:cNvPr>
          <p:cNvCxnSpPr>
            <a:cxnSpLocks/>
          </p:cNvCxnSpPr>
          <p:nvPr/>
        </p:nvCxnSpPr>
        <p:spPr>
          <a:xfrm>
            <a:off x="2483282" y="2165232"/>
            <a:ext cx="698774" cy="492354"/>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6" name="Lige forbindelse 25">
            <a:extLst>
              <a:ext uri="{FF2B5EF4-FFF2-40B4-BE49-F238E27FC236}">
                <a16:creationId xmlns:a16="http://schemas.microsoft.com/office/drawing/2014/main" id="{ADC0BCC4-3E89-4A61-A7B2-12DF51A328FF}"/>
              </a:ext>
            </a:extLst>
          </p:cNvPr>
          <p:cNvCxnSpPr>
            <a:cxnSpLocks/>
          </p:cNvCxnSpPr>
          <p:nvPr/>
        </p:nvCxnSpPr>
        <p:spPr>
          <a:xfrm flipH="1">
            <a:off x="5220072" y="2349426"/>
            <a:ext cx="904163" cy="246177"/>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3" name="Lige forbindelse 32">
            <a:extLst>
              <a:ext uri="{FF2B5EF4-FFF2-40B4-BE49-F238E27FC236}">
                <a16:creationId xmlns:a16="http://schemas.microsoft.com/office/drawing/2014/main" id="{04D23CB1-896C-4D61-8D37-01BF669E49C9}"/>
              </a:ext>
            </a:extLst>
          </p:cNvPr>
          <p:cNvCxnSpPr>
            <a:cxnSpLocks/>
          </p:cNvCxnSpPr>
          <p:nvPr/>
        </p:nvCxnSpPr>
        <p:spPr>
          <a:xfrm>
            <a:off x="5706127" y="3412292"/>
            <a:ext cx="515120" cy="594066"/>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6" name="Lige forbindelse 35">
            <a:extLst>
              <a:ext uri="{FF2B5EF4-FFF2-40B4-BE49-F238E27FC236}">
                <a16:creationId xmlns:a16="http://schemas.microsoft.com/office/drawing/2014/main" id="{FE293B58-F313-4F59-B87A-3999D72D03F6}"/>
              </a:ext>
            </a:extLst>
          </p:cNvPr>
          <p:cNvCxnSpPr>
            <a:cxnSpLocks/>
          </p:cNvCxnSpPr>
          <p:nvPr/>
        </p:nvCxnSpPr>
        <p:spPr>
          <a:xfrm flipV="1">
            <a:off x="3275856" y="3632332"/>
            <a:ext cx="783087" cy="485326"/>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3" name="Pladsholder til dato 2">
            <a:extLst>
              <a:ext uri="{FF2B5EF4-FFF2-40B4-BE49-F238E27FC236}">
                <a16:creationId xmlns:a16="http://schemas.microsoft.com/office/drawing/2014/main" id="{BB583213-50E1-4552-B4D7-157025C0B9D2}"/>
              </a:ext>
            </a:extLst>
          </p:cNvPr>
          <p:cNvSpPr>
            <a:spLocks noGrp="1"/>
          </p:cNvSpPr>
          <p:nvPr>
            <p:ph type="dt" sz="half" idx="10"/>
          </p:nvPr>
        </p:nvSpPr>
        <p:spPr/>
        <p:txBody>
          <a:bodyPr/>
          <a:lstStyle/>
          <a:p>
            <a:r>
              <a:rPr lang="da-DK" sz="675" dirty="0"/>
              <a:t>Revideret efterår 2023</a:t>
            </a:r>
          </a:p>
        </p:txBody>
      </p:sp>
      <p:sp>
        <p:nvSpPr>
          <p:cNvPr id="4" name="Pladsholder til sidefod 3">
            <a:extLst>
              <a:ext uri="{FF2B5EF4-FFF2-40B4-BE49-F238E27FC236}">
                <a16:creationId xmlns:a16="http://schemas.microsoft.com/office/drawing/2014/main" id="{6807B5B1-4797-47BD-BCA6-9893893883C4}"/>
              </a:ext>
            </a:extLst>
          </p:cNvPr>
          <p:cNvSpPr>
            <a:spLocks noGrp="1"/>
          </p:cNvSpPr>
          <p:nvPr>
            <p:ph type="ftr" sz="quarter" idx="11"/>
          </p:nvPr>
        </p:nvSpPr>
        <p:spPr/>
        <p:txBody>
          <a:bodyPr/>
          <a:lstStyle/>
          <a:p>
            <a:pPr algn="r"/>
            <a:r>
              <a:rPr lang="da-DK" sz="675"/>
              <a:t>Billedmateriale: Nationalt Videnscenter for Demens / Colourbox.dk / Commons Wikimedia</a:t>
            </a:r>
            <a:endParaRPr lang="da-DK" sz="675" dirty="0"/>
          </a:p>
        </p:txBody>
      </p:sp>
    </p:spTree>
    <p:extLst>
      <p:ext uri="{BB962C8B-B14F-4D97-AF65-F5344CB8AC3E}">
        <p14:creationId xmlns:p14="http://schemas.microsoft.com/office/powerpoint/2010/main" val="4096427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4512" y="0"/>
            <a:ext cx="3294366" cy="459447"/>
          </a:xfrm>
        </p:spPr>
        <p:txBody>
          <a:bodyPr/>
          <a:lstStyle/>
          <a:p>
            <a:r>
              <a:rPr lang="da-DK" altLang="da-DK" dirty="0"/>
              <a:t>Hukommelsen</a:t>
            </a:r>
            <a:endParaRPr lang="da-DK" dirty="0"/>
          </a:p>
        </p:txBody>
      </p:sp>
      <p:sp>
        <p:nvSpPr>
          <p:cNvPr id="3" name="Pladsholder til indhold 2"/>
          <p:cNvSpPr>
            <a:spLocks noGrp="1"/>
          </p:cNvSpPr>
          <p:nvPr>
            <p:ph idx="1"/>
          </p:nvPr>
        </p:nvSpPr>
        <p:spPr>
          <a:xfrm>
            <a:off x="764035" y="1281644"/>
            <a:ext cx="6386513" cy="3565922"/>
          </a:xfrm>
        </p:spPr>
        <p:txBody>
          <a:bodyPr>
            <a:normAutofit/>
          </a:bodyPr>
          <a:lstStyle/>
          <a:p>
            <a:pPr>
              <a:defRPr/>
            </a:pPr>
            <a:r>
              <a:rPr lang="da-DK" dirty="0"/>
              <a:t>Evnen til at tilegne sig ny viden og færdigheder</a:t>
            </a:r>
            <a:br>
              <a:rPr lang="da-DK" dirty="0"/>
            </a:br>
            <a:endParaRPr lang="da-DK" dirty="0"/>
          </a:p>
          <a:p>
            <a:pPr>
              <a:defRPr/>
            </a:pPr>
            <a:r>
              <a:rPr lang="da-DK" dirty="0"/>
              <a:t>Evnen til at opbevare/lagre viden og erindringer til senere brug</a:t>
            </a:r>
            <a:br>
              <a:rPr lang="da-DK" dirty="0"/>
            </a:br>
            <a:endParaRPr lang="da-DK" dirty="0"/>
          </a:p>
          <a:p>
            <a:pPr>
              <a:defRPr/>
            </a:pPr>
            <a:r>
              <a:rPr lang="da-DK" dirty="0"/>
              <a:t>Evnen til at genkalde sig viden, når man skal bruge den</a:t>
            </a:r>
          </a:p>
        </p:txBody>
      </p:sp>
      <p:sp>
        <p:nvSpPr>
          <p:cNvPr id="7" name="Pladsholder til tekst 6"/>
          <p:cNvSpPr>
            <a:spLocks noGrp="1"/>
          </p:cNvSpPr>
          <p:nvPr>
            <p:ph type="body" sz="quarter" idx="13"/>
          </p:nvPr>
        </p:nvSpPr>
        <p:spPr>
          <a:xfrm>
            <a:off x="700100" y="729656"/>
            <a:ext cx="5915025" cy="459447"/>
          </a:xfrm>
        </p:spPr>
        <p:txBody>
          <a:bodyPr/>
          <a:lstStyle/>
          <a:p>
            <a:r>
              <a:rPr lang="da-DK" b="1" dirty="0"/>
              <a:t>Hukommelsen er i bred forstand:</a:t>
            </a:r>
          </a:p>
          <a:p>
            <a:endParaRPr lang="da-DK" dirty="0"/>
          </a:p>
        </p:txBody>
      </p:sp>
      <p:pic>
        <p:nvPicPr>
          <p:cNvPr id="8" name="Billed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5186" y="2577050"/>
            <a:ext cx="2893498" cy="1931003"/>
          </a:xfrm>
          <a:prstGeom prst="rect">
            <a:avLst/>
          </a:prstGeom>
        </p:spPr>
      </p:pic>
      <p:sp>
        <p:nvSpPr>
          <p:cNvPr id="4" name="Pladsholder til dato 3">
            <a:extLst>
              <a:ext uri="{FF2B5EF4-FFF2-40B4-BE49-F238E27FC236}">
                <a16:creationId xmlns:a16="http://schemas.microsoft.com/office/drawing/2014/main" id="{CFD376F5-9F75-46DE-9103-70A5897C6047}"/>
              </a:ext>
            </a:extLst>
          </p:cNvPr>
          <p:cNvSpPr>
            <a:spLocks noGrp="1"/>
          </p:cNvSpPr>
          <p:nvPr>
            <p:ph type="dt" sz="half" idx="10"/>
          </p:nvPr>
        </p:nvSpPr>
        <p:spPr/>
        <p:txBody>
          <a:bodyPr/>
          <a:lstStyle/>
          <a:p>
            <a:r>
              <a:rPr lang="da-DK"/>
              <a:t>Revideret efterår 2023</a:t>
            </a:r>
            <a:endParaRPr lang="da-DK" sz="675" dirty="0"/>
          </a:p>
        </p:txBody>
      </p:sp>
      <p:sp>
        <p:nvSpPr>
          <p:cNvPr id="5" name="Pladsholder til sidefod 4">
            <a:extLst>
              <a:ext uri="{FF2B5EF4-FFF2-40B4-BE49-F238E27FC236}">
                <a16:creationId xmlns:a16="http://schemas.microsoft.com/office/drawing/2014/main" id="{BD70C67F-DC86-4E94-8CA9-2234476E1260}"/>
              </a:ext>
            </a:extLst>
          </p:cNvPr>
          <p:cNvSpPr>
            <a:spLocks noGrp="1"/>
          </p:cNvSpPr>
          <p:nvPr>
            <p:ph type="ftr" sz="quarter" idx="11"/>
          </p:nvPr>
        </p:nvSpPr>
        <p:spPr/>
        <p:txBody>
          <a:bodyPr/>
          <a:lstStyle/>
          <a:p>
            <a:pPr algn="r"/>
            <a:r>
              <a:rPr lang="da-DK" sz="675" dirty="0"/>
              <a:t>Billedmateriale: Nationalt Videnscenter for Demens / Colourbox.dk / Commons Wikimedia</a:t>
            </a:r>
          </a:p>
        </p:txBody>
      </p:sp>
    </p:spTree>
    <p:extLst>
      <p:ext uri="{BB962C8B-B14F-4D97-AF65-F5344CB8AC3E}">
        <p14:creationId xmlns:p14="http://schemas.microsoft.com/office/powerpoint/2010/main" val="2726275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8109" y="57353"/>
            <a:ext cx="4825967" cy="371081"/>
          </a:xfrm>
        </p:spPr>
        <p:txBody>
          <a:bodyPr/>
          <a:lstStyle/>
          <a:p>
            <a:r>
              <a:rPr lang="da-DK" dirty="0"/>
              <a:t>Personlig hukommelse for hændelser</a:t>
            </a:r>
          </a:p>
        </p:txBody>
      </p:sp>
      <p:sp>
        <p:nvSpPr>
          <p:cNvPr id="7" name="Pladsholder til tekst 6"/>
          <p:cNvSpPr>
            <a:spLocks noGrp="1"/>
          </p:cNvSpPr>
          <p:nvPr>
            <p:ph type="body" sz="quarter" idx="13"/>
          </p:nvPr>
        </p:nvSpPr>
        <p:spPr>
          <a:xfrm>
            <a:off x="687296" y="660575"/>
            <a:ext cx="5915025" cy="371081"/>
          </a:xfrm>
        </p:spPr>
        <p:txBody>
          <a:bodyPr/>
          <a:lstStyle/>
          <a:p>
            <a:r>
              <a:rPr lang="da-DK" sz="1500" b="1" dirty="0"/>
              <a:t>‘Personlig’ hukommelse for, hvad der sker fra time til time, dag til dag</a:t>
            </a:r>
            <a:endParaRPr lang="da-DK" dirty="0"/>
          </a:p>
        </p:txBody>
      </p:sp>
      <p:sp>
        <p:nvSpPr>
          <p:cNvPr id="9" name="Rektangel 8"/>
          <p:cNvSpPr/>
          <p:nvPr/>
        </p:nvSpPr>
        <p:spPr>
          <a:xfrm>
            <a:off x="3921190" y="1342103"/>
            <a:ext cx="4781597" cy="2400657"/>
          </a:xfrm>
          <a:prstGeom prst="rect">
            <a:avLst/>
          </a:prstGeom>
        </p:spPr>
        <p:txBody>
          <a:bodyPr wrap="square">
            <a:spAutoFit/>
          </a:bodyPr>
          <a:lstStyle/>
          <a:p>
            <a:r>
              <a:rPr lang="da-DK" altLang="da-DK" sz="1500" dirty="0"/>
              <a:t>Hukommelse for hændelser er knyttet til tid og sted.</a:t>
            </a:r>
          </a:p>
          <a:p>
            <a:endParaRPr lang="da-DK" altLang="da-DK" sz="1500" dirty="0"/>
          </a:p>
          <a:p>
            <a:r>
              <a:rPr lang="da-DK" altLang="da-DK" sz="1500" b="1" dirty="0"/>
              <a:t>For eksempel:</a:t>
            </a:r>
          </a:p>
          <a:p>
            <a:endParaRPr lang="da-DK" altLang="da-DK" sz="1500" dirty="0"/>
          </a:p>
          <a:p>
            <a:pPr>
              <a:buFontTx/>
              <a:buChar char="•"/>
            </a:pPr>
            <a:r>
              <a:rPr lang="da-DK" altLang="da-DK" sz="1500" dirty="0"/>
              <a:t>   Hvad man har spist til morgenmad, og hvor man spiste.</a:t>
            </a:r>
          </a:p>
          <a:p>
            <a:pPr>
              <a:buFontTx/>
              <a:buChar char="•"/>
            </a:pPr>
            <a:r>
              <a:rPr lang="da-DK" altLang="da-DK" sz="1500" dirty="0"/>
              <a:t>   Hvor man har lagt sine ting.</a:t>
            </a:r>
          </a:p>
          <a:p>
            <a:pPr>
              <a:buFontTx/>
              <a:buChar char="•"/>
            </a:pPr>
            <a:r>
              <a:rPr lang="da-DK" altLang="da-DK" sz="1500" dirty="0"/>
              <a:t>   Nylige samtaler.</a:t>
            </a:r>
          </a:p>
          <a:p>
            <a:pPr>
              <a:buFontTx/>
              <a:buChar char="•"/>
            </a:pPr>
            <a:r>
              <a:rPr lang="da-DK" altLang="da-DK" sz="1500" dirty="0"/>
              <a:t>   Hvad man har lavet i sommerferien.</a:t>
            </a:r>
          </a:p>
          <a:p>
            <a:r>
              <a:rPr lang="da-DK" altLang="da-DK" sz="1500" dirty="0"/>
              <a:t>   </a:t>
            </a:r>
          </a:p>
          <a:p>
            <a:pPr>
              <a:buFontTx/>
              <a:buChar char="•"/>
            </a:pPr>
            <a:r>
              <a:rPr lang="da-DK" altLang="da-DK" sz="1500" dirty="0"/>
              <a:t>   Begivenheder fra ungdom og barndom</a:t>
            </a:r>
          </a:p>
        </p:txBody>
      </p:sp>
      <p:sp>
        <p:nvSpPr>
          <p:cNvPr id="3" name="Pladsholder til dato 2">
            <a:extLst>
              <a:ext uri="{FF2B5EF4-FFF2-40B4-BE49-F238E27FC236}">
                <a16:creationId xmlns:a16="http://schemas.microsoft.com/office/drawing/2014/main" id="{04CE9093-C7F3-4CC0-8A99-EF51D05089D6}"/>
              </a:ext>
            </a:extLst>
          </p:cNvPr>
          <p:cNvSpPr>
            <a:spLocks noGrp="1"/>
          </p:cNvSpPr>
          <p:nvPr>
            <p:ph type="dt" sz="half" idx="10"/>
          </p:nvPr>
        </p:nvSpPr>
        <p:spPr/>
        <p:txBody>
          <a:bodyPr/>
          <a:lstStyle/>
          <a:p>
            <a:r>
              <a:rPr lang="da-DK" sz="675"/>
              <a:t>Revideret efterår 2023</a:t>
            </a:r>
            <a:endParaRPr lang="da-DK" sz="675" dirty="0"/>
          </a:p>
        </p:txBody>
      </p:sp>
      <p:sp>
        <p:nvSpPr>
          <p:cNvPr id="4" name="Pladsholder til sidefod 3">
            <a:extLst>
              <a:ext uri="{FF2B5EF4-FFF2-40B4-BE49-F238E27FC236}">
                <a16:creationId xmlns:a16="http://schemas.microsoft.com/office/drawing/2014/main" id="{F2109F3A-DAC0-41FA-AA7C-0FED50113A8E}"/>
              </a:ext>
            </a:extLst>
          </p:cNvPr>
          <p:cNvSpPr>
            <a:spLocks noGrp="1"/>
          </p:cNvSpPr>
          <p:nvPr>
            <p:ph type="ftr" sz="quarter" idx="11"/>
          </p:nvPr>
        </p:nvSpPr>
        <p:spPr/>
        <p:txBody>
          <a:bodyPr/>
          <a:lstStyle/>
          <a:p>
            <a:pPr algn="r"/>
            <a:r>
              <a:rPr lang="da-DK" sz="675" dirty="0"/>
              <a:t>Billedmateriale: Nationalt Videnscenter for Demens / Colourbox.dk / Commons Wikimedia</a:t>
            </a:r>
          </a:p>
        </p:txBody>
      </p:sp>
      <p:pic>
        <p:nvPicPr>
          <p:cNvPr id="5" name="Billede 4">
            <a:extLst>
              <a:ext uri="{FF2B5EF4-FFF2-40B4-BE49-F238E27FC236}">
                <a16:creationId xmlns:a16="http://schemas.microsoft.com/office/drawing/2014/main" id="{83374328-0262-4E69-8642-013300F553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4551" y="1172608"/>
            <a:ext cx="2473080" cy="1613566"/>
          </a:xfrm>
          <a:prstGeom prst="rect">
            <a:avLst/>
          </a:prstGeom>
        </p:spPr>
      </p:pic>
      <p:pic>
        <p:nvPicPr>
          <p:cNvPr id="8" name="Billede 7">
            <a:extLst>
              <a:ext uri="{FF2B5EF4-FFF2-40B4-BE49-F238E27FC236}">
                <a16:creationId xmlns:a16="http://schemas.microsoft.com/office/drawing/2014/main" id="{7B52BDF8-F2DD-4E52-8C8C-115A49BE9B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4888" y="2993973"/>
            <a:ext cx="2473080" cy="1608294"/>
          </a:xfrm>
          <a:prstGeom prst="rect">
            <a:avLst/>
          </a:prstGeom>
        </p:spPr>
      </p:pic>
    </p:spTree>
    <p:extLst>
      <p:ext uri="{BB962C8B-B14F-4D97-AF65-F5344CB8AC3E}">
        <p14:creationId xmlns:p14="http://schemas.microsoft.com/office/powerpoint/2010/main" val="107842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4887" y="22090"/>
            <a:ext cx="5731328" cy="421013"/>
          </a:xfrm>
        </p:spPr>
        <p:txBody>
          <a:bodyPr/>
          <a:lstStyle/>
          <a:p>
            <a:r>
              <a:rPr lang="da-DK" dirty="0"/>
              <a:t>Hukommelse om almen faktuel viden</a:t>
            </a:r>
          </a:p>
        </p:txBody>
      </p:sp>
      <p:sp>
        <p:nvSpPr>
          <p:cNvPr id="3" name="Pladsholder til indhold 2"/>
          <p:cNvSpPr>
            <a:spLocks noGrp="1"/>
          </p:cNvSpPr>
          <p:nvPr>
            <p:ph idx="1"/>
          </p:nvPr>
        </p:nvSpPr>
        <p:spPr>
          <a:xfrm>
            <a:off x="712880" y="728490"/>
            <a:ext cx="5915025" cy="3239243"/>
          </a:xfrm>
        </p:spPr>
        <p:txBody>
          <a:bodyPr/>
          <a:lstStyle/>
          <a:p>
            <a:r>
              <a:rPr lang="da-DK" altLang="da-DK" dirty="0"/>
              <a:t>Almen, faktuel viden og ordforråd, betydning af begreber</a:t>
            </a:r>
          </a:p>
          <a:p>
            <a:r>
              <a:rPr lang="da-DK" altLang="da-DK" dirty="0"/>
              <a:t>Viden om verden (facts, fx navne på hovedstæder i Europa)</a:t>
            </a:r>
          </a:p>
          <a:p>
            <a:r>
              <a:rPr lang="da-DK" altLang="da-DK" dirty="0"/>
              <a:t>Hvordan man bruger redskaber og genstande, fx en gaffel</a:t>
            </a:r>
          </a:p>
          <a:p>
            <a:r>
              <a:rPr lang="da-DK" altLang="da-DK" dirty="0"/>
              <a:t>Afhængig af kultur</a:t>
            </a:r>
          </a:p>
          <a:p>
            <a:r>
              <a:rPr lang="da-DK" altLang="da-DK" dirty="0"/>
              <a:t>Uafhængig af tid og sted</a:t>
            </a:r>
          </a:p>
          <a:p>
            <a:endParaRPr lang="da-DK" dirty="0"/>
          </a:p>
        </p:txBody>
      </p:sp>
      <p:sp>
        <p:nvSpPr>
          <p:cNvPr id="4" name="Pladsholder til dato 3">
            <a:extLst>
              <a:ext uri="{FF2B5EF4-FFF2-40B4-BE49-F238E27FC236}">
                <a16:creationId xmlns:a16="http://schemas.microsoft.com/office/drawing/2014/main" id="{65AAF1AC-F99F-4A92-907E-9A51870417FC}"/>
              </a:ext>
            </a:extLst>
          </p:cNvPr>
          <p:cNvSpPr>
            <a:spLocks noGrp="1"/>
          </p:cNvSpPr>
          <p:nvPr>
            <p:ph type="dt" sz="half" idx="10"/>
          </p:nvPr>
        </p:nvSpPr>
        <p:spPr/>
        <p:txBody>
          <a:bodyPr/>
          <a:lstStyle/>
          <a:p>
            <a:r>
              <a:rPr lang="da-DK" sz="675"/>
              <a:t>Revideret efterår 2023</a:t>
            </a:r>
            <a:endParaRPr lang="da-DK" sz="675" dirty="0"/>
          </a:p>
        </p:txBody>
      </p:sp>
      <p:sp>
        <p:nvSpPr>
          <p:cNvPr id="5" name="Pladsholder til sidefod 4">
            <a:extLst>
              <a:ext uri="{FF2B5EF4-FFF2-40B4-BE49-F238E27FC236}">
                <a16:creationId xmlns:a16="http://schemas.microsoft.com/office/drawing/2014/main" id="{24F88409-C923-407A-B4A2-1203AA895189}"/>
              </a:ext>
            </a:extLst>
          </p:cNvPr>
          <p:cNvSpPr>
            <a:spLocks noGrp="1"/>
          </p:cNvSpPr>
          <p:nvPr>
            <p:ph type="ftr" sz="quarter" idx="11"/>
          </p:nvPr>
        </p:nvSpPr>
        <p:spPr/>
        <p:txBody>
          <a:bodyPr/>
          <a:lstStyle/>
          <a:p>
            <a:pPr algn="r"/>
            <a:r>
              <a:rPr lang="da-DK" sz="675" dirty="0"/>
              <a:t>Billedmateriale: Nationalt Videnscenter for Demens / Colourbox.dk / Commons Wikimedia</a:t>
            </a:r>
          </a:p>
        </p:txBody>
      </p:sp>
      <p:pic>
        <p:nvPicPr>
          <p:cNvPr id="7" name="Billede 6">
            <a:extLst>
              <a:ext uri="{FF2B5EF4-FFF2-40B4-BE49-F238E27FC236}">
                <a16:creationId xmlns:a16="http://schemas.microsoft.com/office/drawing/2014/main" id="{DE2D7054-F001-4E19-8F5C-E79F731BE8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1640" y="1920791"/>
            <a:ext cx="958566" cy="2482002"/>
          </a:xfrm>
          <a:prstGeom prst="rect">
            <a:avLst/>
          </a:prstGeom>
        </p:spPr>
      </p:pic>
      <p:pic>
        <p:nvPicPr>
          <p:cNvPr id="8" name="Billede 7">
            <a:extLst>
              <a:ext uri="{FF2B5EF4-FFF2-40B4-BE49-F238E27FC236}">
                <a16:creationId xmlns:a16="http://schemas.microsoft.com/office/drawing/2014/main" id="{51B67B92-5A7E-43B3-A776-D9F2BF1C78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19937" y="2159210"/>
            <a:ext cx="2164527" cy="2416093"/>
          </a:xfrm>
          <a:prstGeom prst="rect">
            <a:avLst/>
          </a:prstGeom>
        </p:spPr>
      </p:pic>
      <p:pic>
        <p:nvPicPr>
          <p:cNvPr id="9" name="Billede 8">
            <a:extLst>
              <a:ext uri="{FF2B5EF4-FFF2-40B4-BE49-F238E27FC236}">
                <a16:creationId xmlns:a16="http://schemas.microsoft.com/office/drawing/2014/main" id="{20656275-93DD-460D-920F-53830D0B81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45326" y="2490004"/>
            <a:ext cx="2090875" cy="2085299"/>
          </a:xfrm>
          <a:prstGeom prst="rect">
            <a:avLst/>
          </a:prstGeom>
        </p:spPr>
      </p:pic>
    </p:spTree>
    <p:extLst>
      <p:ext uri="{BB962C8B-B14F-4D97-AF65-F5344CB8AC3E}">
        <p14:creationId xmlns:p14="http://schemas.microsoft.com/office/powerpoint/2010/main" val="2074868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8AD4D6-ACAB-46A7-9E30-26E135D0424F}"/>
              </a:ext>
            </a:extLst>
          </p:cNvPr>
          <p:cNvSpPr>
            <a:spLocks noGrp="1"/>
          </p:cNvSpPr>
          <p:nvPr>
            <p:ph type="title"/>
          </p:nvPr>
        </p:nvSpPr>
        <p:spPr/>
        <p:txBody>
          <a:bodyPr/>
          <a:lstStyle/>
          <a:p>
            <a:r>
              <a:rPr lang="da-DK" dirty="0"/>
              <a:t>Kognitive funktioner</a:t>
            </a:r>
          </a:p>
        </p:txBody>
      </p:sp>
      <p:sp>
        <p:nvSpPr>
          <p:cNvPr id="3" name="Pladsholder til indhold 2">
            <a:extLst>
              <a:ext uri="{FF2B5EF4-FFF2-40B4-BE49-F238E27FC236}">
                <a16:creationId xmlns:a16="http://schemas.microsoft.com/office/drawing/2014/main" id="{A8E86F30-A3E6-4BD9-A76B-4452747C1FCD}"/>
              </a:ext>
            </a:extLst>
          </p:cNvPr>
          <p:cNvSpPr>
            <a:spLocks noGrp="1"/>
          </p:cNvSpPr>
          <p:nvPr>
            <p:ph idx="1"/>
          </p:nvPr>
        </p:nvSpPr>
        <p:spPr/>
        <p:txBody>
          <a:bodyPr/>
          <a:lstStyle/>
          <a:p>
            <a:r>
              <a:rPr lang="da-DK" dirty="0"/>
              <a:t>Hukommelse</a:t>
            </a:r>
          </a:p>
          <a:p>
            <a:r>
              <a:rPr lang="da-DK" dirty="0"/>
              <a:t>Sprog</a:t>
            </a:r>
          </a:p>
          <a:p>
            <a:r>
              <a:rPr lang="da-DK" dirty="0"/>
              <a:t>Planlægning</a:t>
            </a:r>
          </a:p>
          <a:p>
            <a:r>
              <a:rPr lang="da-DK" dirty="0"/>
              <a:t>Rumlig orientering og synsopfattelse</a:t>
            </a:r>
          </a:p>
          <a:p>
            <a:r>
              <a:rPr lang="da-DK" dirty="0"/>
              <a:t>Overblik og koncentration</a:t>
            </a:r>
          </a:p>
          <a:p>
            <a:r>
              <a:rPr lang="da-DK" dirty="0"/>
              <a:t>Abstrakt tænkning</a:t>
            </a:r>
          </a:p>
        </p:txBody>
      </p:sp>
      <p:sp>
        <p:nvSpPr>
          <p:cNvPr id="4" name="Pladsholder til dato 3">
            <a:extLst>
              <a:ext uri="{FF2B5EF4-FFF2-40B4-BE49-F238E27FC236}">
                <a16:creationId xmlns:a16="http://schemas.microsoft.com/office/drawing/2014/main" id="{DC7B5BB2-CB8F-4984-8862-2E752A5B525B}"/>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CBD20867-8A97-4A42-BA3C-307522D649E2}"/>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Pladsholder til tekst 6">
            <a:extLst>
              <a:ext uri="{FF2B5EF4-FFF2-40B4-BE49-F238E27FC236}">
                <a16:creationId xmlns:a16="http://schemas.microsoft.com/office/drawing/2014/main" id="{1CDCC1E2-FF6D-4892-A12F-17B3295B8C38}"/>
              </a:ext>
            </a:extLst>
          </p:cNvPr>
          <p:cNvSpPr>
            <a:spLocks noGrp="1"/>
          </p:cNvSpPr>
          <p:nvPr>
            <p:ph type="body" sz="quarter" idx="13"/>
          </p:nvPr>
        </p:nvSpPr>
        <p:spPr/>
        <p:txBody>
          <a:bodyPr/>
          <a:lstStyle/>
          <a:p>
            <a:r>
              <a:rPr lang="da-DK" b="1" dirty="0"/>
              <a:t>Hvad er kognitive (tankemæssige) funktioner?</a:t>
            </a:r>
          </a:p>
        </p:txBody>
      </p:sp>
      <p:pic>
        <p:nvPicPr>
          <p:cNvPr id="8" name="Billede 7">
            <a:extLst>
              <a:ext uri="{FF2B5EF4-FFF2-40B4-BE49-F238E27FC236}">
                <a16:creationId xmlns:a16="http://schemas.microsoft.com/office/drawing/2014/main" id="{CE48D151-056A-4112-AD5D-583A5283DB3E}"/>
              </a:ext>
            </a:extLst>
          </p:cNvPr>
          <p:cNvPicPr>
            <a:picLocks noChangeAspect="1"/>
          </p:cNvPicPr>
          <p:nvPr/>
        </p:nvPicPr>
        <p:blipFill>
          <a:blip r:embed="rId2"/>
          <a:stretch>
            <a:fillRect/>
          </a:stretch>
        </p:blipFill>
        <p:spPr>
          <a:xfrm>
            <a:off x="549920" y="2861309"/>
            <a:ext cx="7525850" cy="1924851"/>
          </a:xfrm>
          <a:prstGeom prst="rect">
            <a:avLst/>
          </a:prstGeom>
        </p:spPr>
      </p:pic>
    </p:spTree>
    <p:extLst>
      <p:ext uri="{BB962C8B-B14F-4D97-AF65-F5344CB8AC3E}">
        <p14:creationId xmlns:p14="http://schemas.microsoft.com/office/powerpoint/2010/main" val="24119530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Lst>
</file>

<file path=ppt/theme/theme1.xml><?xml version="1.0" encoding="utf-8"?>
<a:theme xmlns:a="http://schemas.openxmlformats.org/drawingml/2006/main" name="NVD skabelon_dansk">
  <a:themeElements>
    <a:clrScheme name="Brugerdefineret 8">
      <a:dk1>
        <a:srgbClr val="000000"/>
      </a:dk1>
      <a:lt1>
        <a:srgbClr val="FFFFFF"/>
      </a:lt1>
      <a:dk2>
        <a:srgbClr val="437763"/>
      </a:dk2>
      <a:lt2>
        <a:srgbClr val="FFFFFF"/>
      </a:lt2>
      <a:accent1>
        <a:srgbClr val="437763"/>
      </a:accent1>
      <a:accent2>
        <a:srgbClr val="E0555A"/>
      </a:accent2>
      <a:accent3>
        <a:srgbClr val="9DBB36"/>
      </a:accent3>
      <a:accent4>
        <a:srgbClr val="BD242A"/>
      </a:accent4>
      <a:accent5>
        <a:srgbClr val="2995A5"/>
      </a:accent5>
      <a:accent6>
        <a:srgbClr val="FCBA12"/>
      </a:accent6>
      <a:hlink>
        <a:srgbClr val="000000"/>
      </a:hlink>
      <a:folHlink>
        <a:srgbClr val="000000"/>
      </a:folHlink>
    </a:clrScheme>
    <a:fontScheme name="NVD">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DBB36"/>
        </a:solidFill>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90000" rtlCol="0">
        <a:noAutofit/>
      </a:bodyPr>
      <a:lstStyle>
        <a:defPPr>
          <a:defRPr sz="2000" dirty="0" err="1" smtClean="0"/>
        </a:defPPr>
      </a:lstStyle>
    </a:txDef>
  </a:objectDefaults>
  <a:extraClrSchemeLst/>
  <a:extLst>
    <a:ext uri="{05A4C25C-085E-4340-85A3-A5531E510DB2}">
      <thm15:themeFamily xmlns:thm15="http://schemas.microsoft.com/office/thememl/2012/main" name="NVD template.potx [Read-Only]" id="{EE66486C-858B-403B-ACA9-C4438561CDF6}" vid="{1A7A5E8B-E9C1-48AB-B806-635B324275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NVD skabelon_dansk</Template>
  <TotalTime>326</TotalTime>
  <Words>3017</Words>
  <Application>Microsoft Office PowerPoint</Application>
  <PresentationFormat>Skærmshow (16:9)</PresentationFormat>
  <Paragraphs>430</Paragraphs>
  <Slides>36</Slides>
  <Notes>28</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36</vt:i4>
      </vt:variant>
    </vt:vector>
  </HeadingPairs>
  <TitlesOfParts>
    <vt:vector size="42" baseType="lpstr">
      <vt:lpstr>Arial</vt:lpstr>
      <vt:lpstr>Calibri</vt:lpstr>
      <vt:lpstr>Tahoma</vt:lpstr>
      <vt:lpstr>Times New Roman</vt:lpstr>
      <vt:lpstr>Verdana</vt:lpstr>
      <vt:lpstr>NVD skabelon_dansk</vt:lpstr>
      <vt:lpstr>Kursus for personer med demens  og pårørende  </vt:lpstr>
      <vt:lpstr>Modul 1   Hjernen og demenssygdomme</vt:lpstr>
      <vt:lpstr>Hjernen</vt:lpstr>
      <vt:lpstr>Hjernen udvikler sig</vt:lpstr>
      <vt:lpstr>PowerPoint-præsentation</vt:lpstr>
      <vt:lpstr>Hukommelsen</vt:lpstr>
      <vt:lpstr>Personlig hukommelse for hændelser</vt:lpstr>
      <vt:lpstr>Hukommelse om almen faktuel viden</vt:lpstr>
      <vt:lpstr>Kognitive funktioner</vt:lpstr>
      <vt:lpstr>Hvad er demens?</vt:lpstr>
      <vt:lpstr>Symptomer på demens?</vt:lpstr>
      <vt:lpstr>Alzheimers sygdom</vt:lpstr>
      <vt:lpstr>Udvikling af Alzheimers sygdom </vt:lpstr>
      <vt:lpstr>PowerPoint-præsentation</vt:lpstr>
      <vt:lpstr>Alzheimers sygdom – let stadie</vt:lpstr>
      <vt:lpstr>Alzheimers sygdom – moderat stadie</vt:lpstr>
      <vt:lpstr>Hjernens funktioner</vt:lpstr>
      <vt:lpstr>Funktioner i hjernen, som påvirkes ved demens</vt:lpstr>
      <vt:lpstr>Forskellige demenssygdomme</vt:lpstr>
      <vt:lpstr>Ikke altid hukommelsesproblemer</vt:lpstr>
      <vt:lpstr>PowerPoint-præsentation</vt:lpstr>
      <vt:lpstr> Vaskulær demens </vt:lpstr>
      <vt:lpstr> Vaskulær demens </vt:lpstr>
      <vt:lpstr>Lewy body demens</vt:lpstr>
      <vt:lpstr>Frontotemporal demens (FTD)</vt:lpstr>
      <vt:lpstr>Frontotemporal demens</vt:lpstr>
      <vt:lpstr>Sygdomserkendelse</vt:lpstr>
      <vt:lpstr>Man kan gøre meget for at trives og leve sundt med demens </vt:lpstr>
      <vt:lpstr>PowerPoint-præsentation</vt:lpstr>
      <vt:lpstr>Behandling af demenssygdomme</vt:lpstr>
      <vt:lpstr>Demensmedicin</vt:lpstr>
      <vt:lpstr>Effekt af medicin mod Alzheimers sygdom</vt:lpstr>
      <vt:lpstr>Anden behandling af demenssygdomme</vt:lpstr>
      <vt:lpstr>Opfølgning efter diagnosen</vt:lpstr>
      <vt:lpstr>Spørgsmål? </vt:lpstr>
      <vt:lpstr>Tak for i dag</vt:lpstr>
    </vt:vector>
  </TitlesOfParts>
  <Company>Region Hovedstaden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Jette Kallehauge</dc:creator>
  <cp:lastModifiedBy>Tove-Marie Buk</cp:lastModifiedBy>
  <cp:revision>66</cp:revision>
  <dcterms:created xsi:type="dcterms:W3CDTF">2017-03-07T10:23:34Z</dcterms:created>
  <dcterms:modified xsi:type="dcterms:W3CDTF">2023-09-07T07:22:58Z</dcterms:modified>
</cp:coreProperties>
</file>