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43" r:id="rId2"/>
    <p:sldId id="274" r:id="rId3"/>
    <p:sldId id="344" r:id="rId4"/>
    <p:sldId id="345" r:id="rId5"/>
    <p:sldId id="275" r:id="rId6"/>
    <p:sldId id="290" r:id="rId7"/>
    <p:sldId id="291" r:id="rId8"/>
    <p:sldId id="279" r:id="rId9"/>
    <p:sldId id="285" r:id="rId10"/>
    <p:sldId id="346" r:id="rId11"/>
    <p:sldId id="276" r:id="rId12"/>
    <p:sldId id="292" r:id="rId13"/>
    <p:sldId id="282" r:id="rId14"/>
    <p:sldId id="293" r:id="rId15"/>
    <p:sldId id="294" r:id="rId16"/>
    <p:sldId id="295" r:id="rId17"/>
    <p:sldId id="288" r:id="rId18"/>
    <p:sldId id="296" r:id="rId19"/>
    <p:sldId id="283" r:id="rId20"/>
    <p:sldId id="262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0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888" y="108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83450-3010-4E7E-A25F-71E0A3085F76}" type="doc">
      <dgm:prSet loTypeId="urn:microsoft.com/office/officeart/2005/8/layout/venn1" loCatId="relationship" qsTypeId="urn:microsoft.com/office/officeart/2005/8/quickstyle/simple2" qsCatId="simple" csTypeId="urn:microsoft.com/office/officeart/2005/8/colors/accent5_5" csCatId="accent5" phldr="1"/>
      <dgm:spPr/>
    </dgm:pt>
    <dgm:pt modelId="{070C2CD2-77FE-48F2-AD93-E6E0B9C3A98C}">
      <dgm:prSet phldrT="[Tekst]" custT="1"/>
      <dgm:spPr>
        <a:solidFill>
          <a:schemeClr val="accent2">
            <a:alpha val="50000"/>
          </a:schemeClr>
        </a:solidFill>
      </dgm:spPr>
      <dgm:t>
        <a:bodyPr/>
        <a:lstStyle/>
        <a:p>
          <a:pPr algn="ctr"/>
          <a:r>
            <a:rPr lang="da-DK" sz="2400" b="1" dirty="0"/>
            <a:t>Ord</a:t>
          </a:r>
        </a:p>
      </dgm:t>
    </dgm:pt>
    <dgm:pt modelId="{6881F71C-4EA0-4704-9AA1-0FFE94A192D3}" type="parTrans" cxnId="{F96358F7-3DC3-4EAE-A40D-465C6EC17F2F}">
      <dgm:prSet/>
      <dgm:spPr/>
      <dgm:t>
        <a:bodyPr/>
        <a:lstStyle/>
        <a:p>
          <a:pPr algn="ctr"/>
          <a:endParaRPr lang="da-DK"/>
        </a:p>
      </dgm:t>
    </dgm:pt>
    <dgm:pt modelId="{D978C304-ABDA-4C1C-A8BB-6B541906A58D}" type="sibTrans" cxnId="{F96358F7-3DC3-4EAE-A40D-465C6EC17F2F}">
      <dgm:prSet/>
      <dgm:spPr/>
      <dgm:t>
        <a:bodyPr/>
        <a:lstStyle/>
        <a:p>
          <a:pPr algn="ctr"/>
          <a:endParaRPr lang="da-DK"/>
        </a:p>
      </dgm:t>
    </dgm:pt>
    <dgm:pt modelId="{0637FFBE-F422-45FC-834E-CD76E924A9D8}">
      <dgm:prSet phldrT="[Tekst]" custT="1"/>
      <dgm:spPr>
        <a:solidFill>
          <a:schemeClr val="accent2">
            <a:alpha val="35000"/>
          </a:schemeClr>
        </a:solidFill>
      </dgm:spPr>
      <dgm:t>
        <a:bodyPr/>
        <a:lstStyle/>
        <a:p>
          <a:pPr algn="ctr"/>
          <a:r>
            <a:rPr lang="da-DK" sz="2400" b="1" dirty="0"/>
            <a:t>Tonefald</a:t>
          </a:r>
        </a:p>
      </dgm:t>
    </dgm:pt>
    <dgm:pt modelId="{A6DBAD81-15C2-41E0-929D-9AFEC311AA9C}" type="parTrans" cxnId="{058F5DC5-91E6-4FBF-8890-B9CE12923AEF}">
      <dgm:prSet/>
      <dgm:spPr/>
      <dgm:t>
        <a:bodyPr/>
        <a:lstStyle/>
        <a:p>
          <a:pPr algn="ctr"/>
          <a:endParaRPr lang="da-DK"/>
        </a:p>
      </dgm:t>
    </dgm:pt>
    <dgm:pt modelId="{3BF8949D-DCD5-4DF7-9950-CCDBFE1FC417}" type="sibTrans" cxnId="{058F5DC5-91E6-4FBF-8890-B9CE12923AEF}">
      <dgm:prSet/>
      <dgm:spPr/>
      <dgm:t>
        <a:bodyPr/>
        <a:lstStyle/>
        <a:p>
          <a:pPr algn="ctr"/>
          <a:endParaRPr lang="da-DK"/>
        </a:p>
      </dgm:t>
    </dgm:pt>
    <dgm:pt modelId="{33417F1F-2654-4389-A811-8D19DC751F7C}">
      <dgm:prSet phldrT="[Tekst]" custT="1"/>
      <dgm:spPr>
        <a:solidFill>
          <a:schemeClr val="accent2">
            <a:alpha val="20000"/>
          </a:schemeClr>
        </a:solidFill>
      </dgm:spPr>
      <dgm:t>
        <a:bodyPr/>
        <a:lstStyle/>
        <a:p>
          <a:pPr algn="ctr"/>
          <a:r>
            <a:rPr lang="da-DK" sz="2000" b="1" dirty="0"/>
            <a:t>Kropssprog</a:t>
          </a:r>
        </a:p>
      </dgm:t>
    </dgm:pt>
    <dgm:pt modelId="{E3CFFAA6-E662-44A1-8DDD-05AFD0007F42}" type="parTrans" cxnId="{D15E0CB2-ABB6-4E61-98C5-E77DE682B2AA}">
      <dgm:prSet/>
      <dgm:spPr/>
      <dgm:t>
        <a:bodyPr/>
        <a:lstStyle/>
        <a:p>
          <a:pPr algn="ctr"/>
          <a:endParaRPr lang="da-DK"/>
        </a:p>
      </dgm:t>
    </dgm:pt>
    <dgm:pt modelId="{8322A7A4-C577-4667-B58D-80629B0EC93D}" type="sibTrans" cxnId="{D15E0CB2-ABB6-4E61-98C5-E77DE682B2AA}">
      <dgm:prSet/>
      <dgm:spPr/>
      <dgm:t>
        <a:bodyPr/>
        <a:lstStyle/>
        <a:p>
          <a:pPr algn="ctr"/>
          <a:endParaRPr lang="da-DK"/>
        </a:p>
      </dgm:t>
    </dgm:pt>
    <dgm:pt modelId="{68C79944-2EBC-4E9F-95AD-22EAED4053A2}" type="pres">
      <dgm:prSet presAssocID="{C8083450-3010-4E7E-A25F-71E0A3085F76}" presName="compositeShape" presStyleCnt="0">
        <dgm:presLayoutVars>
          <dgm:chMax val="7"/>
          <dgm:dir/>
          <dgm:resizeHandles val="exact"/>
        </dgm:presLayoutVars>
      </dgm:prSet>
      <dgm:spPr/>
    </dgm:pt>
    <dgm:pt modelId="{FB65E3A6-71A4-480E-BDA7-CC9429F9B6E0}" type="pres">
      <dgm:prSet presAssocID="{070C2CD2-77FE-48F2-AD93-E6E0B9C3A98C}" presName="circ1" presStyleLbl="vennNode1" presStyleIdx="0" presStyleCnt="3" custLinFactNeighborX="-579" custLinFactNeighborY="4882"/>
      <dgm:spPr/>
    </dgm:pt>
    <dgm:pt modelId="{ECD3108F-39CE-4C7C-86F3-BC459315EA46}" type="pres">
      <dgm:prSet presAssocID="{070C2CD2-77FE-48F2-AD93-E6E0B9C3A9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CF9497-CEBD-4D76-9D42-619C0FBDDF1C}" type="pres">
      <dgm:prSet presAssocID="{0637FFBE-F422-45FC-834E-CD76E924A9D8}" presName="circ2" presStyleLbl="vennNode1" presStyleIdx="1" presStyleCnt="3" custLinFactNeighborX="2433" custLinFactNeighborY="-3190"/>
      <dgm:spPr/>
    </dgm:pt>
    <dgm:pt modelId="{BB148C58-000C-4074-93E5-B89F10C80819}" type="pres">
      <dgm:prSet presAssocID="{0637FFBE-F422-45FC-834E-CD76E924A9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EC4CA5-AAEB-4825-B532-20144FF50157}" type="pres">
      <dgm:prSet presAssocID="{33417F1F-2654-4389-A811-8D19DC751F7C}" presName="circ3" presStyleLbl="vennNode1" presStyleIdx="2" presStyleCnt="3" custScaleX="99909" custLinFactNeighborX="-3027" custLinFactNeighborY="-2803"/>
      <dgm:spPr/>
    </dgm:pt>
    <dgm:pt modelId="{D6C3A8CC-C431-403E-B953-9F5228F9933F}" type="pres">
      <dgm:prSet presAssocID="{33417F1F-2654-4389-A811-8D19DC751F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785BA16-632C-49DD-99B3-98A3FBF12D2E}" type="presOf" srcId="{33417F1F-2654-4389-A811-8D19DC751F7C}" destId="{D6C3A8CC-C431-403E-B953-9F5228F9933F}" srcOrd="1" destOrd="0" presId="urn:microsoft.com/office/officeart/2005/8/layout/venn1"/>
    <dgm:cxn modelId="{E0E0472B-EE88-4C20-836C-ABDC726935B9}" type="presOf" srcId="{070C2CD2-77FE-48F2-AD93-E6E0B9C3A98C}" destId="{FB65E3A6-71A4-480E-BDA7-CC9429F9B6E0}" srcOrd="0" destOrd="0" presId="urn:microsoft.com/office/officeart/2005/8/layout/venn1"/>
    <dgm:cxn modelId="{4516D05D-9A15-4DD5-AA78-1DACF248CFB3}" type="presOf" srcId="{C8083450-3010-4E7E-A25F-71E0A3085F76}" destId="{68C79944-2EBC-4E9F-95AD-22EAED4053A2}" srcOrd="0" destOrd="0" presId="urn:microsoft.com/office/officeart/2005/8/layout/venn1"/>
    <dgm:cxn modelId="{8889956E-D7EF-4E32-AF9B-77AEC6ACF6AF}" type="presOf" srcId="{070C2CD2-77FE-48F2-AD93-E6E0B9C3A98C}" destId="{ECD3108F-39CE-4C7C-86F3-BC459315EA46}" srcOrd="1" destOrd="0" presId="urn:microsoft.com/office/officeart/2005/8/layout/venn1"/>
    <dgm:cxn modelId="{75349173-0617-45F1-B7F1-3ACEE6EDAAC7}" type="presOf" srcId="{0637FFBE-F422-45FC-834E-CD76E924A9D8}" destId="{B2CF9497-CEBD-4D76-9D42-619C0FBDDF1C}" srcOrd="0" destOrd="0" presId="urn:microsoft.com/office/officeart/2005/8/layout/venn1"/>
    <dgm:cxn modelId="{045C8C86-8A09-45A4-84D2-BE0F7382D9E9}" type="presOf" srcId="{33417F1F-2654-4389-A811-8D19DC751F7C}" destId="{88EC4CA5-AAEB-4825-B532-20144FF50157}" srcOrd="0" destOrd="0" presId="urn:microsoft.com/office/officeart/2005/8/layout/venn1"/>
    <dgm:cxn modelId="{65F259A9-D820-4DB5-81CB-B88C178664AD}" type="presOf" srcId="{0637FFBE-F422-45FC-834E-CD76E924A9D8}" destId="{BB148C58-000C-4074-93E5-B89F10C80819}" srcOrd="1" destOrd="0" presId="urn:microsoft.com/office/officeart/2005/8/layout/venn1"/>
    <dgm:cxn modelId="{D15E0CB2-ABB6-4E61-98C5-E77DE682B2AA}" srcId="{C8083450-3010-4E7E-A25F-71E0A3085F76}" destId="{33417F1F-2654-4389-A811-8D19DC751F7C}" srcOrd="2" destOrd="0" parTransId="{E3CFFAA6-E662-44A1-8DDD-05AFD0007F42}" sibTransId="{8322A7A4-C577-4667-B58D-80629B0EC93D}"/>
    <dgm:cxn modelId="{058F5DC5-91E6-4FBF-8890-B9CE12923AEF}" srcId="{C8083450-3010-4E7E-A25F-71E0A3085F76}" destId="{0637FFBE-F422-45FC-834E-CD76E924A9D8}" srcOrd="1" destOrd="0" parTransId="{A6DBAD81-15C2-41E0-929D-9AFEC311AA9C}" sibTransId="{3BF8949D-DCD5-4DF7-9950-CCDBFE1FC417}"/>
    <dgm:cxn modelId="{F96358F7-3DC3-4EAE-A40D-465C6EC17F2F}" srcId="{C8083450-3010-4E7E-A25F-71E0A3085F76}" destId="{070C2CD2-77FE-48F2-AD93-E6E0B9C3A98C}" srcOrd="0" destOrd="0" parTransId="{6881F71C-4EA0-4704-9AA1-0FFE94A192D3}" sibTransId="{D978C304-ABDA-4C1C-A8BB-6B541906A58D}"/>
    <dgm:cxn modelId="{9B934080-98B8-4808-885D-5211F6BC0271}" type="presParOf" srcId="{68C79944-2EBC-4E9F-95AD-22EAED4053A2}" destId="{FB65E3A6-71A4-480E-BDA7-CC9429F9B6E0}" srcOrd="0" destOrd="0" presId="urn:microsoft.com/office/officeart/2005/8/layout/venn1"/>
    <dgm:cxn modelId="{C55150EF-952C-4C8F-A5DE-B72B67A41B5F}" type="presParOf" srcId="{68C79944-2EBC-4E9F-95AD-22EAED4053A2}" destId="{ECD3108F-39CE-4C7C-86F3-BC459315EA46}" srcOrd="1" destOrd="0" presId="urn:microsoft.com/office/officeart/2005/8/layout/venn1"/>
    <dgm:cxn modelId="{E4F55A39-AC62-4918-B0D7-E9BF70E3952B}" type="presParOf" srcId="{68C79944-2EBC-4E9F-95AD-22EAED4053A2}" destId="{B2CF9497-CEBD-4D76-9D42-619C0FBDDF1C}" srcOrd="2" destOrd="0" presId="urn:microsoft.com/office/officeart/2005/8/layout/venn1"/>
    <dgm:cxn modelId="{2AD26265-0E5F-4C88-9808-C51F60E7178D}" type="presParOf" srcId="{68C79944-2EBC-4E9F-95AD-22EAED4053A2}" destId="{BB148C58-000C-4074-93E5-B89F10C80819}" srcOrd="3" destOrd="0" presId="urn:microsoft.com/office/officeart/2005/8/layout/venn1"/>
    <dgm:cxn modelId="{6DD4F811-0806-4B55-8946-E9CBD4656D8D}" type="presParOf" srcId="{68C79944-2EBC-4E9F-95AD-22EAED4053A2}" destId="{88EC4CA5-AAEB-4825-B532-20144FF50157}" srcOrd="4" destOrd="0" presId="urn:microsoft.com/office/officeart/2005/8/layout/venn1"/>
    <dgm:cxn modelId="{7AF010E7-5175-4EA4-9062-8DAA26ADA2DE}" type="presParOf" srcId="{68C79944-2EBC-4E9F-95AD-22EAED4053A2}" destId="{D6C3A8CC-C431-403E-B953-9F5228F9933F}" srcOrd="5" destOrd="0" presId="urn:microsoft.com/office/officeart/2005/8/layout/venn1"/>
  </dgm:cxnLst>
  <dgm:bg>
    <a:effectLst>
      <a:glow rad="1016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5E3A6-71A4-480E-BDA7-CC9429F9B6E0}">
      <dsp:nvSpPr>
        <dsp:cNvPr id="0" name=""/>
        <dsp:cNvSpPr/>
      </dsp:nvSpPr>
      <dsp:spPr>
        <a:xfrm>
          <a:off x="1941617" y="158082"/>
          <a:ext cx="2269562" cy="2269562"/>
        </a:xfrm>
        <a:prstGeom prst="ellipse">
          <a:avLst/>
        </a:prstGeom>
        <a:solidFill>
          <a:schemeClr val="accent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/>
            <a:t>Ord</a:t>
          </a:r>
        </a:p>
      </dsp:txBody>
      <dsp:txXfrm>
        <a:off x="2244226" y="555256"/>
        <a:ext cx="1664345" cy="1021303"/>
      </dsp:txXfrm>
    </dsp:sp>
    <dsp:sp modelId="{B2CF9497-CEBD-4D76-9D42-619C0FBDDF1C}">
      <dsp:nvSpPr>
        <dsp:cNvPr id="0" name=""/>
        <dsp:cNvSpPr/>
      </dsp:nvSpPr>
      <dsp:spPr>
        <a:xfrm>
          <a:off x="2828910" y="1393360"/>
          <a:ext cx="2269562" cy="2269562"/>
        </a:xfrm>
        <a:prstGeom prst="ellipse">
          <a:avLst/>
        </a:prstGeom>
        <a:solidFill>
          <a:schemeClr val="accent2">
            <a:alpha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/>
            <a:t>Tonefald</a:t>
          </a:r>
        </a:p>
      </dsp:txBody>
      <dsp:txXfrm>
        <a:off x="3523018" y="1979663"/>
        <a:ext cx="1361737" cy="1248259"/>
      </dsp:txXfrm>
    </dsp:sp>
    <dsp:sp modelId="{88EC4CA5-AAEB-4825-B532-20144FF50157}">
      <dsp:nvSpPr>
        <dsp:cNvPr id="0" name=""/>
        <dsp:cNvSpPr/>
      </dsp:nvSpPr>
      <dsp:spPr>
        <a:xfrm>
          <a:off x="1068157" y="1402143"/>
          <a:ext cx="2267497" cy="2269562"/>
        </a:xfrm>
        <a:prstGeom prst="ellipse">
          <a:avLst/>
        </a:prstGeom>
        <a:solidFill>
          <a:schemeClr val="accent2">
            <a:alpha val="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/>
            <a:t>Kropssprog</a:t>
          </a:r>
        </a:p>
      </dsp:txBody>
      <dsp:txXfrm>
        <a:off x="1281680" y="1988446"/>
        <a:ext cx="1360498" cy="124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16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Arket kan printes ud og deles ud til deltagerne. </a:t>
            </a:r>
          </a:p>
          <a:p>
            <a:r>
              <a:rPr lang="da-DK" dirty="0"/>
              <a:t>Prøv at forklare og give eksempler på ovenstående, hvis deltagerne har svært ved at komme i gang. ( det kan dreje sig om skænderier pga. misforståelser osv.)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68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 ind til hæftet ”Når kommunikationen svigter”, som blev udleveret sidste gang.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305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10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322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8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Hvis det talte sprog er svært, bliver toneleje og kropssprog så meget desto vigtigere for kommunikationen. </a:t>
            </a:r>
            <a:endParaRPr lang="da-DK" sz="14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502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Forklar og spørg deltagerne om de kan se, hvad billederne udtrykker.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22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389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Forklar og spørg ind til ovenstående. Snak evt. om bogen ”Når hukommelsen svigter”, som deltagerne fik udleveret sidst.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688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 ind til bogen ”Når hukommelsen svigter” Hvis deltagerne i gruppen har kigget i bogen og kan huske det. Ellers tag bogen frem og snak om indholdet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25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 ind til erfaringer fra pårørende.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7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individuelt hvad der virker. Afhænger af mange faktorer. Lav kun 1 ændring af gangen. Forsøg flere gange. </a:t>
            </a:r>
          </a:p>
          <a:p>
            <a:r>
              <a:rPr lang="da-DK" dirty="0"/>
              <a:t>Det er vigtigt at forsøge</a:t>
            </a:r>
            <a:r>
              <a:rPr lang="da-DK" baseline="0" dirty="0"/>
              <a:t> at forstå den anden. Hvad oplever den anden når vi taler sammen? Føler han sig tryg og tillidsfuld og anerkendt, når han siger noget/deltager i en samtale? Eller reagerer hun med irritation, vrede, sorg over ikke at føle sig forstået eller hørt? I hvilke situationer går det godt? </a:t>
            </a:r>
            <a:r>
              <a:rPr lang="da-DK" baseline="0"/>
              <a:t>Hvorfor? 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349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444-1F49-4EDE-A8C0-7A08DBF8C67D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7CC-5CB5-45E9-9963-C912054B820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42A-B314-4980-B24F-222F14EA491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610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rgbClr val="437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39DBF77-1B8F-490A-97AD-1007A6FF5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131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276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390F-487D-41BA-87F2-0E55180463A7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462-01DC-48A4-91C1-EEA79BD0BA6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84A1-6A39-475A-AA88-CCE5E5257D5B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D15C-6318-4BA3-AFD7-279C401607CC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2924-C282-4FB3-B901-BA45725FA179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401-02FA-4E92-A157-F1EA97BFC6E5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3E7-DF88-4C63-AB72-653FEA0D2612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1564EA8-4A29-458C-84E6-484B46E57720}" type="datetime2">
              <a:rPr lang="da-DK" noProof="0" smtClean="0"/>
              <a:t>7. september 2023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  <p:sldLayoutId id="2147483676" r:id="rId14"/>
    <p:sldLayoutId id="2147483677" r:id="rId15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kHeyHxI7Zw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79584"/>
            <a:ext cx="5829300" cy="998656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Kursus for personer med demens </a:t>
            </a:r>
            <a:br>
              <a:rPr lang="da-DK" sz="3000" dirty="0"/>
            </a:br>
            <a:r>
              <a:rPr lang="da-DK" sz="3000" dirty="0"/>
              <a:t>og pårørende</a:t>
            </a:r>
            <a:br>
              <a:rPr lang="da-DK" sz="3000" dirty="0"/>
            </a:br>
            <a:br>
              <a:rPr lang="da-DK" sz="3000" dirty="0"/>
            </a:br>
            <a:endParaRPr lang="da-DK" sz="7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929632"/>
            <a:ext cx="5829300" cy="1334344"/>
          </a:xfrm>
        </p:spPr>
        <p:txBody>
          <a:bodyPr>
            <a:normAutofit/>
          </a:bodyPr>
          <a:lstStyle/>
          <a:p>
            <a:r>
              <a:rPr lang="da-DK" dirty="0"/>
              <a:t>Underviser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03E367-CDAF-4AD4-AEE6-77095D37A8FD}"/>
              </a:ext>
            </a:extLst>
          </p:cNvPr>
          <p:cNvSpPr txBox="1"/>
          <p:nvPr/>
        </p:nvSpPr>
        <p:spPr>
          <a:xfrm>
            <a:off x="2944058" y="855489"/>
            <a:ext cx="3255885" cy="57611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+mj-lt"/>
              </a:rPr>
              <a:t>Velkommen</a:t>
            </a:r>
          </a:p>
        </p:txBody>
      </p:sp>
    </p:spTree>
    <p:extLst>
      <p:ext uri="{BB962C8B-B14F-4D97-AF65-F5344CB8AC3E}">
        <p14:creationId xmlns:p14="http://schemas.microsoft.com/office/powerpoint/2010/main" val="42060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00B00-21ED-441E-8E9E-F8555DF9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Kommunikation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F6E171-5F0B-439D-BC8D-40898986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4271FC-E2E5-4ADC-8006-FEBD7043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586A831-F2B2-47BB-85FD-B1F6595CB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dirty="0"/>
              <a:t>Video fra Alzheimerforeningen: </a:t>
            </a:r>
            <a:r>
              <a:rPr lang="da-DK" dirty="0"/>
              <a:t>Undgå at irettesætte</a:t>
            </a:r>
            <a:br>
              <a:rPr lang="da-DK" dirty="0"/>
            </a:br>
            <a:r>
              <a:rPr lang="da-DK" sz="1200" dirty="0">
                <a:hlinkClick r:id="rId2"/>
              </a:rPr>
              <a:t>https://www.youtube.com/watch?v=RkHeyHxI7Zw</a:t>
            </a:r>
            <a:r>
              <a:rPr lang="da-DK" sz="1200" dirty="0"/>
              <a:t> 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324EE2A-435B-4197-BB57-54BD6384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109" y="1485900"/>
            <a:ext cx="4943211" cy="2803922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D7DDCC1-B61D-40A3-9EFE-0E39345E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631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Kommunikation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99893" y="692944"/>
            <a:ext cx="2570729" cy="39863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>
                <a:latin typeface="+mj-lt"/>
              </a:rPr>
              <a:t>Personer med demens: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57873FA-C04D-4694-AE66-D50C0601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826DA1F-4A6F-4136-95D1-EED14FEE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A63919-0F77-4E02-A290-04F45214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3004">
            <a:off x="5787853" y="946422"/>
            <a:ext cx="2530367" cy="3575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9F17BE1-D8EB-4C41-96AB-546D256E7A71}"/>
              </a:ext>
            </a:extLst>
          </p:cNvPr>
          <p:cNvSpPr/>
          <p:nvPr/>
        </p:nvSpPr>
        <p:spPr>
          <a:xfrm>
            <a:off x="700094" y="1305648"/>
            <a:ext cx="47471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Sker det nogle gange, at du misforstår noget, </a:t>
            </a:r>
            <a:br>
              <a:rPr lang="da-DK" sz="1500" dirty="0"/>
            </a:br>
            <a:r>
              <a:rPr lang="da-DK" sz="1500" dirty="0"/>
              <a:t>som bliver sagt til dig – eller er</a:t>
            </a:r>
            <a:br>
              <a:rPr lang="da-DK" sz="1500" dirty="0"/>
            </a:br>
            <a:r>
              <a:rPr lang="da-DK" sz="1500" dirty="0"/>
              <a:t>der situationer, hvor du ikke føler dig forstået?</a:t>
            </a:r>
            <a:br>
              <a:rPr lang="da-DK" sz="1500" dirty="0"/>
            </a:br>
            <a:endParaRPr lang="da-D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Hvilken følelse gav det dig?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51CDFF-7F5E-4741-9091-1026394D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64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Kommunikation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704574" y="678657"/>
            <a:ext cx="1792061" cy="292894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>
                <a:latin typeface="+mj-lt"/>
              </a:rPr>
              <a:t>Pårørende</a:t>
            </a:r>
            <a:r>
              <a:rPr lang="da-DK" sz="1500" b="1" dirty="0"/>
              <a:t>: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D59270-2FBB-48D9-B011-E07E8094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E7B64E6-77C0-49AC-AD39-C5E1B1BD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E4F16BF-D6EA-48A4-9EEF-584CD6C3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0617">
            <a:off x="6273691" y="1142555"/>
            <a:ext cx="2320908" cy="3276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567B4C7-8D83-45C0-A197-35B1392E04AD}"/>
              </a:ext>
            </a:extLst>
          </p:cNvPr>
          <p:cNvSpPr txBox="1"/>
          <p:nvPr/>
        </p:nvSpPr>
        <p:spPr>
          <a:xfrm>
            <a:off x="704570" y="1228531"/>
            <a:ext cx="4527103" cy="2090057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Beskriv en situation, hvor kommunikationen gik godt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Hvad blev der sagt og gjort?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Hvilken følelse gav det dig?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49B87A9-B6F0-436A-94BB-49902A57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05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Kommunikation fremover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4294967295"/>
          </p:nvPr>
        </p:nvSpPr>
        <p:spPr>
          <a:xfrm>
            <a:off x="695998" y="1234438"/>
            <a:ext cx="4104602" cy="2106386"/>
          </a:xfrm>
        </p:spPr>
        <p:txBody>
          <a:bodyPr>
            <a:noAutofit/>
          </a:bodyPr>
          <a:lstStyle/>
          <a:p>
            <a:r>
              <a:rPr lang="da-DK" dirty="0"/>
              <a:t>Er der emner i undervisningen i kommunikation, som har givet dig ny viden?</a:t>
            </a:r>
          </a:p>
          <a:p>
            <a:endParaRPr lang="da-DK" dirty="0"/>
          </a:p>
          <a:p>
            <a:r>
              <a:rPr lang="da-DK" dirty="0"/>
              <a:t>Hvad vil du være opmærksom på fremover i forhold til din måde at kommunikere på?</a:t>
            </a:r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E43DB8-2D51-4772-B952-47D10565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36A106-DC2F-4608-97E5-3E2CED6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0CF6D16-7956-4E75-AF05-C5173C33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125">
            <a:off x="5863254" y="988616"/>
            <a:ext cx="2386078" cy="336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FC4F134-A769-4AC7-8085-13DF964BE02E}"/>
              </a:ext>
            </a:extLst>
          </p:cNvPr>
          <p:cNvSpPr txBox="1"/>
          <p:nvPr/>
        </p:nvSpPr>
        <p:spPr>
          <a:xfrm>
            <a:off x="715611" y="687807"/>
            <a:ext cx="2871788" cy="324565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Pårørende: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91843B-E232-46AD-BD35-5242F2B0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91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Hjælpe-strategier</a:t>
            </a:r>
          </a:p>
        </p:txBody>
      </p:sp>
    </p:spTree>
    <p:extLst>
      <p:ext uri="{BB962C8B-B14F-4D97-AF65-F5344CB8AC3E}">
        <p14:creationId xmlns:p14="http://schemas.microsoft.com/office/powerpoint/2010/main" val="133388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Hjælpe-strategier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7835" y="720328"/>
            <a:ext cx="6200297" cy="2295527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billeder til at understøtte samtale.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evt. skriftlige beskeder.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genstande til at understøtte samtale.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guidning, hvor du viser med kroppen fx ved huslige arbejdsopgaver, påklædning og spisning.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spejling, så du gør det samme, som du gerne vil have, at personen med demens gør.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Brug huskesedler og mærkning af ting og genstande.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latin typeface="+mn-lt"/>
            </a:endParaRPr>
          </a:p>
          <a:p>
            <a:pPr lvl="8" indent="0">
              <a:buNone/>
            </a:pPr>
            <a:r>
              <a:rPr lang="da-DK" sz="1500" dirty="0"/>
              <a:t>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D76D018-AEEF-4894-AF78-CB4CD52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6AF80F-946C-40C8-AD58-E858A126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7866726-7A5E-4D7E-B986-D542F387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15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A1048A7-52D4-4ED2-9245-FDC0F6E1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58" y="3065681"/>
            <a:ext cx="5440352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420" y="1676696"/>
            <a:ext cx="5431162" cy="797082"/>
          </a:xfrm>
        </p:spPr>
        <p:txBody>
          <a:bodyPr/>
          <a:lstStyle/>
          <a:p>
            <a:r>
              <a:rPr lang="da-DK" sz="3600" dirty="0"/>
              <a:t>Følelsesmæssige reaktioner</a:t>
            </a:r>
          </a:p>
        </p:txBody>
      </p:sp>
    </p:spTree>
    <p:extLst>
      <p:ext uri="{BB962C8B-B14F-4D97-AF65-F5344CB8AC3E}">
        <p14:creationId xmlns:p14="http://schemas.microsoft.com/office/powerpoint/2010/main" val="5630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Følelsesmæssige reaktioner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0109" y="667994"/>
            <a:ext cx="6444846" cy="4021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altLang="da-DK" b="1" dirty="0"/>
              <a:t>Når man har en demenssygdom 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føle sig udenfor i sociale sammenhænge.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opleve uværdige situationer ved samtale.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opleve at blive talt til som et barn, eller at blive talt hen over hovedet.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føle tab af identitet, selvbestemmelse og værdighed.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føle sig mindreværdig.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opleve at blive misforstået.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opleve, at samtalepartneren bliver utålmodig.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føle frustration og afmagt.</a:t>
            </a:r>
          </a:p>
          <a:p>
            <a:pPr>
              <a:lnSpc>
                <a:spcPct val="150000"/>
              </a:lnSpc>
            </a:pPr>
            <a:r>
              <a:rPr lang="da-DK" altLang="da-DK" dirty="0"/>
              <a:t>Kan man føle tab af kontrol.</a:t>
            </a: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168" y="980537"/>
            <a:ext cx="1548392" cy="30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BD2C3C-8BE1-4359-A918-29BDF3C2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8E6501-2FCC-4E76-B9A6-7ED7E1D8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54BF64D-C28F-4A4D-A3BB-AA81C237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146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794" y="38693"/>
            <a:ext cx="5638331" cy="398639"/>
          </a:xfrm>
        </p:spPr>
        <p:txBody>
          <a:bodyPr/>
          <a:lstStyle/>
          <a:p>
            <a:r>
              <a:rPr lang="da-DK" dirty="0"/>
              <a:t>Følelsesmæssige reaktioner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"/>
          </p:nvPr>
        </p:nvSpPr>
        <p:spPr>
          <a:xfrm>
            <a:off x="669472" y="702129"/>
            <a:ext cx="6172200" cy="3915592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Tal med hinanden i grupper </a:t>
            </a:r>
          </a:p>
          <a:p>
            <a:r>
              <a:rPr lang="da-DK" dirty="0"/>
              <a:t>Brug emner fra øvelsesarkene og de udleverede hjælpekort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E9A2347-0DA8-4AE5-9247-781C7D0D2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093" y="1673679"/>
            <a:ext cx="4453807" cy="2944042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1F1B02-7CAE-49A2-853B-3BDAC17C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182459F9-6163-4242-AEFE-5041F9E9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83E29-47D3-42BD-B6D0-BC84DACC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42A-B314-4980-B24F-222F14EA4918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35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Hvad synes du har været interessant i dag?</a:t>
            </a:r>
          </a:p>
        </p:txBody>
      </p:sp>
    </p:spTree>
    <p:extLst>
      <p:ext uri="{BB962C8B-B14F-4D97-AF65-F5344CB8AC3E}">
        <p14:creationId xmlns:p14="http://schemas.microsoft.com/office/powerpoint/2010/main" val="95693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307137"/>
            <a:ext cx="5829300" cy="1413413"/>
          </a:xfrm>
        </p:spPr>
        <p:txBody>
          <a:bodyPr>
            <a:normAutofit/>
          </a:bodyPr>
          <a:lstStyle/>
          <a:p>
            <a:r>
              <a:rPr lang="da-DK" dirty="0"/>
              <a:t>Modul 3</a:t>
            </a:r>
            <a:br>
              <a:rPr lang="da-DK" dirty="0"/>
            </a:br>
            <a:r>
              <a:rPr lang="da-DK" dirty="0"/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210082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56420" y="1676696"/>
            <a:ext cx="5431162" cy="2296702"/>
          </a:xfrm>
        </p:spPr>
        <p:txBody>
          <a:bodyPr/>
          <a:lstStyle/>
          <a:p>
            <a:r>
              <a:rPr lang="da-DK" dirty="0"/>
              <a:t>Tak for i dag</a:t>
            </a:r>
            <a:br>
              <a:rPr lang="da-DK" dirty="0"/>
            </a:br>
            <a:endParaRPr lang="da-DK" sz="2700" dirty="0"/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Kommunikation er mere end ord</a:t>
            </a:r>
          </a:p>
        </p:txBody>
      </p:sp>
      <p:graphicFrame>
        <p:nvGraphicFramePr>
          <p:cNvPr id="6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361764"/>
              </p:ext>
            </p:extLst>
          </p:nvPr>
        </p:nvGraphicFramePr>
        <p:xfrm>
          <a:off x="1383286" y="488950"/>
          <a:ext cx="6180112" cy="37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18597352-3219-4228-A4B9-69EC69C4B384}"/>
              </a:ext>
            </a:extLst>
          </p:cNvPr>
          <p:cNvSpPr/>
          <p:nvPr/>
        </p:nvSpPr>
        <p:spPr>
          <a:xfrm>
            <a:off x="816431" y="4320153"/>
            <a:ext cx="77332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Hvis det talte sprog er svært, bliver toneleje og kropssprog så meget desto vigtigere for kommunikationen. </a:t>
            </a:r>
            <a:endParaRPr lang="da-DK" sz="1500" b="1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64F696-8BA4-4068-AC1B-168145C0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err="1"/>
              <a:t>Reviderete</a:t>
            </a:r>
            <a:r>
              <a:rPr lang="da-DK" dirty="0"/>
              <a:t> efterår 2023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1D5E93AC-FF81-4494-A71B-6E322EF2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7B8451-71DD-43CF-AEB9-EA10DAC5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60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Adfærd er også kommunikation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45AC93D-38D6-443B-9731-94368DB6E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758" y="2988830"/>
            <a:ext cx="2364378" cy="1554625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15D372B-60AF-4968-8F45-F261BE22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5F6D7877-FFCD-462D-82B4-6874D0FA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EE5FE5-02D8-4917-AFB7-1A0D6F78D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3" y="897059"/>
            <a:ext cx="2276210" cy="152386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D4F7BFE-59C9-47E1-80B0-1DCBC6857A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01" y="892838"/>
            <a:ext cx="2328803" cy="152155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E295BA3-A163-45D8-B5D9-7E204B82B2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227" y="877463"/>
            <a:ext cx="2290585" cy="1523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0AD902E-089C-4BD2-8FA0-3205453BF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888" y="3001821"/>
            <a:ext cx="2290585" cy="15254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78EAFA3-D88B-4EAE-8F35-181AC766BC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669"/>
          <a:stretch/>
        </p:blipFill>
        <p:spPr>
          <a:xfrm>
            <a:off x="849092" y="2972189"/>
            <a:ext cx="2135782" cy="1571265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7FD498F-8623-4347-9FA8-3741796F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25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Demens og kommunikation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42941" y="1213824"/>
            <a:ext cx="5439329" cy="3253672"/>
          </a:xfrm>
        </p:spPr>
        <p:txBody>
          <a:bodyPr>
            <a:normAutofit/>
          </a:bodyPr>
          <a:lstStyle/>
          <a:p>
            <a:r>
              <a:rPr lang="da-DK" dirty="0"/>
              <a:t>At udtrykke sig sprogligt, særligt navneordene og navne på familie og venner glemmes</a:t>
            </a:r>
          </a:p>
          <a:p>
            <a:r>
              <a:rPr lang="da-DK" dirty="0"/>
              <a:t>At forstå, hvad samtalepartneren siger</a:t>
            </a:r>
          </a:p>
          <a:p>
            <a:r>
              <a:rPr lang="da-DK" dirty="0"/>
              <a:t>At holde den røde tråd i samtalen</a:t>
            </a:r>
          </a:p>
          <a:p>
            <a:r>
              <a:rPr lang="da-DK" dirty="0"/>
              <a:t>At huske samtaleemnet</a:t>
            </a:r>
          </a:p>
          <a:p>
            <a:r>
              <a:rPr lang="da-DK" dirty="0"/>
              <a:t>At tage initiativ til samtale - og virker derfor tavs </a:t>
            </a:r>
          </a:p>
          <a:p>
            <a:r>
              <a:rPr lang="da-DK" dirty="0"/>
              <a:t>At huske betydning af begreber.</a:t>
            </a:r>
          </a:p>
          <a:p>
            <a:pPr marL="0" indent="0">
              <a:buNone/>
            </a:pPr>
            <a:r>
              <a:rPr lang="da-DK" dirty="0"/>
              <a:t>		         ¤</a:t>
            </a:r>
          </a:p>
          <a:p>
            <a:r>
              <a:rPr lang="da-DK" dirty="0"/>
              <a:t>Besvær med at udtale ordene korrekt og færdiggøre sætninger</a:t>
            </a:r>
          </a:p>
          <a:p>
            <a:r>
              <a:rPr lang="da-DK" dirty="0"/>
              <a:t>Sproget bliver med tiden enkelt og med færre detaljer.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Personer med demens kan have vanskeligheder med: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AB73F57-246A-490F-8522-6ADD8B17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71" y="2666936"/>
            <a:ext cx="2815780" cy="1942012"/>
          </a:xfrm>
          <a:prstGeom prst="rect">
            <a:avLst/>
          </a:prstGeo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311076-04A8-43F3-A983-4DE10D73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31F0A23-1A65-420D-BD45-53C4B8AB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9944A86-0758-415D-9160-56E5BDED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9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a-DK" dirty="0"/>
            </a:br>
            <a:r>
              <a:rPr lang="da-DK" dirty="0"/>
              <a:t>Gode råd til samtale og kommunikation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54369" y="1086052"/>
            <a:ext cx="5760719" cy="370332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Fortæl, at du har en demenssygdom og har lidt problemer med</a:t>
            </a:r>
            <a:br>
              <a:rPr lang="da-DK" dirty="0"/>
            </a:br>
            <a:r>
              <a:rPr lang="da-DK" dirty="0"/>
              <a:t>det sproglige.</a:t>
            </a:r>
          </a:p>
          <a:p>
            <a:pPr>
              <a:buNone/>
            </a:pPr>
            <a:r>
              <a:rPr lang="da-DK" dirty="0"/>
              <a:t> </a:t>
            </a:r>
          </a:p>
          <a:p>
            <a:r>
              <a:rPr lang="da-DK" dirty="0"/>
              <a:t>Bed din samtalepartner om at tale roligt med enkelt sprog og at vise med fagter og kropssprog.</a:t>
            </a:r>
          </a:p>
          <a:p>
            <a:endParaRPr lang="da-DK" dirty="0"/>
          </a:p>
          <a:p>
            <a:r>
              <a:rPr lang="da-DK" dirty="0"/>
              <a:t>Vær åben – sig om du gerne vil have hjælp til at finde ord, eller gerne selv vil prøve lidt mere.</a:t>
            </a:r>
          </a:p>
          <a:p>
            <a:pPr>
              <a:buNone/>
            </a:pPr>
            <a:endParaRPr lang="da-DK" dirty="0"/>
          </a:p>
          <a:p>
            <a:r>
              <a:rPr lang="da-DK" dirty="0"/>
              <a:t>Brug billeder eller symboler til at understøtte, hvis du vil </a:t>
            </a:r>
            <a:br>
              <a:rPr lang="da-DK" dirty="0"/>
            </a:br>
            <a:r>
              <a:rPr lang="da-DK" dirty="0"/>
              <a:t>fortælle noget. </a:t>
            </a:r>
          </a:p>
          <a:p>
            <a:endParaRPr lang="da-DK" dirty="0"/>
          </a:p>
          <a:p>
            <a:r>
              <a:rPr lang="da-DK" dirty="0"/>
              <a:t>Bed din familie om at sætte symboler eller skilte op på døre, skuffer og skabe, hvis du har svært  ved at finde rundt eller finde dine ting.</a:t>
            </a:r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67428" y="606607"/>
            <a:ext cx="2457450" cy="257175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Personer med demens: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D45D096-79E2-4388-B145-2E5DEDAC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C916952-9CA6-485F-90DF-39C2F1CC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8D17966-460B-4B58-9EDA-44CD86947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092" y="779668"/>
            <a:ext cx="2170435" cy="1438317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28FEEF-E306-4A21-9B15-C845CF43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42A-B314-4980-B24F-222F14EA491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2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a-DK" dirty="0"/>
            </a:br>
            <a:r>
              <a:rPr lang="da-DK" dirty="0"/>
              <a:t>Gode råd til samtale og kommunikation</a:t>
            </a:r>
            <a:br>
              <a:rPr lang="da-DK" dirty="0"/>
            </a:b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94176" y="600075"/>
            <a:ext cx="2640126" cy="33881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>
                <a:latin typeface="+mj-lt"/>
              </a:rPr>
              <a:t>Personer med demens:</a:t>
            </a:r>
          </a:p>
          <a:p>
            <a:endParaRPr lang="da-DK" b="1" dirty="0">
              <a:latin typeface="+mj-lt"/>
            </a:endParaRPr>
          </a:p>
          <a:p>
            <a:endParaRPr lang="da-DK" b="1" dirty="0">
              <a:latin typeface="+mj-lt"/>
            </a:endParaRPr>
          </a:p>
          <a:p>
            <a:endParaRPr lang="da-DK" b="1" dirty="0">
              <a:latin typeface="+mj-lt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95FE06C-13D3-461F-B7AE-75020B91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25" y="774618"/>
            <a:ext cx="2135821" cy="1407268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B467BD-0E46-4266-9B0C-504097CF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B3B321FC-B489-43BE-B12E-02461F16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9B82-B393-4584-B967-B1E92E37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374" y="2351154"/>
            <a:ext cx="2089572" cy="139096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41AEA340-8989-47D6-BFF7-3A82EB46B2E7}"/>
              </a:ext>
            </a:extLst>
          </p:cNvPr>
          <p:cNvSpPr txBox="1"/>
          <p:nvPr/>
        </p:nvSpPr>
        <p:spPr>
          <a:xfrm>
            <a:off x="738054" y="1121230"/>
            <a:ext cx="3592286" cy="2277926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Hav en kalender liggende et fast synligt sted, så din familie eller besøgende kan skrive i den. 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Husk en blok eller kalender ved telefonen, så du kan skrive aftaler ned.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Skriv stikord ned, så du husker, hvad du gerne vil sige.</a:t>
            </a:r>
          </a:p>
          <a:p>
            <a:endParaRPr lang="da-DK" sz="1500" dirty="0"/>
          </a:p>
          <a:p>
            <a:endParaRPr lang="da-DK" sz="1500" dirty="0"/>
          </a:p>
          <a:p>
            <a:endParaRPr lang="da-DK" sz="1500" dirty="0"/>
          </a:p>
          <a:p>
            <a:endParaRPr lang="da-DK" sz="1500" dirty="0" err="1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9F8AF14-2391-4226-85E8-970B694D5FE0}"/>
              </a:ext>
            </a:extLst>
          </p:cNvPr>
          <p:cNvSpPr txBox="1"/>
          <p:nvPr/>
        </p:nvSpPr>
        <p:spPr>
          <a:xfrm>
            <a:off x="803371" y="3954319"/>
            <a:ext cx="5829959" cy="430103"/>
          </a:xfrm>
          <a:prstGeom prst="rect">
            <a:avLst/>
          </a:prstGeom>
          <a:noFill/>
        </p:spPr>
        <p:txBody>
          <a:bodyPr wrap="none" lIns="67500" rtlCol="0">
            <a:noAutofit/>
          </a:bodyPr>
          <a:lstStyle/>
          <a:p>
            <a:r>
              <a:rPr lang="da-DK" b="1" dirty="0"/>
              <a:t>Har du/I andre gode ideer til at huske samtaler eller aftaler?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3F1D509-3900-4AC3-AA2C-6605543F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42A-B314-4980-B24F-222F14EA491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97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fremmer kommunikation?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63549" y="1078736"/>
            <a:ext cx="7427609" cy="3005031"/>
          </a:xfrm>
        </p:spPr>
        <p:txBody>
          <a:bodyPr>
            <a:noAutofit/>
          </a:bodyPr>
          <a:lstStyle/>
          <a:p>
            <a:pPr lvl="0"/>
            <a:r>
              <a:rPr lang="da-DK" dirty="0"/>
              <a:t>Forsøg at få opmærksomhed og øjenkontakt før, du begynder at tale.</a:t>
            </a:r>
          </a:p>
          <a:p>
            <a:r>
              <a:rPr lang="da-DK" altLang="da-DK" dirty="0"/>
              <a:t>Vær nærværende og lyttende.</a:t>
            </a:r>
          </a:p>
          <a:p>
            <a:r>
              <a:rPr lang="da-DK" altLang="da-DK" dirty="0"/>
              <a:t>Lad kommunikationen tage afsæt i nuet.</a:t>
            </a:r>
          </a:p>
          <a:p>
            <a:r>
              <a:rPr lang="da-DK" dirty="0"/>
              <a:t>Vær nysgerrig og opmærksom på personens initiativer til kommunikation.</a:t>
            </a:r>
          </a:p>
          <a:p>
            <a:pPr lvl="0"/>
            <a:r>
              <a:rPr lang="da-DK" dirty="0"/>
              <a:t>Vær tålmodig og giv tid til at personen kan forklare sig.</a:t>
            </a:r>
          </a:p>
          <a:p>
            <a:pPr lvl="0"/>
            <a:r>
              <a:rPr lang="da-DK" altLang="da-DK" dirty="0"/>
              <a:t>Vær opmærksom på, om personen med demens ønsker hjælp til ”at komme på ordene”</a:t>
            </a:r>
          </a:p>
          <a:p>
            <a:r>
              <a:rPr lang="da-DK" altLang="da-DK" dirty="0"/>
              <a:t>Skriv vigtig information ned på papir med stikord.</a:t>
            </a:r>
          </a:p>
          <a:p>
            <a:r>
              <a:rPr lang="da-DK" altLang="da-DK" dirty="0"/>
              <a:t>Gentag væsentlig information og spørgsmål.</a:t>
            </a:r>
          </a:p>
          <a:p>
            <a:pPr marL="214313" indent="-214313"/>
            <a:endParaRPr lang="da-DK" altLang="da-DK" dirty="0"/>
          </a:p>
        </p:txBody>
      </p:sp>
      <p:sp>
        <p:nvSpPr>
          <p:cNvPr id="4" name="Rektangel 3"/>
          <p:cNvSpPr/>
          <p:nvPr/>
        </p:nvSpPr>
        <p:spPr>
          <a:xfrm>
            <a:off x="654655" y="575876"/>
            <a:ext cx="241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/>
              <a:t>Gode råd til pårørende</a:t>
            </a:r>
            <a:r>
              <a:rPr lang="da-DK" sz="1500" b="1" dirty="0"/>
              <a:t>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266D201-2846-4752-B781-72539214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8F3869D3-77ED-4991-9822-6526D84F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6B5EA5B-21CE-4327-ADB5-5F0F1B71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640" y="3148149"/>
            <a:ext cx="2257562" cy="1477924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1CCECA-8AB4-4256-B6A8-6B415BD5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345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812" y="91997"/>
            <a:ext cx="6056430" cy="268513"/>
          </a:xfrm>
        </p:spPr>
        <p:txBody>
          <a:bodyPr/>
          <a:lstStyle/>
          <a:p>
            <a:r>
              <a:rPr lang="da-DK" dirty="0"/>
              <a:t>Hvad fremmer kommunikationen?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41320" y="1120951"/>
            <a:ext cx="7274919" cy="3663623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da-DK" dirty="0"/>
              <a:t>Reducer støj i omgivelserne – sluk fx for tv eller radio.</a:t>
            </a:r>
          </a:p>
          <a:p>
            <a:pPr>
              <a:lnSpc>
                <a:spcPts val="2100"/>
              </a:lnSpc>
            </a:pPr>
            <a:r>
              <a:rPr lang="da-DK" dirty="0"/>
              <a:t>Hvis personen bliver frustreret eller irriteret, så skift emne eller tag en pause</a:t>
            </a:r>
          </a:p>
          <a:p>
            <a:pPr>
              <a:lnSpc>
                <a:spcPts val="2100"/>
              </a:lnSpc>
            </a:pPr>
            <a:r>
              <a:rPr lang="da-DK" dirty="0"/>
              <a:t>Tal roligt, langsomt og tydeligt. Tal ikke højere med mindre personen har nedsat hørelse.</a:t>
            </a:r>
          </a:p>
          <a:p>
            <a:pPr>
              <a:lnSpc>
                <a:spcPts val="2100"/>
              </a:lnSpc>
            </a:pPr>
            <a:r>
              <a:rPr lang="da-DK" dirty="0"/>
              <a:t>Tal i korte sætninger.</a:t>
            </a:r>
          </a:p>
          <a:p>
            <a:pPr>
              <a:lnSpc>
                <a:spcPts val="2100"/>
              </a:lnSpc>
            </a:pPr>
            <a:r>
              <a:rPr lang="da-DK" dirty="0"/>
              <a:t>Stil gerne simple spørgsmål, som tillader ja eller nej svar. </a:t>
            </a:r>
          </a:p>
          <a:p>
            <a:pPr>
              <a:lnSpc>
                <a:spcPts val="2100"/>
              </a:lnSpc>
            </a:pPr>
            <a:r>
              <a:rPr lang="da-DK" dirty="0"/>
              <a:t>Undgå store åbne spørgsmål. </a:t>
            </a:r>
          </a:p>
          <a:p>
            <a:pPr>
              <a:lnSpc>
                <a:spcPts val="2100"/>
              </a:lnSpc>
            </a:pPr>
            <a:r>
              <a:rPr lang="da-DK" dirty="0"/>
              <a:t>Brug gerne humor, men ikke ironi og sarkasme.</a:t>
            </a:r>
          </a:p>
          <a:p>
            <a:pPr>
              <a:lnSpc>
                <a:spcPts val="2100"/>
              </a:lnSpc>
            </a:pPr>
            <a:r>
              <a:rPr lang="da-DK" dirty="0"/>
              <a:t>Brug dit kropssprog eller genstande til at understøtte dine ord – fx pege på kaffekanden, når du beder om kaffekanden.</a:t>
            </a:r>
          </a:p>
          <a:p>
            <a:pPr>
              <a:lnSpc>
                <a:spcPts val="2100"/>
              </a:lnSpc>
            </a:pPr>
            <a:r>
              <a:rPr lang="da-DK" dirty="0"/>
              <a:t>Undgå at irettesætte – det skaber blot konflikter.</a:t>
            </a:r>
          </a:p>
          <a:p>
            <a:pPr marL="0" indent="0">
              <a:lnSpc>
                <a:spcPts val="2100"/>
              </a:lnSpc>
              <a:buNone/>
            </a:pPr>
            <a:r>
              <a:rPr lang="da-DK" dirty="0"/>
              <a:t>		</a:t>
            </a:r>
          </a:p>
          <a:p>
            <a:pPr>
              <a:lnSpc>
                <a:spcPts val="2100"/>
              </a:lnSpc>
            </a:pP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06862" y="612715"/>
            <a:ext cx="5915025" cy="338420"/>
          </a:xfrm>
        </p:spPr>
        <p:txBody>
          <a:bodyPr>
            <a:noAutofit/>
          </a:bodyPr>
          <a:lstStyle/>
          <a:p>
            <a:r>
              <a:rPr lang="da-DK" b="1" dirty="0"/>
              <a:t>Gode råd til pårørende: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043799-107F-4186-8B03-D4FA61EA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Reviderete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E264D7-BCDA-448D-8C85-BA98E3AD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E04814-5D35-443D-B6EA-44194302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09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296</TotalTime>
  <Words>1292</Words>
  <Application>Microsoft Office PowerPoint</Application>
  <PresentationFormat>Skærmshow (16:9)</PresentationFormat>
  <Paragraphs>176</Paragraphs>
  <Slides>20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NVD skabelon_dansk</vt:lpstr>
      <vt:lpstr>Kursus for personer med demens  og pårørende  </vt:lpstr>
      <vt:lpstr>Modul 3 Kommunikation</vt:lpstr>
      <vt:lpstr>Kommunikation er mere end ord</vt:lpstr>
      <vt:lpstr>Adfærd er også kommunikation</vt:lpstr>
      <vt:lpstr>Demens og kommunikation</vt:lpstr>
      <vt:lpstr> Gode råd til samtale og kommunikation </vt:lpstr>
      <vt:lpstr> Gode råd til samtale og kommunikation </vt:lpstr>
      <vt:lpstr>Hvad fremmer kommunikation?</vt:lpstr>
      <vt:lpstr>Hvad fremmer kommunikationen?</vt:lpstr>
      <vt:lpstr>Kommunikation</vt:lpstr>
      <vt:lpstr>Øvelsesark: Kommunikation</vt:lpstr>
      <vt:lpstr>Øvelsesark: Kommunikation</vt:lpstr>
      <vt:lpstr>Øvelsesark: Kommunikation fremover</vt:lpstr>
      <vt:lpstr>Hjælpe-strategier</vt:lpstr>
      <vt:lpstr>Hjælpe-strategier</vt:lpstr>
      <vt:lpstr>Følelsesmæssige reaktioner</vt:lpstr>
      <vt:lpstr>Følelsesmæssige reaktioner</vt:lpstr>
      <vt:lpstr>Følelsesmæssige reaktioner</vt:lpstr>
      <vt:lpstr>Hvad synes du har været interessant i dag?</vt:lpstr>
      <vt:lpstr>Tak for i dag 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Tove-Marie Buk</cp:lastModifiedBy>
  <cp:revision>52</cp:revision>
  <dcterms:created xsi:type="dcterms:W3CDTF">2017-03-07T10:23:34Z</dcterms:created>
  <dcterms:modified xsi:type="dcterms:W3CDTF">2023-09-07T09:30:29Z</dcterms:modified>
</cp:coreProperties>
</file>