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9" r:id="rId2"/>
    <p:sldId id="870" r:id="rId3"/>
    <p:sldId id="871" r:id="rId4"/>
    <p:sldId id="676" r:id="rId5"/>
    <p:sldId id="875" r:id="rId6"/>
    <p:sldId id="886" r:id="rId7"/>
    <p:sldId id="872" r:id="rId8"/>
    <p:sldId id="877" r:id="rId9"/>
    <p:sldId id="876" r:id="rId10"/>
    <p:sldId id="874" r:id="rId11"/>
    <p:sldId id="881" r:id="rId12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BB36"/>
    <a:srgbClr val="E0555A"/>
    <a:srgbClr val="297241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50" autoAdjust="0"/>
    <p:restoredTop sz="94660"/>
  </p:normalViewPr>
  <p:slideViewPr>
    <p:cSldViewPr snapToGrid="0" showGuides="1">
      <p:cViewPr varScale="1">
        <p:scale>
          <a:sx n="146" d="100"/>
          <a:sy n="146" d="100"/>
        </p:scale>
        <p:origin x="888" y="108"/>
      </p:cViewPr>
      <p:guideLst>
        <p:guide orient="horz" pos="413"/>
        <p:guide pos="2880"/>
        <p:guide pos="3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DA28F-D1CD-4971-8120-229BCD19A7A4}" type="datetimeFigureOut">
              <a:rPr lang="da-DK" smtClean="0"/>
              <a:t>08-09-2023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7F78F-E9D1-4548-9D56-DA656AD35860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12981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11F21-6B60-4C67-91E6-74A2FBA31B78}" type="datetimeFigureOut">
              <a:rPr lang="da-DK" smtClean="0"/>
              <a:t>08-09-2023</a:t>
            </a:fld>
            <a:endParaRPr lang="da-D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/>
              <a:t>Edit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9EA10-BB89-483D-8E07-457A39A72F8F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99316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9EA10-BB89-483D-8E07-457A39A72F8F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92828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9EA10-BB89-483D-8E07-457A39A72F8F}" type="slidenum">
              <a:rPr lang="da-DK" smtClean="0"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46759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9EA10-BB89-483D-8E07-457A39A72F8F}" type="slidenum">
              <a:rPr lang="da-DK" smtClean="0"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01515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9EA10-BB89-483D-8E07-457A39A72F8F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1557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4"/>
          <p:cNvSpPr/>
          <p:nvPr userDrawn="1"/>
        </p:nvSpPr>
        <p:spPr>
          <a:xfrm>
            <a:off x="0" y="0"/>
            <a:ext cx="9144000" cy="44012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3"/>
            <a:ext cx="7772400" cy="1413413"/>
          </a:xfrm>
        </p:spPr>
        <p:txBody>
          <a:bodyPr anchor="t" anchorCtr="0">
            <a:normAutofit/>
          </a:bodyPr>
          <a:lstStyle>
            <a:lvl1pPr algn="ctr">
              <a:defRPr sz="36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315923"/>
            <a:ext cx="7772400" cy="1627427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pic>
        <p:nvPicPr>
          <p:cNvPr id="4" name="Billede 8">
            <a:extLst>
              <a:ext uri="{FF2B5EF4-FFF2-40B4-BE49-F238E27FC236}">
                <a16:creationId xmlns:a16="http://schemas.microsoft.com/office/drawing/2014/main" id="{4B9B15B4-A376-16AA-039A-3B47B8306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90" y="4529347"/>
            <a:ext cx="1127873" cy="42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68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12096"/>
            <a:ext cx="4629150" cy="3683693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D444-1F49-4EDE-A8C0-7A08DBF8C67D}" type="datetime2">
              <a:rPr lang="da-DK" smtClean="0"/>
              <a:t>8. september 2023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Jette Kallehauge</a:t>
            </a:r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7C9C-57A8-4003-9066-4A7E6D84F20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8651" y="712096"/>
            <a:ext cx="2950369" cy="74138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165361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12096"/>
            <a:ext cx="4629150" cy="368369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307CC-5CB5-45E9-9963-C912054B8200}" type="datetime2">
              <a:rPr lang="da-DK" smtClean="0"/>
              <a:t>8. september 2023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Jette Kallehauge</a:t>
            </a:r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7C9C-57A8-4003-9066-4A7E6D84F20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87DE03F-A19F-2DA5-D07F-39AEA57ED9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1" y="712096"/>
            <a:ext cx="2950369" cy="74138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548643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it m.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4"/>
          <p:cNvSpPr/>
          <p:nvPr userDrawn="1"/>
        </p:nvSpPr>
        <p:spPr>
          <a:xfrm>
            <a:off x="0" y="0"/>
            <a:ext cx="9144000" cy="44012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12" name="Title 15"/>
          <p:cNvSpPr>
            <a:spLocks noGrp="1"/>
          </p:cNvSpPr>
          <p:nvPr>
            <p:ph type="title"/>
          </p:nvPr>
        </p:nvSpPr>
        <p:spPr>
          <a:xfrm>
            <a:off x="951227" y="1676696"/>
            <a:ext cx="7241549" cy="1790108"/>
          </a:xfrm>
        </p:spPr>
        <p:txBody>
          <a:bodyPr anchor="t" anchorCtr="0"/>
          <a:lstStyle>
            <a:lvl1pPr algn="ctr">
              <a:defRPr sz="5400"/>
            </a:lvl1pPr>
          </a:lstStyle>
          <a:p>
            <a:r>
              <a:rPr lang="da-DK"/>
              <a:t>Klik for at redigere i master</a:t>
            </a:r>
          </a:p>
        </p:txBody>
      </p:sp>
      <p:pic>
        <p:nvPicPr>
          <p:cNvPr id="2" name="Billede 8">
            <a:extLst>
              <a:ext uri="{FF2B5EF4-FFF2-40B4-BE49-F238E27FC236}">
                <a16:creationId xmlns:a16="http://schemas.microsoft.com/office/drawing/2014/main" id="{1B6FAF98-451D-536D-66DB-C718C67739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90" y="4529347"/>
            <a:ext cx="1127873" cy="42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18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x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4"/>
          <p:cNvSpPr/>
          <p:nvPr userDrawn="1"/>
        </p:nvSpPr>
        <p:spPr>
          <a:xfrm>
            <a:off x="0" y="0"/>
            <a:ext cx="9144000" cy="4401223"/>
          </a:xfrm>
          <a:prstGeom prst="rect">
            <a:avLst/>
          </a:prstGeom>
          <a:solidFill>
            <a:srgbClr val="437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12" name="Title 15"/>
          <p:cNvSpPr>
            <a:spLocks noGrp="1"/>
          </p:cNvSpPr>
          <p:nvPr>
            <p:ph type="title"/>
          </p:nvPr>
        </p:nvSpPr>
        <p:spPr>
          <a:xfrm>
            <a:off x="951227" y="1676696"/>
            <a:ext cx="7241549" cy="1790108"/>
          </a:xfrm>
        </p:spPr>
        <p:txBody>
          <a:bodyPr anchor="t" anchorCtr="0"/>
          <a:lstStyle>
            <a:lvl1pPr algn="ctr">
              <a:defRPr sz="5400"/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F01AC2C-0BEC-40A5-920D-2397477A4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118" y="4572078"/>
            <a:ext cx="1353314" cy="38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93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m.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4"/>
          <p:cNvSpPr/>
          <p:nvPr userDrawn="1"/>
        </p:nvSpPr>
        <p:spPr>
          <a:xfrm>
            <a:off x="0" y="0"/>
            <a:ext cx="9144000" cy="44012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3"/>
            <a:ext cx="7772400" cy="1413413"/>
          </a:xfrm>
        </p:spPr>
        <p:txBody>
          <a:bodyPr anchor="t" anchorCtr="0">
            <a:normAutofit/>
          </a:bodyPr>
          <a:lstStyle>
            <a:lvl1pPr algn="ctr">
              <a:defRPr sz="36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315923"/>
            <a:ext cx="7772400" cy="1627427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pic>
        <p:nvPicPr>
          <p:cNvPr id="4" name="Billede 8">
            <a:extLst>
              <a:ext uri="{FF2B5EF4-FFF2-40B4-BE49-F238E27FC236}">
                <a16:creationId xmlns:a16="http://schemas.microsoft.com/office/drawing/2014/main" id="{F8C363EF-119C-1239-75CE-795D957DD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90" y="4529347"/>
            <a:ext cx="1127873" cy="42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70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4000"/>
            <a:ext cx="7886700" cy="3108722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0390F-487D-41BA-87F2-0E55180463A7}" type="datetime2">
              <a:rPr lang="da-DK" smtClean="0"/>
              <a:t>8. september 2023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Jette Kallehauge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7C9C-57A8-4003-9066-4A7E6D84F20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8650" y="712096"/>
            <a:ext cx="7886700" cy="67590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72195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86462-01DC-48A4-91C1-EEA79BD0BA60}" type="datetime2">
              <a:rPr lang="da-DK" smtClean="0"/>
              <a:t>8. september 2023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Jette Kallehauge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7C9C-57A8-4003-9066-4A7E6D84F20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52499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84A1-6A39-475A-AA88-CCE5E5257D5B}" type="datetime2">
              <a:rPr lang="da-DK" smtClean="0"/>
              <a:t>8. september 2023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Jette Kallehauge</a:t>
            </a:r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7C9C-57A8-4003-9066-4A7E6D84F20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31855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BD15C-6318-4BA3-AFD7-279C401607CC}" type="datetime2">
              <a:rPr lang="da-DK" smtClean="0"/>
              <a:t>8. september 2023</a:t>
            </a:fld>
            <a:endParaRPr lang="da-D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Jette Kallehauge</a:t>
            </a:r>
            <a:endParaRPr lang="da-D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7C9C-57A8-4003-9066-4A7E6D84F20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393473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62924-C282-4FB3-B901-BA45725FA179}" type="datetime2">
              <a:rPr lang="da-DK" smtClean="0"/>
              <a:t>8. september 2023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Jette Kallehauge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7C9C-57A8-4003-9066-4A7E6D84F20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5508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77401-02FA-4E92-A157-F1EA97BFC6E5}" type="datetime2">
              <a:rPr lang="da-DK" smtClean="0"/>
              <a:t>8. september 2023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Jette Kallehauge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7C9C-57A8-4003-9066-4A7E6D84F20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AE06F40-8F72-4FFE-43A6-58585E0F16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712096"/>
            <a:ext cx="7886700" cy="67590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810504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443E7-DF88-4C63-AB72-653FEA0D2612}" type="datetime2">
              <a:rPr lang="da-DK" smtClean="0"/>
              <a:t>8. september 2023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Jette Kallehauge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7C9C-57A8-4003-9066-4A7E6D84F20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41655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3"/>
          <p:cNvSpPr/>
          <p:nvPr/>
        </p:nvSpPr>
        <p:spPr>
          <a:xfrm>
            <a:off x="0" y="-1"/>
            <a:ext cx="9144000" cy="5649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98613"/>
            <a:ext cx="6805495" cy="398639"/>
          </a:xfrm>
          <a:prstGeom prst="rect">
            <a:avLst/>
          </a:prstGeom>
        </p:spPr>
        <p:txBody>
          <a:bodyPr vert="horz" lIns="91440" tIns="0" rIns="0" bIns="0" rtlCol="0" anchor="ctr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Edit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847566"/>
            <a:ext cx="153543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1564EA8-4A29-458C-84E6-484B46E57720}" type="datetime2">
              <a:rPr lang="da-DK" noProof="0" smtClean="0"/>
              <a:t>8. september 2023</a:t>
            </a:fld>
            <a:endParaRPr lang="da-DK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55520" y="4847566"/>
            <a:ext cx="57607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a-DK"/>
              <a:t>Jette Kallehauge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91158" y="4847566"/>
            <a:ext cx="4241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4447C9C-57A8-4003-9066-4A7E6D84F205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9" name="Lige forbindelse 6"/>
          <p:cNvCxnSpPr/>
          <p:nvPr/>
        </p:nvCxnSpPr>
        <p:spPr>
          <a:xfrm>
            <a:off x="0" y="4824557"/>
            <a:ext cx="9144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lede 9">
            <a:extLst>
              <a:ext uri="{FF2B5EF4-FFF2-40B4-BE49-F238E27FC236}">
                <a16:creationId xmlns:a16="http://schemas.microsoft.com/office/drawing/2014/main" id="{F1743E11-D8BE-4D28-F4F0-E6FE08D07C0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00" y="79237"/>
            <a:ext cx="1077835" cy="40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1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71" r:id="rId8"/>
    <p:sldLayoutId id="2147483667" r:id="rId9"/>
    <p:sldLayoutId id="2147483668" r:id="rId10"/>
    <p:sldLayoutId id="2147483669" r:id="rId11"/>
    <p:sldLayoutId id="2147483674" r:id="rId12"/>
    <p:sldLayoutId id="2147483675" r:id="rId13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33350" indent="-1333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267891" indent="-134541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404813" indent="-136922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333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672704" indent="-134541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Seksualitet og samliv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5931" y="1758037"/>
            <a:ext cx="5829300" cy="1627427"/>
          </a:xfrm>
        </p:spPr>
        <p:txBody>
          <a:bodyPr>
            <a:normAutofit/>
          </a:bodyPr>
          <a:lstStyle/>
          <a:p>
            <a:r>
              <a:rPr lang="da-DK" sz="2400" b="1" dirty="0"/>
              <a:t>Når den ene i et parforhold har demens</a:t>
            </a:r>
          </a:p>
        </p:txBody>
      </p:sp>
    </p:spTree>
    <p:extLst>
      <p:ext uri="{BB962C8B-B14F-4D97-AF65-F5344CB8AC3E}">
        <p14:creationId xmlns:p14="http://schemas.microsoft.com/office/powerpoint/2010/main" val="189475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BFAC5-AA48-43EE-9F50-E9AF66CB7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a-DK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Hvad kan du/I gøre for at bevare et godt samliv?</a:t>
            </a:r>
            <a:br>
              <a:rPr lang="da-DK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a-DK" sz="18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BF15800-E8F5-4390-A44E-0C3D7E951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312" y="655618"/>
            <a:ext cx="7758105" cy="3940853"/>
          </a:xfrm>
        </p:spPr>
        <p:txBody>
          <a:bodyPr/>
          <a:lstStyle/>
          <a:p>
            <a:r>
              <a:rPr lang="da-DK" dirty="0"/>
              <a:t>Vær åben og ærlig om jeres følelser og behov overfor hinanden.</a:t>
            </a:r>
          </a:p>
          <a:p>
            <a:r>
              <a:rPr lang="da-DK" dirty="0"/>
              <a:t>Husk at kramme og berøre hinanden så ofte som muligt.</a:t>
            </a:r>
          </a:p>
          <a:p>
            <a:r>
              <a:rPr lang="da-DK" dirty="0"/>
              <a:t>Tal om de mange gode oplevelser, I har haft sammen.</a:t>
            </a:r>
          </a:p>
          <a:p>
            <a:r>
              <a:rPr lang="da-DK" dirty="0"/>
              <a:t>Hold ofte hinanden i hånden.</a:t>
            </a:r>
          </a:p>
          <a:p>
            <a:r>
              <a:rPr lang="da-DK" dirty="0"/>
              <a:t>Giv hinanden opmærksomhed, søde ord og kærtegn.</a:t>
            </a:r>
          </a:p>
          <a:p>
            <a:r>
              <a:rPr lang="da-DK" dirty="0"/>
              <a:t>Gør rare ting for hinanden, massage, fodbad, cremeindsmøring og gå eventuelt i bad sammen.  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DCED7CE-1EE7-4E8D-BEDB-612B2F163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036B8-093A-4E81-AFDA-669D620CEADF}" type="datetime2">
              <a:rPr lang="da-DK" smtClean="0"/>
              <a:t>8. september 2023</a:t>
            </a:fld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4BB546C-4553-4B06-9213-6ECF7CC0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7C9C-57A8-4003-9066-4A7E6D84F205}" type="slidenum">
              <a:rPr lang="da-DK" smtClean="0"/>
              <a:t>10</a:t>
            </a:fld>
            <a:endParaRPr lang="da-DK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A7666DE6-6B96-4C99-8D76-8127044A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27" b="9602"/>
          <a:stretch/>
        </p:blipFill>
        <p:spPr>
          <a:xfrm>
            <a:off x="5052168" y="2679850"/>
            <a:ext cx="2629769" cy="2069464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24F42ED7-6EDF-4F2B-AC93-61AF98BDE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063" y="2653726"/>
            <a:ext cx="2843213" cy="208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09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5C429B4-C7EA-45E0-BC5B-39B80E0F8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300" dirty="0"/>
              <a:t>Tak for i dag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F1F2FD9-F772-49A5-9854-D693BF28343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43000" y="4847035"/>
            <a:ext cx="1151335" cy="273844"/>
          </a:xfrm>
        </p:spPr>
        <p:txBody>
          <a:bodyPr/>
          <a:lstStyle/>
          <a:p>
            <a:fld id="{354036B8-093A-4E81-AFDA-669D620CEADF}" type="datetime2">
              <a:rPr lang="da-DK" smtClean="0"/>
              <a:t>8. september 2023</a:t>
            </a:fld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9EDA5FE-7C26-440D-B2D9-AABCB70D6BC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683103" y="4847035"/>
            <a:ext cx="317897" cy="273844"/>
          </a:xfrm>
        </p:spPr>
        <p:txBody>
          <a:bodyPr/>
          <a:lstStyle/>
          <a:p>
            <a:fld id="{74447C9C-57A8-4003-9066-4A7E6D84F205}" type="slidenum">
              <a:rPr lang="da-DK" smtClean="0"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71758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06058B-6331-4602-B69C-BE49F3EF2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Program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75C9D85-FAC5-4243-BB2A-028D53D4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7C9C-57A8-4003-9066-4A7E6D84F205}" type="slidenum">
              <a:rPr lang="da-DK" smtClean="0"/>
              <a:t>2</a:t>
            </a:fld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D073915-12C8-4ED4-9A82-A4AF05440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843" y="953268"/>
            <a:ext cx="7340094" cy="3850910"/>
          </a:xfrm>
        </p:spPr>
        <p:txBody>
          <a:bodyPr>
            <a:normAutofit/>
          </a:bodyPr>
          <a:lstStyle/>
          <a:p>
            <a:pPr marL="257175" indent="-257175">
              <a:lnSpc>
                <a:spcPct val="107000"/>
              </a:lnSpc>
              <a:buFont typeface="+mj-lt"/>
              <a:buAutoNum type="arabicPeriod"/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Intimitet og seksualitet hele livet, definitioner, rettigheder og viden om seksualitetens betydning for mennesker.</a:t>
            </a:r>
            <a:b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57175" indent="-257175">
              <a:lnSpc>
                <a:spcPct val="107000"/>
              </a:lnSpc>
              <a:buFont typeface="+mj-lt"/>
              <a:buAutoNum type="arabicPeriod"/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Forandringer af seksualitetens udtryksform gennem livet. Ændringer og udfordringer ved aldring, sygdom og medicinforbrug.</a:t>
            </a:r>
          </a:p>
          <a:p>
            <a:pPr marL="257175" indent="-257175">
              <a:lnSpc>
                <a:spcPct val="107000"/>
              </a:lnSpc>
              <a:buFont typeface="+mj-lt"/>
              <a:buAutoNum type="arabicPeriod"/>
            </a:pPr>
            <a:endParaRPr lang="da-DK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+mj-lt"/>
              <a:buAutoNum type="arabicPeriod"/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Ændringer i seksualiteten ved demenssygdom både for personen med demens og partneren.</a:t>
            </a:r>
          </a:p>
          <a:p>
            <a:pPr marL="257175" indent="-257175">
              <a:lnSpc>
                <a:spcPct val="107000"/>
              </a:lnSpc>
              <a:buFont typeface="+mj-lt"/>
              <a:buAutoNum type="arabicPeriod"/>
            </a:pP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+mj-lt"/>
              <a:buAutoNum type="arabicPeriod"/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Åbenhed og rådgivning.</a:t>
            </a:r>
          </a:p>
          <a:p>
            <a:pPr marL="257175" indent="-257175">
              <a:lnSpc>
                <a:spcPct val="107000"/>
              </a:lnSpc>
              <a:buFont typeface="+mj-lt"/>
              <a:buAutoNum type="arabicPeriod"/>
            </a:pP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+mj-lt"/>
              <a:buAutoNum type="arabicPeriod"/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Hvad kan du/I gøre for at bevare et godt samliv?</a:t>
            </a:r>
            <a:b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37467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208E6-B522-4FA9-A701-84AF98A9A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Seksualitet hele livet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C128389-84EA-4D77-8BE8-6FD4AEDA7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362" y="706375"/>
            <a:ext cx="7261729" cy="39263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Seksualitet er et grundlæggende behov i os alle og handler i lige så høj grad om nydelse, nærhed, sanselighed og intimitet som om fysisk tilfredsstillelse.</a:t>
            </a:r>
          </a:p>
          <a:p>
            <a:pPr marL="0" indent="0">
              <a:buNone/>
            </a:pPr>
            <a:endParaRPr lang="da-DK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Seksualitet har betydning for vores livskvalitet og trivsel og er en integreret del af vores personlighed.</a:t>
            </a:r>
          </a:p>
          <a:p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Seksualitet er oplevelsen af køn og seksuel identitet.</a:t>
            </a:r>
          </a:p>
          <a:p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Seksualitet er det, der driver os til at søge efter kærlighed, varme og intimitet.</a:t>
            </a:r>
          </a:p>
          <a:p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 har ret til at få anerkendt sin seksualitet og at udtrykke den hele livet</a:t>
            </a:r>
            <a:b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uanset sygdom eller handicap.</a:t>
            </a:r>
          </a:p>
          <a:p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 har ret til at få professionel rådgivning om og støtte til at udleve</a:t>
            </a:r>
            <a:b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 seksualitet.</a:t>
            </a:r>
          </a:p>
          <a:p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EECA6147-F570-4CEC-A81A-C00D5471C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651" y="2673147"/>
            <a:ext cx="1948880" cy="195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01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8DA249-C1AA-4049-A4D8-9C98A4979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90" y="38693"/>
            <a:ext cx="5522405" cy="398639"/>
          </a:xfrm>
        </p:spPr>
        <p:txBody>
          <a:bodyPr/>
          <a:lstStyle/>
          <a:p>
            <a:r>
              <a:rPr lang="da-DK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Forandringer af seksualitetens udtryksform gennem livet</a:t>
            </a:r>
            <a:endParaRPr lang="da-DK" sz="1800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715AB0D-C9E6-4469-BC17-5D53D6CDD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036B8-093A-4E81-AFDA-669D620CEADF}" type="datetime2">
              <a:rPr lang="da-DK" smtClean="0"/>
              <a:t>8. september 2023</a:t>
            </a:fld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7EC5140-E352-4775-85A9-A18994051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7C9C-57A8-4003-9066-4A7E6D84F205}" type="slidenum">
              <a:rPr lang="da-DK" smtClean="0"/>
              <a:t>4</a:t>
            </a:fld>
            <a:endParaRPr lang="da-DK"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46FBF1A3-721D-47D1-86B0-F4669888C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215" y="634698"/>
            <a:ext cx="7581762" cy="37686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Undersøgelser viser, at den seksuelle interesse og aktivitet fortsætter højt op i alderen. </a:t>
            </a: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den måde vi udlever og udtrykker vores seksualitet på, og de måder vi har sex på, forandrer sig gennem livet pga. mange faktorer.</a:t>
            </a:r>
          </a:p>
          <a:p>
            <a:pPr marL="0" indent="0">
              <a:buNone/>
            </a:pP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 alderen b</a:t>
            </a: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rug for mere stimulation for at blive seksuel opstemt.</a:t>
            </a:r>
          </a:p>
          <a:p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Ændringer i hormonniveauet med </a:t>
            </a: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lderen.</a:t>
            </a:r>
          </a:p>
          <a:p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Skrøbelige slimhinder hos kvinder, som kan medføre smerter eller rifter.</a:t>
            </a:r>
          </a:p>
          <a:p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Nedsat evne til erektion hos mæ</a:t>
            </a: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nd.</a:t>
            </a:r>
          </a:p>
          <a:p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Eventuelle ændringer i lyst til sex.</a:t>
            </a:r>
          </a:p>
          <a:p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Sygdom, smerter og medicin kan påvirke evne og lyst til at</a:t>
            </a:r>
            <a:b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udleve seksualiteten.</a:t>
            </a:r>
          </a:p>
          <a:p>
            <a:pPr marL="0" indent="0">
              <a:buNone/>
            </a:pPr>
            <a:endParaRPr lang="da-DK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50F39FE-E3C0-4939-A1F6-325CE36F6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495" y="2682201"/>
            <a:ext cx="2625594" cy="198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87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2F0994-E1D0-4CC0-8A58-28EE20DDB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Ændringer i seksualiteten ved demenssygdom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76BFB59-AFED-4834-B394-79EF7C29C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66205"/>
            <a:ext cx="7849555" cy="39469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1400" b="1" dirty="0"/>
              <a:t>For personen med let til moderat demens:</a:t>
            </a:r>
          </a:p>
          <a:p>
            <a:pPr marL="0" indent="0">
              <a:buNone/>
            </a:pPr>
            <a:r>
              <a:rPr lang="da-DK" sz="1400" dirty="0"/>
              <a:t>Det er ikke alle, der oplever negative ændringer i starten af et demensforløb. Senere vil der dog ofte være udfordringer, der påvirker seksuallivet. </a:t>
            </a:r>
          </a:p>
          <a:p>
            <a:pPr marL="0" indent="0">
              <a:buNone/>
            </a:pPr>
            <a:endParaRPr lang="da-DK" sz="1400" dirty="0"/>
          </a:p>
          <a:p>
            <a:pPr marL="0" indent="0">
              <a:buNone/>
            </a:pPr>
            <a:r>
              <a:rPr lang="da-DK" sz="1400" dirty="0"/>
              <a:t>Udfordringer er afhængige af, hvilken demenssygdom det drejer sig om,</a:t>
            </a:r>
            <a:br>
              <a:rPr lang="da-DK" sz="1400" dirty="0"/>
            </a:br>
            <a:r>
              <a:rPr lang="da-DK" sz="1400" dirty="0"/>
              <a:t>og hvilken sværhedsgrad sygdommen er i.</a:t>
            </a:r>
          </a:p>
          <a:p>
            <a:pPr marL="0" indent="0">
              <a:buNone/>
            </a:pPr>
            <a:endParaRPr lang="da-DK" sz="1400" dirty="0"/>
          </a:p>
          <a:p>
            <a:pPr marL="0" indent="0">
              <a:buNone/>
            </a:pPr>
            <a:r>
              <a:rPr lang="da-DK" sz="1400" dirty="0"/>
              <a:t>Det kan dreje sig om:</a:t>
            </a:r>
          </a:p>
          <a:p>
            <a:pPr marL="0" indent="0">
              <a:buNone/>
            </a:pPr>
            <a:endParaRPr lang="da-DK" sz="1400" dirty="0"/>
          </a:p>
          <a:p>
            <a:r>
              <a:rPr lang="da-DK" sz="1400" dirty="0"/>
              <a:t>Følelse af utilstrækkelighed og mindreværd </a:t>
            </a:r>
          </a:p>
          <a:p>
            <a:r>
              <a:rPr lang="da-DK" sz="1400" dirty="0"/>
              <a:t>At have svært ved at tolke partnerens signaler</a:t>
            </a:r>
          </a:p>
          <a:p>
            <a:r>
              <a:rPr lang="da-DK" sz="1400" dirty="0"/>
              <a:t>Glemsel om tidligere vaner i samlivet</a:t>
            </a:r>
          </a:p>
          <a:p>
            <a:r>
              <a:rPr lang="da-DK" sz="1400" dirty="0"/>
              <a:t>Usikkerhed i forhold til, hvordan man tager initiativet, hvordan forspillet plejer at være osv.</a:t>
            </a:r>
          </a:p>
          <a:p>
            <a:endParaRPr lang="da-DK" sz="1400" dirty="0"/>
          </a:p>
          <a:p>
            <a:endParaRPr lang="da-DK" sz="1400" dirty="0"/>
          </a:p>
          <a:p>
            <a:endParaRPr lang="da-DK" sz="1400" dirty="0"/>
          </a:p>
          <a:p>
            <a:endParaRPr lang="da-DK" sz="1400" dirty="0"/>
          </a:p>
          <a:p>
            <a:endParaRPr lang="da-DK" sz="1400" dirty="0"/>
          </a:p>
          <a:p>
            <a:pPr marL="0" indent="0">
              <a:buNone/>
            </a:pPr>
            <a:endParaRPr lang="da-DK" sz="1400" dirty="0"/>
          </a:p>
          <a:p>
            <a:endParaRPr lang="da-DK" sz="1400" dirty="0"/>
          </a:p>
          <a:p>
            <a:endParaRPr lang="da-DK" sz="1400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9BAC456-A412-494F-84FB-E7E19296D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036B8-093A-4E81-AFDA-669D620CEADF}" type="datetime2">
              <a:rPr lang="da-DK" smtClean="0"/>
              <a:t>8. september 2023</a:t>
            </a:fld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69E0F11-EE8A-4E8F-BE65-1CA834DBC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7C9C-57A8-4003-9066-4A7E6D84F205}" type="slidenum">
              <a:rPr lang="da-DK" smtClean="0"/>
              <a:t>5</a:t>
            </a:fld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DF5B871-D5A0-4C95-B553-7E8029621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211" y="1476102"/>
            <a:ext cx="2186265" cy="184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40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EBE7E7E-67D6-4BD8-B8EA-E80D569B0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68687"/>
            <a:ext cx="7886700" cy="3659539"/>
          </a:xfrm>
        </p:spPr>
        <p:txBody>
          <a:bodyPr/>
          <a:lstStyle/>
          <a:p>
            <a:pPr marL="0" indent="0">
              <a:buNone/>
            </a:pPr>
            <a:r>
              <a:rPr lang="da-DK" sz="1600" b="1" dirty="0"/>
              <a:t>For personen med let til moderat demens:</a:t>
            </a:r>
          </a:p>
          <a:p>
            <a:endParaRPr lang="da-DK" dirty="0"/>
          </a:p>
          <a:p>
            <a:r>
              <a:rPr lang="da-DK" dirty="0"/>
              <a:t>Nedsat initiativ og lyst og at være uinteresseret i seksuelt samkvem</a:t>
            </a:r>
          </a:p>
          <a:p>
            <a:r>
              <a:rPr lang="da-DK" dirty="0"/>
              <a:t>At have svært ved at udvise varme følelser</a:t>
            </a:r>
          </a:p>
          <a:p>
            <a:r>
              <a:rPr lang="da-DK" dirty="0"/>
              <a:t>At have svært ved at give udtryk for egne behov</a:t>
            </a:r>
          </a:p>
          <a:p>
            <a:r>
              <a:rPr lang="da-DK" dirty="0"/>
              <a:t>Manglende hæmninger og forøget sexlyst</a:t>
            </a:r>
          </a:p>
          <a:p>
            <a:r>
              <a:rPr lang="da-DK" dirty="0"/>
              <a:t>Ændringer i opfattelsen af berøring, så det kan give ubehag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B33DF8D-2B34-443C-AADE-600C8A678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0390F-487D-41BA-87F2-0E55180463A7}" type="datetime2">
              <a:rPr lang="da-DK" smtClean="0"/>
              <a:t>8. september 2023</a:t>
            </a:fld>
            <a:endParaRPr lang="da-DK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9B6F7B4-F7A2-461F-9C52-4DEB6D376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425"/>
            <a:ext cx="6805613" cy="398463"/>
          </a:xfrm>
        </p:spPr>
        <p:txBody>
          <a:bodyPr/>
          <a:lstStyle/>
          <a:p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Ændringer i seksualiteten ved demenssygdom</a:t>
            </a:r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FCB1DEF-005D-4C49-95F8-B8EC3F46B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445" y="2643760"/>
            <a:ext cx="3001635" cy="195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92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AFB329-E12F-421F-927F-E6043457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Ændringer i seksualiteten ved demenssygdom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135C7B7-AF9C-4F51-B67A-E9EA55C03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381" y="583984"/>
            <a:ext cx="7672128" cy="40552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b="1" dirty="0"/>
              <a:t>For den raske partner: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Nogle raske partnere oplever positive konsekvenser i form af tættere</a:t>
            </a:r>
            <a:br>
              <a:rPr lang="da-DK" dirty="0"/>
            </a:br>
            <a:r>
              <a:rPr lang="da-DK" dirty="0"/>
              <a:t>tilknytning og bedre evne til at nyde nærhed og intimitet og være i nuet.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Andre kan opleve:</a:t>
            </a:r>
          </a:p>
          <a:p>
            <a:r>
              <a:rPr lang="da-DK" dirty="0"/>
              <a:t>Bekymringer for dagligdag og fremtid, som kan overskygge lysten til erotik.</a:t>
            </a:r>
          </a:p>
          <a:p>
            <a:r>
              <a:rPr lang="da-DK" dirty="0"/>
              <a:t>Mindre lyst og mindre tiltrækning, fordi man samtidig skal yde pleje og omsorg for sin partner.</a:t>
            </a:r>
          </a:p>
          <a:p>
            <a:r>
              <a:rPr lang="da-DK" dirty="0"/>
              <a:t>Mindre tiltrækning, hvis der er problemer med partnerens hygiejne.</a:t>
            </a:r>
          </a:p>
          <a:p>
            <a:r>
              <a:rPr lang="da-DK" dirty="0"/>
              <a:t>Man kan føle sig afvist, når partneren måske ikke mere tager initiativ.</a:t>
            </a:r>
          </a:p>
          <a:p>
            <a:r>
              <a:rPr lang="da-DK" dirty="0"/>
              <a:t>Man kan føle, at ens grænser bliver overskredet, hvis partneren udviser mere lyst og er mere uhæmmet end tidligere.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0CD80E6-EF22-4A4E-A004-1D4762939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036B8-093A-4E81-AFDA-669D620CEADF}" type="datetime2">
              <a:rPr lang="da-DK" smtClean="0"/>
              <a:t>8. september 2023</a:t>
            </a:fld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7500288-66BC-4D70-8A75-EBF70412E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7C9C-57A8-4003-9066-4A7E6D84F205}" type="slidenum">
              <a:rPr lang="da-DK" smtClean="0"/>
              <a:t>7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AEA5CD4-DCF4-44E4-8CA5-A8DA5C61C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234" y="705564"/>
            <a:ext cx="2155277" cy="164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64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C82BD7-D4F0-41E0-A156-6F0E22730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Spørgsmål til eftertanke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BD3EE05-5E45-46DD-96F3-D32D75A7E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036B8-093A-4E81-AFDA-669D620CEADF}" type="datetime2">
              <a:rPr lang="da-DK" smtClean="0"/>
              <a:t>8. september 2023</a:t>
            </a:fld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56CA646-F147-4B6B-8056-2CFE7D421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7C9C-57A8-4003-9066-4A7E6D84F205}" type="slidenum">
              <a:rPr lang="da-DK" smtClean="0"/>
              <a:t>8</a:t>
            </a:fld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523BB0F3-30D5-4A71-A94E-C6DB7052C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328" y="692658"/>
            <a:ext cx="2711465" cy="2052998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B917E784-E69E-4306-961C-70FC52B8A3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430"/>
          <a:stretch/>
        </p:blipFill>
        <p:spPr>
          <a:xfrm>
            <a:off x="4799111" y="2816998"/>
            <a:ext cx="2770286" cy="1939733"/>
          </a:xfrm>
          <a:prstGeom prst="rect">
            <a:avLst/>
          </a:prstGeom>
        </p:spPr>
      </p:pic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1FE27E97-DB55-4536-A26B-2CFE4C42B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9321" r="4535"/>
          <a:stretch/>
        </p:blipFill>
        <p:spPr>
          <a:xfrm>
            <a:off x="4799111" y="619559"/>
            <a:ext cx="2679337" cy="2142815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7910B109-8FE5-4937-BD01-46F3D36F1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329" y="2814928"/>
            <a:ext cx="2770287" cy="196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16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80BBF4-7B9B-48BC-86A3-757373F06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Åbenhed og rådgivning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BFA30C-1B1E-4DC5-AA34-6CE86D8D4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i="1" dirty="0"/>
              <a:t>Det kan være svært og grænseoverskridende at involvere</a:t>
            </a:r>
            <a:br>
              <a:rPr lang="da-DK" b="1" i="1" dirty="0"/>
            </a:br>
            <a:r>
              <a:rPr lang="da-DK" b="1" i="1" dirty="0"/>
              <a:t>sundhedsprofessionelle i det intime samliv, men det kan give gode</a:t>
            </a:r>
            <a:br>
              <a:rPr lang="da-DK" b="1" i="1" dirty="0"/>
            </a:br>
            <a:r>
              <a:rPr lang="da-DK" b="1" i="1" dirty="0"/>
              <a:t>muligheder for at finde nye veje til et tilfredsstillende samliv.</a:t>
            </a:r>
          </a:p>
          <a:p>
            <a:pPr marL="0" indent="0">
              <a:buNone/>
            </a:pPr>
            <a:endParaRPr lang="da-DK" i="1" dirty="0"/>
          </a:p>
          <a:p>
            <a:r>
              <a:rPr lang="da-DK" dirty="0"/>
              <a:t>Tal sammen tidligt i sygdomsforløbet om jeres ønsker og behov i jeres</a:t>
            </a:r>
            <a:br>
              <a:rPr lang="da-DK" dirty="0"/>
            </a:br>
            <a:r>
              <a:rPr lang="da-DK" dirty="0"/>
              <a:t>intime samliv.</a:t>
            </a:r>
          </a:p>
          <a:p>
            <a:r>
              <a:rPr lang="da-DK" dirty="0"/>
              <a:t>Tal med en nær ven eller et andet par i samme situation.</a:t>
            </a:r>
          </a:p>
          <a:p>
            <a:r>
              <a:rPr lang="da-DK" dirty="0"/>
              <a:t>Få råd og vejledning fra jeres læge, psykolog, sexolog eller en seksualvejleder i kommunen.</a:t>
            </a:r>
          </a:p>
          <a:p>
            <a:r>
              <a:rPr lang="da-DK" dirty="0"/>
              <a:t>Alzheimerforeningen og Ældresagen kan også yde råd og vejledning.</a:t>
            </a:r>
          </a:p>
          <a:p>
            <a:r>
              <a:rPr lang="da-DK" dirty="0"/>
              <a:t>Måske har I brug for rådgivning både sammen og hver for sig.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C9231E0-F833-4238-B607-19E145F27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036B8-093A-4E81-AFDA-669D620CEADF}" type="datetime2">
              <a:rPr lang="da-DK" smtClean="0"/>
              <a:t>8. september 2023</a:t>
            </a:fld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A317695-8250-4C5F-A0DE-75CBA9E16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47C9C-57A8-4003-9066-4A7E6D84F205}" type="slidenum">
              <a:rPr lang="da-DK" smtClean="0"/>
              <a:t>9</a:t>
            </a:fld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1B968A7A-1A4A-414A-AE96-A21886B67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Sexlivet er normalt knyttet til privatlivet, men det er vigtigt at kunne tale med hinanden og inddrage fagpersoner ved behov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11F36BEB-EE1C-47E4-946A-45119038F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726" y="1255120"/>
            <a:ext cx="1696369" cy="194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4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Danish"/>
</p:tagLst>
</file>

<file path=ppt/theme/theme1.xml><?xml version="1.0" encoding="utf-8"?>
<a:theme xmlns:a="http://schemas.openxmlformats.org/drawingml/2006/main" name="NVD skabelon_dansk">
  <a:themeElements>
    <a:clrScheme name="Brugerdefineret 8">
      <a:dk1>
        <a:srgbClr val="000000"/>
      </a:dk1>
      <a:lt1>
        <a:srgbClr val="FFFFFF"/>
      </a:lt1>
      <a:dk2>
        <a:srgbClr val="437763"/>
      </a:dk2>
      <a:lt2>
        <a:srgbClr val="FFFFFF"/>
      </a:lt2>
      <a:accent1>
        <a:srgbClr val="437763"/>
      </a:accent1>
      <a:accent2>
        <a:srgbClr val="E0555A"/>
      </a:accent2>
      <a:accent3>
        <a:srgbClr val="9DBB36"/>
      </a:accent3>
      <a:accent4>
        <a:srgbClr val="BD242A"/>
      </a:accent4>
      <a:accent5>
        <a:srgbClr val="2995A5"/>
      </a:accent5>
      <a:accent6>
        <a:srgbClr val="FCBA12"/>
      </a:accent6>
      <a:hlink>
        <a:srgbClr val="000000"/>
      </a:hlink>
      <a:folHlink>
        <a:srgbClr val="000000"/>
      </a:folHlink>
    </a:clrScheme>
    <a:fontScheme name="NVD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9DBB36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90000" rtlCol="0">
        <a:no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VD template.potx [Read-Only]" id="{EE66486C-858B-403B-ACA9-C4438561CDF6}" vid="{1A7A5E8B-E9C1-48AB-B806-635B324275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NVD skabelon_dansk</Template>
  <TotalTime>266</TotalTime>
  <Words>814</Words>
  <Application>Microsoft Office PowerPoint</Application>
  <PresentationFormat>Skærmshow (16:9)</PresentationFormat>
  <Paragraphs>105</Paragraphs>
  <Slides>11</Slides>
  <Notes>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4" baseType="lpstr">
      <vt:lpstr>Arial</vt:lpstr>
      <vt:lpstr>Calibri</vt:lpstr>
      <vt:lpstr>NVD skabelon_dansk</vt:lpstr>
      <vt:lpstr>Seksualitet og samliv</vt:lpstr>
      <vt:lpstr>Program</vt:lpstr>
      <vt:lpstr>Seksualitet hele livet</vt:lpstr>
      <vt:lpstr>Forandringer af seksualitetens udtryksform gennem livet</vt:lpstr>
      <vt:lpstr>Ændringer i seksualiteten ved demenssygdom</vt:lpstr>
      <vt:lpstr>Ændringer i seksualiteten ved demenssygdom</vt:lpstr>
      <vt:lpstr>Ændringer i seksualiteten ved demenssygdom</vt:lpstr>
      <vt:lpstr>Spørgsmål til eftertanke</vt:lpstr>
      <vt:lpstr>Åbenhed og rådgivning</vt:lpstr>
      <vt:lpstr> Hvad kan du/I gøre for at bevare et godt samliv? </vt:lpstr>
      <vt:lpstr>Tak for i dag</vt:lpstr>
    </vt:vector>
  </TitlesOfParts>
  <Company>Region Hovedstaden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Jette Kallehauge</dc:creator>
  <cp:lastModifiedBy>Tove-Marie Buk</cp:lastModifiedBy>
  <cp:revision>42</cp:revision>
  <dcterms:created xsi:type="dcterms:W3CDTF">2017-03-07T10:23:34Z</dcterms:created>
  <dcterms:modified xsi:type="dcterms:W3CDTF">2023-09-08T07:13:47Z</dcterms:modified>
</cp:coreProperties>
</file>