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handoutMasterIdLst>
    <p:handoutMasterId r:id="rId24"/>
  </p:handoutMasterIdLst>
  <p:sldIdLst>
    <p:sldId id="256" r:id="rId2"/>
    <p:sldId id="291" r:id="rId3"/>
    <p:sldId id="274" r:id="rId4"/>
    <p:sldId id="366" r:id="rId5"/>
    <p:sldId id="307" r:id="rId6"/>
    <p:sldId id="313" r:id="rId7"/>
    <p:sldId id="314" r:id="rId8"/>
    <p:sldId id="370" r:id="rId9"/>
    <p:sldId id="369" r:id="rId10"/>
    <p:sldId id="265" r:id="rId11"/>
    <p:sldId id="305" r:id="rId12"/>
    <p:sldId id="306" r:id="rId13"/>
    <p:sldId id="308" r:id="rId14"/>
    <p:sldId id="309" r:id="rId15"/>
    <p:sldId id="310" r:id="rId16"/>
    <p:sldId id="268" r:id="rId17"/>
    <p:sldId id="312" r:id="rId18"/>
    <p:sldId id="269" r:id="rId19"/>
    <p:sldId id="264" r:id="rId20"/>
    <p:sldId id="282" r:id="rId21"/>
    <p:sldId id="262" r:id="rId22"/>
  </p:sldIdLst>
  <p:sldSz cx="9144000" cy="5143500" type="screen16x9"/>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3" userDrawn="1">
          <p15:clr>
            <a:srgbClr val="A4A3A4"/>
          </p15:clr>
        </p15:guide>
        <p15:guide id="2" pos="2880" userDrawn="1">
          <p15:clr>
            <a:srgbClr val="A4A3A4"/>
          </p15:clr>
        </p15:guide>
        <p15:guide id="3" pos="3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BB36"/>
    <a:srgbClr val="E0555A"/>
    <a:srgbClr val="297241"/>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46" autoAdjust="0"/>
    <p:restoredTop sz="94660"/>
  </p:normalViewPr>
  <p:slideViewPr>
    <p:cSldViewPr snapToGrid="0" showGuides="1">
      <p:cViewPr varScale="1">
        <p:scale>
          <a:sx n="121" d="100"/>
          <a:sy n="121" d="100"/>
        </p:scale>
        <p:origin x="120" y="504"/>
      </p:cViewPr>
      <p:guideLst>
        <p:guide orient="horz" pos="413"/>
        <p:guide pos="2880"/>
        <p:guide pos="3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3269630628183E-2"/>
          <c:y val="0.1373373054042191"/>
          <c:w val="0.53344885088103799"/>
          <c:h val="0.83568572389138074"/>
        </c:manualLayout>
      </c:layout>
      <c:pieChart>
        <c:varyColors val="1"/>
        <c:ser>
          <c:idx val="0"/>
          <c:order val="0"/>
          <c:tx>
            <c:strRef>
              <c:f>'Ark1'!$B$1</c:f>
              <c:strCache>
                <c:ptCount val="1"/>
                <c:pt idx="0">
                  <c:v>Demensdiagnoser</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'Ark1'!$A$2:$A$8</c:f>
              <c:strCache>
                <c:ptCount val="7"/>
                <c:pt idx="0">
                  <c:v>Alzheimers sygdom 62%</c:v>
                </c:pt>
                <c:pt idx="1">
                  <c:v>Vaskulær demens 17%</c:v>
                </c:pt>
                <c:pt idx="2">
                  <c:v>Blandet Alz og vaskulær 10%</c:v>
                </c:pt>
                <c:pt idx="3">
                  <c:v>Lewy body 4%</c:v>
                </c:pt>
                <c:pt idx="4">
                  <c:v>Frontotemporal (FTD) 2%</c:v>
                </c:pt>
                <c:pt idx="5">
                  <c:v>Parkinson med demens 2%</c:v>
                </c:pt>
                <c:pt idx="6">
                  <c:v>Andre 3%</c:v>
                </c:pt>
              </c:strCache>
            </c:strRef>
          </c:cat>
          <c:val>
            <c:numRef>
              <c:f>'Ark1'!$B$2:$B$8</c:f>
              <c:numCache>
                <c:formatCode>0%</c:formatCode>
                <c:ptCount val="7"/>
                <c:pt idx="0">
                  <c:v>0.62</c:v>
                </c:pt>
                <c:pt idx="1">
                  <c:v>0.17</c:v>
                </c:pt>
                <c:pt idx="2">
                  <c:v>0.1</c:v>
                </c:pt>
                <c:pt idx="3">
                  <c:v>0.04</c:v>
                </c:pt>
                <c:pt idx="4">
                  <c:v>0.02</c:v>
                </c:pt>
                <c:pt idx="5">
                  <c:v>0.02</c:v>
                </c:pt>
                <c:pt idx="6">
                  <c:v>0.03</c:v>
                </c:pt>
              </c:numCache>
            </c:numRef>
          </c:val>
          <c:extLst>
            <c:ext xmlns:c16="http://schemas.microsoft.com/office/drawing/2014/chart" uri="{C3380CC4-5D6E-409C-BE32-E72D297353CC}">
              <c16:uniqueId val="{00000000-4F8A-4ADA-8A1D-C5F5895A6E98}"/>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0902750282404539"/>
          <c:y val="0.13658380404639112"/>
          <c:w val="0.37321133523230143"/>
          <c:h val="0.72853129000924977"/>
        </c:manualLayout>
      </c:layout>
      <c:overlay val="0"/>
    </c:legend>
    <c:plotVisOnly val="1"/>
    <c:dispBlanksAs val="gap"/>
    <c:showDLblsOverMax val="0"/>
  </c:chart>
  <c:txPr>
    <a:bodyPr/>
    <a:lstStyle/>
    <a:p>
      <a:pPr>
        <a:defRPr sz="1800"/>
      </a:pPr>
      <a:endParaRPr lang="da-DK"/>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1DA28F-D1CD-4971-8120-229BCD19A7A4}" type="datetimeFigureOut">
              <a:rPr lang="da-DK" smtClean="0"/>
              <a:t>12-09-2023</a:t>
            </a:fld>
            <a:endParaRPr lang="da-DK"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A7F78F-E9D1-4548-9D56-DA656AD35860}" type="slidenum">
              <a:rPr lang="da-DK" smtClean="0"/>
              <a:t>‹nr.›</a:t>
            </a:fld>
            <a:endParaRPr lang="da-DK" dirty="0"/>
          </a:p>
        </p:txBody>
      </p:sp>
    </p:spTree>
    <p:extLst>
      <p:ext uri="{BB962C8B-B14F-4D97-AF65-F5344CB8AC3E}">
        <p14:creationId xmlns:p14="http://schemas.microsoft.com/office/powerpoint/2010/main" val="401298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11F21-6B60-4C67-91E6-74A2FBA31B78}" type="datetimeFigureOut">
              <a:rPr lang="da-DK" smtClean="0"/>
              <a:t>12-09-2023</a:t>
            </a:fld>
            <a:endParaRPr lang="da-DK"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9EA10-BB89-483D-8E07-457A39A72F8F}" type="slidenum">
              <a:rPr lang="da-DK" smtClean="0"/>
              <a:t>‹nr.›</a:t>
            </a:fld>
            <a:endParaRPr lang="da-DK" dirty="0"/>
          </a:p>
        </p:txBody>
      </p:sp>
    </p:spTree>
    <p:extLst>
      <p:ext uri="{BB962C8B-B14F-4D97-AF65-F5344CB8AC3E}">
        <p14:creationId xmlns:p14="http://schemas.microsoft.com/office/powerpoint/2010/main" val="2499316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Det er målet, at de pårørende: </a:t>
            </a:r>
          </a:p>
          <a:p>
            <a:r>
              <a:rPr lang="da-DK" dirty="0"/>
              <a:t>Får viden om og forståelse for demens og de kognitive vanskeligheder, som kan opstå ved middelsvær til svær demens. </a:t>
            </a:r>
          </a:p>
          <a:p>
            <a:r>
              <a:rPr lang="da-DK" dirty="0"/>
              <a:t>Oplever, at de får en større viden om årsagerne til vanskelighederne med at klare sig i hverdagen.</a:t>
            </a:r>
          </a:p>
        </p:txBody>
      </p:sp>
      <p:sp>
        <p:nvSpPr>
          <p:cNvPr id="4" name="Slide Number Placeholder 3"/>
          <p:cNvSpPr>
            <a:spLocks noGrp="1"/>
          </p:cNvSpPr>
          <p:nvPr>
            <p:ph type="sldNum" sz="quarter" idx="10"/>
          </p:nvPr>
        </p:nvSpPr>
        <p:spPr/>
        <p:txBody>
          <a:bodyPr/>
          <a:lstStyle/>
          <a:p>
            <a:fld id="{7319EA10-BB89-483D-8E07-457A39A72F8F}" type="slidenum">
              <a:rPr lang="da-DK" smtClean="0"/>
              <a:t>2</a:t>
            </a:fld>
            <a:endParaRPr lang="da-DK" dirty="0"/>
          </a:p>
        </p:txBody>
      </p:sp>
    </p:spTree>
    <p:extLst>
      <p:ext uri="{BB962C8B-B14F-4D97-AF65-F5344CB8AC3E}">
        <p14:creationId xmlns:p14="http://schemas.microsoft.com/office/powerpoint/2010/main" val="3336954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a:t>Vaskulær demens skyldes forstyrrelser i hjernens blodforsyning. </a:t>
            </a:r>
          </a:p>
          <a:p>
            <a:r>
              <a:rPr lang="da-DK" sz="1200" dirty="0"/>
              <a:t>Der kan være flere årsager til vaskulær demens: </a:t>
            </a:r>
          </a:p>
          <a:p>
            <a:pPr marL="342900" indent="-342900">
              <a:buFont typeface="Arial" panose="020B0604020202020204" pitchFamily="34" charset="0"/>
              <a:buChar char="•"/>
            </a:pPr>
            <a:r>
              <a:rPr lang="da-DK" sz="1200" dirty="0"/>
              <a:t>Blodpropper i hjernen (hyppigst)  </a:t>
            </a:r>
          </a:p>
          <a:p>
            <a:pPr marL="342900" indent="-342900">
              <a:buFont typeface="Arial" panose="020B0604020202020204" pitchFamily="34" charset="0"/>
              <a:buChar char="•"/>
            </a:pPr>
            <a:r>
              <a:rPr lang="da-DK" sz="1200" dirty="0"/>
              <a:t>Blødninger i hjernen</a:t>
            </a:r>
          </a:p>
          <a:p>
            <a:pPr marL="342900" indent="-342900">
              <a:buFont typeface="Arial" panose="020B0604020202020204" pitchFamily="34" charset="0"/>
              <a:buChar char="•"/>
            </a:pPr>
            <a:r>
              <a:rPr lang="da-DK" sz="1200" dirty="0"/>
              <a:t>Sygdom i de små, dybtliggende blodkar i hjernen</a:t>
            </a:r>
          </a:p>
          <a:p>
            <a:pPr marL="342900" indent="-342900">
              <a:buFont typeface="Arial" panose="020B0604020202020204" pitchFamily="34" charset="0"/>
              <a:buChar char="•"/>
            </a:pPr>
            <a:r>
              <a:rPr lang="da-DK" sz="1200" dirty="0"/>
              <a:t>Svigtende blod- og ilttilførsel til hjernen, fx ved hjertestop</a:t>
            </a:r>
          </a:p>
          <a:p>
            <a:endParaRPr lang="da-DK" dirty="0"/>
          </a:p>
        </p:txBody>
      </p:sp>
      <p:sp>
        <p:nvSpPr>
          <p:cNvPr id="4" name="Pladsholder til slidenummer 3"/>
          <p:cNvSpPr>
            <a:spLocks noGrp="1"/>
          </p:cNvSpPr>
          <p:nvPr>
            <p:ph type="sldNum" sz="quarter" idx="10"/>
          </p:nvPr>
        </p:nvSpPr>
        <p:spPr/>
        <p:txBody>
          <a:bodyPr/>
          <a:lstStyle/>
          <a:p>
            <a:fld id="{7319EA10-BB89-483D-8E07-457A39A72F8F}" type="slidenum">
              <a:rPr lang="da-DK" smtClean="0"/>
              <a:t>12</a:t>
            </a:fld>
            <a:endParaRPr lang="da-DK" dirty="0"/>
          </a:p>
        </p:txBody>
      </p:sp>
    </p:spTree>
    <p:extLst>
      <p:ext uri="{BB962C8B-B14F-4D97-AF65-F5344CB8AC3E}">
        <p14:creationId xmlns:p14="http://schemas.microsoft.com/office/powerpoint/2010/main" val="2831844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319EA10-BB89-483D-8E07-457A39A72F8F}" type="slidenum">
              <a:rPr lang="da-DK" smtClean="0"/>
              <a:t>13</a:t>
            </a:fld>
            <a:endParaRPr lang="da-DK" dirty="0"/>
          </a:p>
        </p:txBody>
      </p:sp>
    </p:spTree>
    <p:extLst>
      <p:ext uri="{BB962C8B-B14F-4D97-AF65-F5344CB8AC3E}">
        <p14:creationId xmlns:p14="http://schemas.microsoft.com/office/powerpoint/2010/main" val="3120227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14</a:t>
            </a:fld>
            <a:endParaRPr lang="da-DK" dirty="0"/>
          </a:p>
        </p:txBody>
      </p:sp>
    </p:spTree>
    <p:extLst>
      <p:ext uri="{BB962C8B-B14F-4D97-AF65-F5344CB8AC3E}">
        <p14:creationId xmlns:p14="http://schemas.microsoft.com/office/powerpoint/2010/main" val="951962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15</a:t>
            </a:fld>
            <a:endParaRPr lang="da-DK" dirty="0"/>
          </a:p>
        </p:txBody>
      </p:sp>
    </p:spTree>
    <p:extLst>
      <p:ext uri="{BB962C8B-B14F-4D97-AF65-F5344CB8AC3E}">
        <p14:creationId xmlns:p14="http://schemas.microsoft.com/office/powerpoint/2010/main" val="157439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a:t>Man kender ikke årsagen til Lewy body demens. </a:t>
            </a:r>
          </a:p>
          <a:p>
            <a:r>
              <a:rPr lang="da-DK" sz="1200" dirty="0"/>
              <a:t>Men man ved, at der foregår en skadelig ophobning af proteiner i kugleformede dannelser kaldet Lewy </a:t>
            </a:r>
            <a:r>
              <a:rPr lang="da-DK" sz="1200" dirty="0" err="1"/>
              <a:t>bodies</a:t>
            </a:r>
            <a:r>
              <a:rPr lang="da-DK" sz="1200" dirty="0"/>
              <a:t>. </a:t>
            </a:r>
          </a:p>
          <a:p>
            <a:r>
              <a:rPr lang="da-DK" sz="1200" dirty="0"/>
              <a:t>Sygdommen medfører også mangel på signalstoffet acetylkolin, som hjernecellerne bruger til at kommunikere med indbyrdes.</a:t>
            </a:r>
          </a:p>
          <a:p>
            <a:r>
              <a:rPr lang="da-DK" sz="1200" b="0" i="0" dirty="0">
                <a:effectLst/>
              </a:rPr>
              <a:t>Lewy body demens har et vist overlap med både Alzheimers sygdom og Parkinsons sygdom</a:t>
            </a:r>
            <a:endParaRPr lang="en-US" sz="1200" dirty="0"/>
          </a:p>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16</a:t>
            </a:fld>
            <a:endParaRPr lang="da-DK" dirty="0"/>
          </a:p>
        </p:txBody>
      </p:sp>
    </p:spTree>
    <p:extLst>
      <p:ext uri="{BB962C8B-B14F-4D97-AF65-F5344CB8AC3E}">
        <p14:creationId xmlns:p14="http://schemas.microsoft.com/office/powerpoint/2010/main" val="1995064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319EA10-BB89-483D-8E07-457A39A72F8F}" type="slidenum">
              <a:rPr lang="da-DK" smtClean="0"/>
              <a:t>17</a:t>
            </a:fld>
            <a:endParaRPr lang="da-DK" dirty="0"/>
          </a:p>
        </p:txBody>
      </p:sp>
    </p:spTree>
    <p:extLst>
      <p:ext uri="{BB962C8B-B14F-4D97-AF65-F5344CB8AC3E}">
        <p14:creationId xmlns:p14="http://schemas.microsoft.com/office/powerpoint/2010/main" val="1400947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Kursusdeltagerne noterer hver for sig selv i ca. 5 min på øvelsesarket. Herefter taler man med sidemanden i 10-15 min. »</a:t>
            </a:r>
          </a:p>
        </p:txBody>
      </p:sp>
      <p:sp>
        <p:nvSpPr>
          <p:cNvPr id="4" name="Pladsholder til diasnummer 3"/>
          <p:cNvSpPr>
            <a:spLocks noGrp="1"/>
          </p:cNvSpPr>
          <p:nvPr>
            <p:ph type="sldNum" sz="quarter" idx="10"/>
          </p:nvPr>
        </p:nvSpPr>
        <p:spPr/>
        <p:txBody>
          <a:bodyPr/>
          <a:lstStyle/>
          <a:p>
            <a:fld id="{7319EA10-BB89-483D-8E07-457A39A72F8F}" type="slidenum">
              <a:rPr lang="da-DK" smtClean="0"/>
              <a:t>18</a:t>
            </a:fld>
            <a:endParaRPr lang="da-DK" dirty="0"/>
          </a:p>
        </p:txBody>
      </p:sp>
    </p:spTree>
    <p:extLst>
      <p:ext uri="{BB962C8B-B14F-4D97-AF65-F5344CB8AC3E}">
        <p14:creationId xmlns:p14="http://schemas.microsoft.com/office/powerpoint/2010/main" val="1852395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Opsamling med fælles gennemgang af tipskupon.</a:t>
            </a:r>
          </a:p>
        </p:txBody>
      </p:sp>
      <p:sp>
        <p:nvSpPr>
          <p:cNvPr id="4" name="Pladsholder til diasnummer 3"/>
          <p:cNvSpPr>
            <a:spLocks noGrp="1"/>
          </p:cNvSpPr>
          <p:nvPr>
            <p:ph type="sldNum" sz="quarter" idx="10"/>
          </p:nvPr>
        </p:nvSpPr>
        <p:spPr/>
        <p:txBody>
          <a:bodyPr/>
          <a:lstStyle/>
          <a:p>
            <a:fld id="{7319EA10-BB89-483D-8E07-457A39A72F8F}" type="slidenum">
              <a:rPr lang="da-DK" smtClean="0"/>
              <a:t>19</a:t>
            </a:fld>
            <a:endParaRPr lang="da-DK" dirty="0"/>
          </a:p>
        </p:txBody>
      </p:sp>
    </p:spTree>
    <p:extLst>
      <p:ext uri="{BB962C8B-B14F-4D97-AF65-F5344CB8AC3E}">
        <p14:creationId xmlns:p14="http://schemas.microsoft.com/office/powerpoint/2010/main" val="2856710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Underviseren samler op på dagen i tre korte pointer. </a:t>
            </a:r>
          </a:p>
          <a:p>
            <a:r>
              <a:rPr lang="da-DK" dirty="0"/>
              <a:t>» Kursusdeltagerne drøfter to og to: Hvad synes du var interessant i dag? </a:t>
            </a:r>
          </a:p>
          <a:p>
            <a:r>
              <a:rPr lang="da-DK" dirty="0"/>
              <a:t>» Underviseren afrunder ved at spørge, om nogle af kursisterne vil dele deres svar.</a:t>
            </a:r>
          </a:p>
        </p:txBody>
      </p:sp>
      <p:sp>
        <p:nvSpPr>
          <p:cNvPr id="4" name="Pladsholder til diasnummer 3"/>
          <p:cNvSpPr>
            <a:spLocks noGrp="1"/>
          </p:cNvSpPr>
          <p:nvPr>
            <p:ph type="sldNum" sz="quarter" idx="10"/>
          </p:nvPr>
        </p:nvSpPr>
        <p:spPr/>
        <p:txBody>
          <a:bodyPr/>
          <a:lstStyle/>
          <a:p>
            <a:fld id="{7319EA10-BB89-483D-8E07-457A39A72F8F}" type="slidenum">
              <a:rPr lang="da-DK" smtClean="0"/>
              <a:t>20</a:t>
            </a:fld>
            <a:endParaRPr lang="da-DK" dirty="0"/>
          </a:p>
        </p:txBody>
      </p:sp>
    </p:spTree>
    <p:extLst>
      <p:ext uri="{BB962C8B-B14F-4D97-AF65-F5344CB8AC3E}">
        <p14:creationId xmlns:p14="http://schemas.microsoft.com/office/powerpoint/2010/main" val="4023988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319EA10-BB89-483D-8E07-457A39A72F8F}" type="slidenum">
              <a:rPr lang="da-DK" smtClean="0"/>
              <a:t>21</a:t>
            </a:fld>
            <a:endParaRPr lang="da-DK" dirty="0"/>
          </a:p>
        </p:txBody>
      </p:sp>
    </p:spTree>
    <p:extLst>
      <p:ext uri="{BB962C8B-B14F-4D97-AF65-F5344CB8AC3E}">
        <p14:creationId xmlns:p14="http://schemas.microsoft.com/office/powerpoint/2010/main" val="252145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7319EA10-BB89-483D-8E07-457A39A72F8F}" type="slidenum">
              <a:rPr lang="da-DK" smtClean="0"/>
              <a:t>3</a:t>
            </a:fld>
            <a:endParaRPr lang="da-DK" dirty="0"/>
          </a:p>
        </p:txBody>
      </p:sp>
    </p:spTree>
    <p:extLst>
      <p:ext uri="{BB962C8B-B14F-4D97-AF65-F5344CB8AC3E}">
        <p14:creationId xmlns:p14="http://schemas.microsoft.com/office/powerpoint/2010/main" val="3992828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Indled fx undervisningen med, at hver deltager udfylder ”Tipskupon – Sandt eller falsk?”. Formålet er at gøre deltagerne bevidste om, hvad de ved og ikke ved og skabe en munter og god stemning. Deltagerne får løbende svar på spørgsmålene i den efterfølgende PowerPoint. </a:t>
            </a:r>
          </a:p>
          <a:p>
            <a:r>
              <a:rPr lang="da-DK" dirty="0"/>
              <a:t>» Udlevering af fakta-ark om demenssygdomme.</a:t>
            </a:r>
          </a:p>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4</a:t>
            </a:fld>
            <a:endParaRPr lang="da-DK" dirty="0"/>
          </a:p>
        </p:txBody>
      </p:sp>
    </p:spTree>
    <p:extLst>
      <p:ext uri="{BB962C8B-B14F-4D97-AF65-F5344CB8AC3E}">
        <p14:creationId xmlns:p14="http://schemas.microsoft.com/office/powerpoint/2010/main" val="1050720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Demens kan sammenlignes med feber. Der er er mange sygdomme, som kan medføre feber. </a:t>
            </a:r>
          </a:p>
          <a:p>
            <a:r>
              <a:rPr lang="da-DK" dirty="0"/>
              <a:t>De fire hyppigste dødsårsager i DK: kræft, hjertesygdomme, lungesygdomme og demens. Kilde:  https://videnscenterfordemens.dk/da/mortalitet-og-demens</a:t>
            </a:r>
          </a:p>
          <a:p>
            <a:endParaRPr lang="da-DK" dirty="0"/>
          </a:p>
        </p:txBody>
      </p:sp>
      <p:sp>
        <p:nvSpPr>
          <p:cNvPr id="4" name="Pladsholder til slidenummer 3"/>
          <p:cNvSpPr>
            <a:spLocks noGrp="1"/>
          </p:cNvSpPr>
          <p:nvPr>
            <p:ph type="sldNum" sz="quarter" idx="5"/>
          </p:nvPr>
        </p:nvSpPr>
        <p:spPr/>
        <p:txBody>
          <a:bodyPr/>
          <a:lstStyle/>
          <a:p>
            <a:fld id="{7319EA10-BB89-483D-8E07-457A39A72F8F}" type="slidenum">
              <a:rPr lang="da-DK" smtClean="0"/>
              <a:t>5</a:t>
            </a:fld>
            <a:endParaRPr lang="da-DK" dirty="0"/>
          </a:p>
        </p:txBody>
      </p:sp>
    </p:spTree>
    <p:extLst>
      <p:ext uri="{BB962C8B-B14F-4D97-AF65-F5344CB8AC3E}">
        <p14:creationId xmlns:p14="http://schemas.microsoft.com/office/powerpoint/2010/main" val="4150217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319EA10-BB89-483D-8E07-457A39A72F8F}" type="slidenum">
              <a:rPr lang="da-DK" smtClean="0"/>
              <a:t>6</a:t>
            </a:fld>
            <a:endParaRPr lang="da-DK" dirty="0"/>
          </a:p>
        </p:txBody>
      </p:sp>
    </p:spTree>
    <p:extLst>
      <p:ext uri="{BB962C8B-B14F-4D97-AF65-F5344CB8AC3E}">
        <p14:creationId xmlns:p14="http://schemas.microsoft.com/office/powerpoint/2010/main" val="2466489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0" dirty="0">
                <a:solidFill>
                  <a:srgbClr val="123845"/>
                </a:solidFill>
                <a:effectLst/>
                <a:latin typeface="Mari" panose="020B0506040000020004" pitchFamily="34" charset="0"/>
              </a:rPr>
              <a:t>Sygdomsforløbet, herunder restlevetiden med demens, afhænger af flere faktorer, bl.a. hvilken demenssygdom, der er tale om, hvor hurtigt sygdommen udvikler sig, pågældendes alder på diagnosetidspunktet, generelle helbredstilstand og eventuelle øvrige sygdomme (komorbiditet).</a:t>
            </a:r>
            <a:endParaRPr lang="da-DK" dirty="0"/>
          </a:p>
        </p:txBody>
      </p:sp>
      <p:sp>
        <p:nvSpPr>
          <p:cNvPr id="4" name="Pladsholder til slidenummer 3"/>
          <p:cNvSpPr>
            <a:spLocks noGrp="1"/>
          </p:cNvSpPr>
          <p:nvPr>
            <p:ph type="sldNum" sz="quarter" idx="5"/>
          </p:nvPr>
        </p:nvSpPr>
        <p:spPr/>
        <p:txBody>
          <a:bodyPr/>
          <a:lstStyle/>
          <a:p>
            <a:fld id="{7319EA10-BB89-483D-8E07-457A39A72F8F}" type="slidenum">
              <a:rPr lang="da-DK" smtClean="0"/>
              <a:t>7</a:t>
            </a:fld>
            <a:endParaRPr lang="da-DK" dirty="0"/>
          </a:p>
        </p:txBody>
      </p:sp>
    </p:spTree>
    <p:extLst>
      <p:ext uri="{BB962C8B-B14F-4D97-AF65-F5344CB8AC3E}">
        <p14:creationId xmlns:p14="http://schemas.microsoft.com/office/powerpoint/2010/main" val="1700494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sz="1800" b="1" dirty="0">
                <a:latin typeface="Times New Roman" pitchFamily="18" charset="0"/>
              </a:rPr>
              <a:t>Uddyb A’erne</a:t>
            </a:r>
          </a:p>
          <a:p>
            <a:r>
              <a:rPr lang="da-DK" altLang="da-DK" sz="1800" b="1" dirty="0">
                <a:latin typeface="Times New Roman" pitchFamily="18" charset="0"/>
              </a:rPr>
              <a:t>Svær demens svarer til en udviklingsalder på ½ - 3 år</a:t>
            </a:r>
          </a:p>
        </p:txBody>
      </p:sp>
      <p:sp>
        <p:nvSpPr>
          <p:cNvPr id="4" name="Pladsholder til diasnummer 3"/>
          <p:cNvSpPr>
            <a:spLocks noGrp="1"/>
          </p:cNvSpPr>
          <p:nvPr>
            <p:ph type="sldNum" sz="quarter" idx="10"/>
          </p:nvPr>
        </p:nvSpPr>
        <p:spPr/>
        <p:txBody>
          <a:bodyPr/>
          <a:lstStyle/>
          <a:p>
            <a:fld id="{7319EA10-BB89-483D-8E07-457A39A72F8F}" type="slidenum">
              <a:rPr lang="da-DK" smtClean="0"/>
              <a:t>8</a:t>
            </a:fld>
            <a:endParaRPr lang="da-DK" dirty="0"/>
          </a:p>
        </p:txBody>
      </p:sp>
    </p:spTree>
    <p:extLst>
      <p:ext uri="{BB962C8B-B14F-4D97-AF65-F5344CB8AC3E}">
        <p14:creationId xmlns:p14="http://schemas.microsoft.com/office/powerpoint/2010/main" val="2491671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Sygdommen er opkaldt efter den tyske psykiater Alois Alzheimer, der beskrev symptomerne allerede i 1906. </a:t>
            </a:r>
          </a:p>
          <a:p>
            <a:r>
              <a:rPr lang="da-DK" sz="1200" dirty="0"/>
              <a:t>Årsagerne kendes ikke, men forskerne kan beskrive nogle af de forandringer, der sker i hjernen: </a:t>
            </a:r>
          </a:p>
          <a:p>
            <a:r>
              <a:rPr lang="da-DK" sz="1200" dirty="0"/>
              <a:t>Skadelig ophobning af et proteinstof både mellem hjernecellerne (beta-</a:t>
            </a:r>
            <a:r>
              <a:rPr lang="da-DK" sz="1200" dirty="0" err="1"/>
              <a:t>amyloide</a:t>
            </a:r>
            <a:r>
              <a:rPr lang="da-DK" sz="1200" dirty="0"/>
              <a:t> plakker) og inde i selve hjernecellerne (tau sammenfiltringer). </a:t>
            </a:r>
          </a:p>
          <a:p>
            <a:r>
              <a:rPr lang="da-DK" sz="1200" dirty="0"/>
              <a:t>Sygdommen medfører også mangel på signalstoffet acetylkolin, som hjernecellerne bruger til at kommunikere med indbyrdes</a:t>
            </a:r>
            <a:r>
              <a:rPr lang="da-DK" dirty="0"/>
              <a:t>.</a:t>
            </a:r>
            <a:endParaRPr lang="en-US" dirty="0"/>
          </a:p>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10</a:t>
            </a:fld>
            <a:endParaRPr lang="da-DK" dirty="0"/>
          </a:p>
        </p:txBody>
      </p:sp>
    </p:spTree>
    <p:extLst>
      <p:ext uri="{BB962C8B-B14F-4D97-AF65-F5344CB8AC3E}">
        <p14:creationId xmlns:p14="http://schemas.microsoft.com/office/powerpoint/2010/main" val="1340851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https://videnscenterfordemens.dk/da/symptomer-og-forloeb-ved-alzheimers-sygdom</a:t>
            </a:r>
          </a:p>
        </p:txBody>
      </p:sp>
      <p:sp>
        <p:nvSpPr>
          <p:cNvPr id="4" name="Pladsholder til slidenummer 3"/>
          <p:cNvSpPr>
            <a:spLocks noGrp="1"/>
          </p:cNvSpPr>
          <p:nvPr>
            <p:ph type="sldNum" sz="quarter" idx="5"/>
          </p:nvPr>
        </p:nvSpPr>
        <p:spPr/>
        <p:txBody>
          <a:bodyPr/>
          <a:lstStyle/>
          <a:p>
            <a:fld id="{7319EA10-BB89-483D-8E07-457A39A72F8F}" type="slidenum">
              <a:rPr lang="da-DK" smtClean="0"/>
              <a:t>11</a:t>
            </a:fld>
            <a:endParaRPr lang="da-DK" dirty="0"/>
          </a:p>
        </p:txBody>
      </p:sp>
    </p:spTree>
    <p:extLst>
      <p:ext uri="{BB962C8B-B14F-4D97-AF65-F5344CB8AC3E}">
        <p14:creationId xmlns:p14="http://schemas.microsoft.com/office/powerpoint/2010/main" val="2953158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2" name="Title 1"/>
          <p:cNvSpPr>
            <a:spLocks noGrp="1"/>
          </p:cNvSpPr>
          <p:nvPr>
            <p:ph type="ctrTitle"/>
          </p:nvPr>
        </p:nvSpPr>
        <p:spPr>
          <a:xfrm>
            <a:off x="685800" y="841773"/>
            <a:ext cx="7772400" cy="1413413"/>
          </a:xfrm>
        </p:spPr>
        <p:txBody>
          <a:bodyPr anchor="t" anchorCtr="0">
            <a:normAutofit/>
          </a:bodyPr>
          <a:lstStyle>
            <a:lvl1pPr algn="ctr">
              <a:defRPr sz="3600"/>
            </a:lvl1pPr>
          </a:lstStyle>
          <a:p>
            <a:r>
              <a:rPr lang="da-DK"/>
              <a:t>Klik for at redigere i master</a:t>
            </a:r>
            <a:endParaRPr lang="da-DK" dirty="0"/>
          </a:p>
        </p:txBody>
      </p:sp>
      <p:sp>
        <p:nvSpPr>
          <p:cNvPr id="3" name="Subtitle 2"/>
          <p:cNvSpPr>
            <a:spLocks noGrp="1"/>
          </p:cNvSpPr>
          <p:nvPr>
            <p:ph type="subTitle" idx="1"/>
          </p:nvPr>
        </p:nvSpPr>
        <p:spPr>
          <a:xfrm>
            <a:off x="685800" y="2315923"/>
            <a:ext cx="7772400" cy="1627427"/>
          </a:xfrm>
        </p:spPr>
        <p:txBody>
          <a:bodyPr/>
          <a:lstStyle>
            <a:lvl1pPr marL="0" indent="0" algn="ctr">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endParaRPr lang="da-DK" dirty="0"/>
          </a:p>
        </p:txBody>
      </p:sp>
      <p:pic>
        <p:nvPicPr>
          <p:cNvPr id="4" name="Billede 8">
            <a:extLst>
              <a:ext uri="{FF2B5EF4-FFF2-40B4-BE49-F238E27FC236}">
                <a16:creationId xmlns:a16="http://schemas.microsoft.com/office/drawing/2014/main" id="{4B9B15B4-A376-16AA-039A-3B47B8306F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548968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712096"/>
            <a:ext cx="4629150" cy="3683693"/>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Date Placeholder 4"/>
          <p:cNvSpPr>
            <a:spLocks noGrp="1"/>
          </p:cNvSpPr>
          <p:nvPr>
            <p:ph type="dt" sz="half" idx="10"/>
          </p:nvPr>
        </p:nvSpPr>
        <p:spPr/>
        <p:txBody>
          <a:bodyPr/>
          <a:lstStyle/>
          <a:p>
            <a:r>
              <a:rPr lang="da-DK"/>
              <a:t>Revideret efterår 2023</a:t>
            </a:r>
            <a:endParaRPr lang="da-DK" dirty="0"/>
          </a:p>
        </p:txBody>
      </p:sp>
      <p:sp>
        <p:nvSpPr>
          <p:cNvPr id="6" name="Footer Placeholder 5"/>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itle 7"/>
          <p:cNvSpPr>
            <a:spLocks noGrp="1"/>
          </p:cNvSpPr>
          <p:nvPr>
            <p:ph type="title"/>
          </p:nvPr>
        </p:nvSpPr>
        <p:spPr/>
        <p:txBody>
          <a:bodyPr/>
          <a:lstStyle/>
          <a:p>
            <a:r>
              <a:rPr lang="da-DK"/>
              <a:t>Klik for at redigere i master</a:t>
            </a:r>
          </a:p>
        </p:txBody>
      </p:sp>
      <p:sp>
        <p:nvSpPr>
          <p:cNvPr id="9" name="Text Placeholder 7"/>
          <p:cNvSpPr>
            <a:spLocks noGrp="1"/>
          </p:cNvSpPr>
          <p:nvPr>
            <p:ph type="body" sz="quarter" idx="13"/>
          </p:nvPr>
        </p:nvSpPr>
        <p:spPr>
          <a:xfrm>
            <a:off x="628651" y="712096"/>
            <a:ext cx="2950369" cy="741389"/>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316536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712096"/>
            <a:ext cx="4629150" cy="3683693"/>
          </a:xfrm>
        </p:spPr>
        <p:txBody>
          <a:bodyPr anchor="ctr" anchorCtr="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da-DK"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Date Placeholder 4"/>
          <p:cNvSpPr>
            <a:spLocks noGrp="1"/>
          </p:cNvSpPr>
          <p:nvPr>
            <p:ph type="dt" sz="half" idx="10"/>
          </p:nvPr>
        </p:nvSpPr>
        <p:spPr/>
        <p:txBody>
          <a:bodyPr/>
          <a:lstStyle/>
          <a:p>
            <a:r>
              <a:rPr lang="da-DK"/>
              <a:t>Revideret efterår 2023</a:t>
            </a:r>
            <a:endParaRPr lang="da-DK" dirty="0"/>
          </a:p>
        </p:txBody>
      </p:sp>
      <p:sp>
        <p:nvSpPr>
          <p:cNvPr id="6" name="Footer Placeholder 5"/>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itle 7"/>
          <p:cNvSpPr>
            <a:spLocks noGrp="1"/>
          </p:cNvSpPr>
          <p:nvPr>
            <p:ph type="title"/>
          </p:nvPr>
        </p:nvSpPr>
        <p:spPr/>
        <p:txBody>
          <a:bodyPr/>
          <a:lstStyle/>
          <a:p>
            <a:r>
              <a:rPr lang="da-DK"/>
              <a:t>Klik for at redigere i master</a:t>
            </a:r>
          </a:p>
        </p:txBody>
      </p:sp>
      <p:sp>
        <p:nvSpPr>
          <p:cNvPr id="2" name="Text Placeholder 7">
            <a:extLst>
              <a:ext uri="{FF2B5EF4-FFF2-40B4-BE49-F238E27FC236}">
                <a16:creationId xmlns:a16="http://schemas.microsoft.com/office/drawing/2014/main" id="{587DE03F-A19F-2DA5-D07F-39AEA57ED940}"/>
              </a:ext>
            </a:extLst>
          </p:cNvPr>
          <p:cNvSpPr>
            <a:spLocks noGrp="1"/>
          </p:cNvSpPr>
          <p:nvPr>
            <p:ph type="body" sz="quarter" idx="13"/>
          </p:nvPr>
        </p:nvSpPr>
        <p:spPr>
          <a:xfrm>
            <a:off x="628651" y="712096"/>
            <a:ext cx="2950369" cy="741389"/>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2548643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xit m. logo">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12" name="Title 15"/>
          <p:cNvSpPr>
            <a:spLocks noGrp="1"/>
          </p:cNvSpPr>
          <p:nvPr>
            <p:ph type="title"/>
          </p:nvPr>
        </p:nvSpPr>
        <p:spPr>
          <a:xfrm>
            <a:off x="951227" y="1676696"/>
            <a:ext cx="7241549" cy="1790108"/>
          </a:xfrm>
        </p:spPr>
        <p:txBody>
          <a:bodyPr anchor="t" anchorCtr="0"/>
          <a:lstStyle>
            <a:lvl1pPr algn="ctr">
              <a:defRPr sz="5400"/>
            </a:lvl1pPr>
          </a:lstStyle>
          <a:p>
            <a:r>
              <a:rPr lang="da-DK"/>
              <a:t>Klik for at redigere i master</a:t>
            </a:r>
          </a:p>
        </p:txBody>
      </p:sp>
      <p:pic>
        <p:nvPicPr>
          <p:cNvPr id="2" name="Billede 8">
            <a:extLst>
              <a:ext uri="{FF2B5EF4-FFF2-40B4-BE49-F238E27FC236}">
                <a16:creationId xmlns:a16="http://schemas.microsoft.com/office/drawing/2014/main" id="{1B6FAF98-451D-536D-66DB-C718C67739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361141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xit">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12" name="Title 15"/>
          <p:cNvSpPr>
            <a:spLocks noGrp="1"/>
          </p:cNvSpPr>
          <p:nvPr>
            <p:ph type="title"/>
          </p:nvPr>
        </p:nvSpPr>
        <p:spPr>
          <a:xfrm>
            <a:off x="951227" y="1676696"/>
            <a:ext cx="7241549" cy="1790108"/>
          </a:xfrm>
        </p:spPr>
        <p:txBody>
          <a:bodyPr anchor="t" anchorCtr="0"/>
          <a:lstStyle>
            <a:lvl1pPr algn="ctr">
              <a:defRPr sz="5400"/>
            </a:lvl1pPr>
          </a:lstStyle>
          <a:p>
            <a:r>
              <a:rPr lang="da-DK"/>
              <a:t>Klik for at redigere i master</a:t>
            </a:r>
          </a:p>
        </p:txBody>
      </p:sp>
      <p:pic>
        <p:nvPicPr>
          <p:cNvPr id="6" name="Billede 5">
            <a:extLst>
              <a:ext uri="{FF2B5EF4-FFF2-40B4-BE49-F238E27FC236}">
                <a16:creationId xmlns:a16="http://schemas.microsoft.com/office/drawing/2014/main" id="{58C9756C-2335-4AB1-9CCA-E8C9A460E0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4233" y="4529346"/>
            <a:ext cx="1503830" cy="422650"/>
          </a:xfrm>
          <a:prstGeom prst="rect">
            <a:avLst/>
          </a:prstGeom>
        </p:spPr>
      </p:pic>
    </p:spTree>
    <p:extLst>
      <p:ext uri="{BB962C8B-B14F-4D97-AF65-F5344CB8AC3E}">
        <p14:creationId xmlns:p14="http://schemas.microsoft.com/office/powerpoint/2010/main" val="2200719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m. logo">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2" name="Title 1"/>
          <p:cNvSpPr>
            <a:spLocks noGrp="1"/>
          </p:cNvSpPr>
          <p:nvPr>
            <p:ph type="ctrTitle"/>
          </p:nvPr>
        </p:nvSpPr>
        <p:spPr>
          <a:xfrm>
            <a:off x="685800" y="841773"/>
            <a:ext cx="7772400" cy="1413413"/>
          </a:xfrm>
        </p:spPr>
        <p:txBody>
          <a:bodyPr anchor="t" anchorCtr="0">
            <a:normAutofit/>
          </a:bodyPr>
          <a:lstStyle>
            <a:lvl1pPr algn="ctr">
              <a:defRPr sz="3600"/>
            </a:lvl1pPr>
          </a:lstStyle>
          <a:p>
            <a:r>
              <a:rPr lang="da-DK"/>
              <a:t>Klik for at redigere i master</a:t>
            </a:r>
            <a:endParaRPr lang="da-DK" dirty="0"/>
          </a:p>
        </p:txBody>
      </p:sp>
      <p:sp>
        <p:nvSpPr>
          <p:cNvPr id="3" name="Subtitle 2"/>
          <p:cNvSpPr>
            <a:spLocks noGrp="1"/>
          </p:cNvSpPr>
          <p:nvPr>
            <p:ph type="subTitle" idx="1"/>
          </p:nvPr>
        </p:nvSpPr>
        <p:spPr>
          <a:xfrm>
            <a:off x="685800" y="2315923"/>
            <a:ext cx="7772400" cy="1627427"/>
          </a:xfrm>
        </p:spPr>
        <p:txBody>
          <a:bodyPr/>
          <a:lstStyle>
            <a:lvl1pPr marL="0" indent="0" algn="ctr">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endParaRPr lang="da-DK" dirty="0"/>
          </a:p>
        </p:txBody>
      </p:sp>
      <p:pic>
        <p:nvPicPr>
          <p:cNvPr id="4" name="Billede 8">
            <a:extLst>
              <a:ext uri="{FF2B5EF4-FFF2-40B4-BE49-F238E27FC236}">
                <a16:creationId xmlns:a16="http://schemas.microsoft.com/office/drawing/2014/main" id="{F8C363EF-119C-1239-75CE-795D957DD2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190797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idx="1"/>
          </p:nvPr>
        </p:nvSpPr>
        <p:spPr>
          <a:xfrm>
            <a:off x="628650" y="1524000"/>
            <a:ext cx="7886700" cy="3108722"/>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r>
              <a:rPr lang="da-DK"/>
              <a:t>Revideret efterår 2023</a:t>
            </a:r>
            <a:endParaRPr lang="da-DK" dirty="0"/>
          </a:p>
        </p:txBody>
      </p:sp>
      <p:sp>
        <p:nvSpPr>
          <p:cNvPr id="5" name="Footer Placeholder 4"/>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ext Placeholder 7"/>
          <p:cNvSpPr>
            <a:spLocks noGrp="1"/>
          </p:cNvSpPr>
          <p:nvPr>
            <p:ph type="body" sz="quarter" idx="13"/>
          </p:nvPr>
        </p:nvSpPr>
        <p:spPr>
          <a:xfrm>
            <a:off x="628650" y="712096"/>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7219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da-DK" dirty="0"/>
              <a:t>Klik for at redigere i master</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p:txBody>
          <a:bodyPr/>
          <a:lstStyle/>
          <a:p>
            <a:r>
              <a:rPr lang="da-DK"/>
              <a:t>Revideret efterår 2023</a:t>
            </a:r>
            <a:endParaRPr lang="da-DK" dirty="0"/>
          </a:p>
        </p:txBody>
      </p:sp>
      <p:sp>
        <p:nvSpPr>
          <p:cNvPr id="5" name="Footer Placeholder 4"/>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405249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sz="half" idx="1"/>
          </p:nvPr>
        </p:nvSpPr>
        <p:spPr>
          <a:xfrm>
            <a:off x="628650" y="1369218"/>
            <a:ext cx="3886200" cy="326350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29150" y="1369218"/>
            <a:ext cx="3886200" cy="326350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Date Placeholder 4"/>
          <p:cNvSpPr>
            <a:spLocks noGrp="1"/>
          </p:cNvSpPr>
          <p:nvPr>
            <p:ph type="dt" sz="half" idx="10"/>
          </p:nvPr>
        </p:nvSpPr>
        <p:spPr/>
        <p:txBody>
          <a:bodyPr/>
          <a:lstStyle/>
          <a:p>
            <a:r>
              <a:rPr lang="da-DK"/>
              <a:t>Revideret efterår 2023</a:t>
            </a:r>
            <a:endParaRPr lang="da-DK" dirty="0"/>
          </a:p>
        </p:txBody>
      </p:sp>
      <p:sp>
        <p:nvSpPr>
          <p:cNvPr id="6" name="Footer Placeholder 5"/>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243185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4" name="Content Placeholder 3"/>
          <p:cNvSpPr>
            <a:spLocks noGrp="1"/>
          </p:cNvSpPr>
          <p:nvPr>
            <p:ph sz="half" idx="2"/>
          </p:nvPr>
        </p:nvSpPr>
        <p:spPr>
          <a:xfrm>
            <a:off x="629842" y="1878806"/>
            <a:ext cx="3868340" cy="2763441"/>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6" name="Content Placeholder 5"/>
          <p:cNvSpPr>
            <a:spLocks noGrp="1"/>
          </p:cNvSpPr>
          <p:nvPr>
            <p:ph sz="quarter" idx="4"/>
          </p:nvPr>
        </p:nvSpPr>
        <p:spPr>
          <a:xfrm>
            <a:off x="4629151" y="1878806"/>
            <a:ext cx="3887391" cy="2763441"/>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Date Placeholder 6"/>
          <p:cNvSpPr>
            <a:spLocks noGrp="1"/>
          </p:cNvSpPr>
          <p:nvPr>
            <p:ph type="dt" sz="half" idx="10"/>
          </p:nvPr>
        </p:nvSpPr>
        <p:spPr/>
        <p:txBody>
          <a:bodyPr/>
          <a:lstStyle/>
          <a:p>
            <a:r>
              <a:rPr lang="da-DK"/>
              <a:t>Revideret efterår 2023</a:t>
            </a:r>
            <a:endParaRPr lang="da-DK" dirty="0"/>
          </a:p>
        </p:txBody>
      </p:sp>
      <p:sp>
        <p:nvSpPr>
          <p:cNvPr id="8" name="Footer Placeholder 7"/>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9" name="Slide Number Placeholder 8"/>
          <p:cNvSpPr>
            <a:spLocks noGrp="1"/>
          </p:cNvSpPr>
          <p:nvPr>
            <p:ph type="sldNum" sz="quarter" idx="12"/>
          </p:nvPr>
        </p:nvSpPr>
        <p:spPr/>
        <p:txBody>
          <a:bodyPr/>
          <a:lstStyle/>
          <a:p>
            <a:fld id="{74447C9C-57A8-4003-9066-4A7E6D84F205}" type="slidenum">
              <a:rPr lang="da-DK" smtClean="0"/>
              <a:t>‹nr.›</a:t>
            </a:fld>
            <a:endParaRPr lang="da-DK" dirty="0"/>
          </a:p>
        </p:txBody>
      </p:sp>
      <p:sp>
        <p:nvSpPr>
          <p:cNvPr id="10" name="Title 9"/>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239347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r>
              <a:rPr lang="da-DK"/>
              <a:t>Revideret efterår 2023</a:t>
            </a:r>
            <a:endParaRPr lang="da-DK" dirty="0"/>
          </a:p>
        </p:txBody>
      </p:sp>
      <p:sp>
        <p:nvSpPr>
          <p:cNvPr id="4" name="Footer Placeholder 3"/>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5" name="Slide Number Placeholder 4"/>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315508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r>
              <a:rPr lang="da-DK"/>
              <a:t>Revideret efterår 2023</a:t>
            </a:r>
            <a:endParaRPr lang="da-DK" dirty="0"/>
          </a:p>
        </p:txBody>
      </p:sp>
      <p:sp>
        <p:nvSpPr>
          <p:cNvPr id="4" name="Footer Placeholder 3"/>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5" name="Slide Number Placeholder 4"/>
          <p:cNvSpPr>
            <a:spLocks noGrp="1"/>
          </p:cNvSpPr>
          <p:nvPr>
            <p:ph type="sldNum" sz="quarter" idx="12"/>
          </p:nvPr>
        </p:nvSpPr>
        <p:spPr/>
        <p:txBody>
          <a:bodyPr/>
          <a:lstStyle/>
          <a:p>
            <a:fld id="{74447C9C-57A8-4003-9066-4A7E6D84F205}" type="slidenum">
              <a:rPr lang="da-DK" smtClean="0"/>
              <a:t>‹nr.›</a:t>
            </a:fld>
            <a:endParaRPr lang="da-DK" dirty="0"/>
          </a:p>
        </p:txBody>
      </p:sp>
      <p:sp>
        <p:nvSpPr>
          <p:cNvPr id="7" name="Text Placeholder 7">
            <a:extLst>
              <a:ext uri="{FF2B5EF4-FFF2-40B4-BE49-F238E27FC236}">
                <a16:creationId xmlns:a16="http://schemas.microsoft.com/office/drawing/2014/main" id="{4AE06F40-8F72-4FFE-43A6-58585E0F16AB}"/>
              </a:ext>
            </a:extLst>
          </p:cNvPr>
          <p:cNvSpPr>
            <a:spLocks noGrp="1"/>
          </p:cNvSpPr>
          <p:nvPr>
            <p:ph type="body" sz="quarter" idx="14"/>
          </p:nvPr>
        </p:nvSpPr>
        <p:spPr>
          <a:xfrm>
            <a:off x="628650" y="712096"/>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181050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a-DK"/>
              <a:t>Revideret efterår 2023</a:t>
            </a:r>
            <a:endParaRPr lang="da-DK" dirty="0"/>
          </a:p>
        </p:txBody>
      </p:sp>
      <p:sp>
        <p:nvSpPr>
          <p:cNvPr id="3" name="Footer Placeholder 2"/>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4" name="Slide Number Placeholder 3"/>
          <p:cNvSpPr>
            <a:spLocks noGrp="1"/>
          </p:cNvSpPr>
          <p:nvPr>
            <p:ph type="sldNum" sz="quarter" idx="12"/>
          </p:nvPr>
        </p:nvSpPr>
        <p:spPr/>
        <p:txBody>
          <a:bodyPr/>
          <a:lstStyle/>
          <a:p>
            <a:fld id="{74447C9C-57A8-4003-9066-4A7E6D84F205}" type="slidenum">
              <a:rPr lang="da-DK" smtClean="0"/>
              <a:t>‹nr.›</a:t>
            </a:fld>
            <a:endParaRPr lang="da-DK" dirty="0"/>
          </a:p>
        </p:txBody>
      </p:sp>
      <p:sp>
        <p:nvSpPr>
          <p:cNvPr id="5" name="Title 4"/>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141655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3"/>
          <p:cNvSpPr/>
          <p:nvPr/>
        </p:nvSpPr>
        <p:spPr>
          <a:xfrm>
            <a:off x="0" y="-1"/>
            <a:ext cx="9144000" cy="564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dirty="0"/>
          </a:p>
        </p:txBody>
      </p:sp>
      <p:sp>
        <p:nvSpPr>
          <p:cNvPr id="2" name="Title Placeholder 1"/>
          <p:cNvSpPr>
            <a:spLocks noGrp="1"/>
          </p:cNvSpPr>
          <p:nvPr>
            <p:ph type="title"/>
          </p:nvPr>
        </p:nvSpPr>
        <p:spPr>
          <a:xfrm>
            <a:off x="628651" y="98613"/>
            <a:ext cx="6805495" cy="398639"/>
          </a:xfrm>
          <a:prstGeom prst="rect">
            <a:avLst/>
          </a:prstGeom>
        </p:spPr>
        <p:txBody>
          <a:bodyPr vert="horz" lIns="91440" tIns="0" rIns="0" bIns="0" rtlCol="0" anchor="ctr">
            <a:noAutofit/>
          </a:bodyPr>
          <a:lstStyle/>
          <a:p>
            <a:r>
              <a:rPr lang="da-DK" dirty="0"/>
              <a:t>Klik for at redigere i master</a:t>
            </a:r>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 Placeholder 3"/>
          <p:cNvSpPr>
            <a:spLocks noGrp="1"/>
          </p:cNvSpPr>
          <p:nvPr>
            <p:ph type="dt" sz="half" idx="2"/>
          </p:nvPr>
        </p:nvSpPr>
        <p:spPr>
          <a:xfrm>
            <a:off x="628650" y="4847566"/>
            <a:ext cx="1535430" cy="273844"/>
          </a:xfrm>
          <a:prstGeom prst="rect">
            <a:avLst/>
          </a:prstGeom>
        </p:spPr>
        <p:txBody>
          <a:bodyPr vert="horz" lIns="91440" tIns="45720" rIns="91440" bIns="45720" rtlCol="0" anchor="ctr"/>
          <a:lstStyle>
            <a:lvl1pPr algn="l">
              <a:defRPr sz="900">
                <a:solidFill>
                  <a:schemeClr val="tx1"/>
                </a:solidFill>
              </a:defRPr>
            </a:lvl1pPr>
          </a:lstStyle>
          <a:p>
            <a:r>
              <a:rPr lang="da-DK" noProof="0"/>
              <a:t>Revideret efterår 2023</a:t>
            </a:r>
            <a:endParaRPr lang="da-DK" noProof="0" dirty="0"/>
          </a:p>
        </p:txBody>
      </p:sp>
      <p:sp>
        <p:nvSpPr>
          <p:cNvPr id="5" name="Footer Placeholder 4"/>
          <p:cNvSpPr>
            <a:spLocks noGrp="1"/>
          </p:cNvSpPr>
          <p:nvPr>
            <p:ph type="ftr" sz="quarter" idx="3"/>
          </p:nvPr>
        </p:nvSpPr>
        <p:spPr>
          <a:xfrm>
            <a:off x="2255520" y="4847566"/>
            <a:ext cx="5760720" cy="273844"/>
          </a:xfrm>
          <a:prstGeom prst="rect">
            <a:avLst/>
          </a:prstGeom>
        </p:spPr>
        <p:txBody>
          <a:bodyPr vert="horz" lIns="91440" tIns="45720" rIns="91440" bIns="45720" rtlCol="0" anchor="ctr"/>
          <a:lstStyle>
            <a:lvl1pPr algn="l">
              <a:defRPr sz="900">
                <a:solidFill>
                  <a:schemeClr val="tx1"/>
                </a:solidFill>
              </a:defRPr>
            </a:lvl1pPr>
          </a:lstStyle>
          <a:p>
            <a:r>
              <a:rPr lang="da-DK"/>
              <a:t>Billedmateriale: Nationalt Videnscenter for Demens / Colourbox.dk / Commons Wikimedia</a:t>
            </a:r>
            <a:endParaRPr lang="da-DK" dirty="0"/>
          </a:p>
        </p:txBody>
      </p:sp>
      <p:sp>
        <p:nvSpPr>
          <p:cNvPr id="6" name="Slide Number Placeholder 5"/>
          <p:cNvSpPr>
            <a:spLocks noGrp="1"/>
          </p:cNvSpPr>
          <p:nvPr>
            <p:ph type="sldNum" sz="quarter" idx="4"/>
          </p:nvPr>
        </p:nvSpPr>
        <p:spPr>
          <a:xfrm>
            <a:off x="8091158" y="4847566"/>
            <a:ext cx="424192" cy="273844"/>
          </a:xfrm>
          <a:prstGeom prst="rect">
            <a:avLst/>
          </a:prstGeom>
        </p:spPr>
        <p:txBody>
          <a:bodyPr vert="horz" lIns="91440" tIns="45720" rIns="91440" bIns="45720" rtlCol="0" anchor="ctr"/>
          <a:lstStyle>
            <a:lvl1pPr algn="r">
              <a:defRPr sz="900">
                <a:solidFill>
                  <a:schemeClr val="tx1"/>
                </a:solidFill>
              </a:defRPr>
            </a:lvl1pPr>
          </a:lstStyle>
          <a:p>
            <a:fld id="{74447C9C-57A8-4003-9066-4A7E6D84F205}" type="slidenum">
              <a:rPr lang="da-DK" smtClean="0"/>
              <a:pPr/>
              <a:t>‹nr.›</a:t>
            </a:fld>
            <a:endParaRPr lang="da-DK" dirty="0"/>
          </a:p>
        </p:txBody>
      </p:sp>
      <p:cxnSp>
        <p:nvCxnSpPr>
          <p:cNvPr id="9" name="Lige forbindelse 6"/>
          <p:cNvCxnSpPr/>
          <p:nvPr/>
        </p:nvCxnSpPr>
        <p:spPr>
          <a:xfrm>
            <a:off x="0" y="4824557"/>
            <a:ext cx="914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Billede 9">
            <a:extLst>
              <a:ext uri="{FF2B5EF4-FFF2-40B4-BE49-F238E27FC236}">
                <a16:creationId xmlns:a16="http://schemas.microsoft.com/office/drawing/2014/main" id="{F1743E11-D8BE-4D28-F4F0-E6FE08D07C0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870200" y="79237"/>
            <a:ext cx="1077835" cy="406511"/>
          </a:xfrm>
          <a:prstGeom prst="rect">
            <a:avLst/>
          </a:prstGeom>
        </p:spPr>
      </p:pic>
    </p:spTree>
    <p:extLst>
      <p:ext uri="{BB962C8B-B14F-4D97-AF65-F5344CB8AC3E}">
        <p14:creationId xmlns:p14="http://schemas.microsoft.com/office/powerpoint/2010/main" val="2187612668"/>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71" r:id="rId8"/>
    <p:sldLayoutId id="2147483667" r:id="rId9"/>
    <p:sldLayoutId id="2147483668" r:id="rId10"/>
    <p:sldLayoutId id="2147483669" r:id="rId11"/>
    <p:sldLayoutId id="2147483674" r:id="rId12"/>
    <p:sldLayoutId id="2147483675" r:id="rId13"/>
  </p:sldLayoutIdLst>
  <p:hf hdr="0"/>
  <p:txStyles>
    <p:titleStyle>
      <a:lvl1pPr algn="l" defTabSz="685800" rtl="0" eaLnBrk="1" latinLnBrk="0" hangingPunct="1">
        <a:lnSpc>
          <a:spcPct val="90000"/>
        </a:lnSpc>
        <a:spcBef>
          <a:spcPct val="0"/>
        </a:spcBef>
        <a:buNone/>
        <a:defRPr sz="2100" b="1" kern="1200">
          <a:solidFill>
            <a:schemeClr val="bg1"/>
          </a:solidFill>
          <a:latin typeface="+mj-lt"/>
          <a:ea typeface="+mj-ea"/>
          <a:cs typeface="+mj-cs"/>
        </a:defRPr>
      </a:lvl1pPr>
    </p:titleStyle>
    <p:bodyStyle>
      <a:lvl1pPr marL="133350" indent="-133350" algn="l" defTabSz="685800" rtl="0" eaLnBrk="1" latinLnBrk="0" hangingPunct="1">
        <a:lnSpc>
          <a:spcPct val="100000"/>
        </a:lnSpc>
        <a:spcBef>
          <a:spcPts val="450"/>
        </a:spcBef>
        <a:buFont typeface="Arial" panose="020B0604020202020204" pitchFamily="34" charset="0"/>
        <a:buChar char="•"/>
        <a:defRPr sz="1500" kern="1200">
          <a:solidFill>
            <a:schemeClr val="tx1"/>
          </a:solidFill>
          <a:latin typeface="+mn-lt"/>
          <a:ea typeface="+mn-ea"/>
          <a:cs typeface="+mn-cs"/>
        </a:defRPr>
      </a:lvl1pPr>
      <a:lvl2pPr marL="267891" indent="-134541"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2pPr>
      <a:lvl3pPr marL="404813" indent="-136922"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3pPr>
      <a:lvl4pPr marL="538163" indent="-133350"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4pPr>
      <a:lvl5pPr marL="672704" indent="-134541"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CD77D-BD04-93D5-C2AC-7AB7B14E0775}"/>
              </a:ext>
            </a:extLst>
          </p:cNvPr>
          <p:cNvSpPr>
            <a:spLocks noGrp="1"/>
          </p:cNvSpPr>
          <p:nvPr>
            <p:ph type="ctrTitle"/>
          </p:nvPr>
        </p:nvSpPr>
        <p:spPr/>
        <p:txBody>
          <a:bodyPr/>
          <a:lstStyle/>
          <a:p>
            <a:r>
              <a:rPr lang="da-DK" dirty="0"/>
              <a:t>Værktøjskassen</a:t>
            </a:r>
            <a:br>
              <a:rPr lang="da-DK" dirty="0"/>
            </a:br>
            <a:r>
              <a:rPr lang="da-DK" dirty="0"/>
              <a:t>– støtte til et liv med demens</a:t>
            </a:r>
          </a:p>
        </p:txBody>
      </p:sp>
      <p:sp>
        <p:nvSpPr>
          <p:cNvPr id="3" name="Subtitle 2">
            <a:extLst>
              <a:ext uri="{FF2B5EF4-FFF2-40B4-BE49-F238E27FC236}">
                <a16:creationId xmlns:a16="http://schemas.microsoft.com/office/drawing/2014/main" id="{BD22D59C-0913-34F3-BCEB-C72D183EBAD9}"/>
              </a:ext>
            </a:extLst>
          </p:cNvPr>
          <p:cNvSpPr>
            <a:spLocks noGrp="1"/>
          </p:cNvSpPr>
          <p:nvPr>
            <p:ph type="subTitle" idx="1"/>
          </p:nvPr>
        </p:nvSpPr>
        <p:spPr/>
        <p:txBody>
          <a:bodyPr/>
          <a:lstStyle/>
          <a:p>
            <a:endParaRPr lang="da-DK" dirty="0"/>
          </a:p>
        </p:txBody>
      </p:sp>
    </p:spTree>
    <p:extLst>
      <p:ext uri="{BB962C8B-B14F-4D97-AF65-F5344CB8AC3E}">
        <p14:creationId xmlns:p14="http://schemas.microsoft.com/office/powerpoint/2010/main" val="186443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Alzheimers sygdom </a:t>
            </a:r>
          </a:p>
        </p:txBody>
      </p:sp>
      <p:sp>
        <p:nvSpPr>
          <p:cNvPr id="3" name="Pladsholder til indhold 2"/>
          <p:cNvSpPr>
            <a:spLocks noGrp="1"/>
          </p:cNvSpPr>
          <p:nvPr>
            <p:ph idx="1"/>
          </p:nvPr>
        </p:nvSpPr>
        <p:spPr/>
        <p:txBody>
          <a:bodyPr>
            <a:noAutofit/>
          </a:bodyPr>
          <a:lstStyle/>
          <a:p>
            <a:pPr marL="0" indent="0">
              <a:buNone/>
            </a:pPr>
            <a:r>
              <a:rPr lang="da-DK" dirty="0"/>
              <a:t>Symptomerne er individuelle og varierer i både styrke og omfang </a:t>
            </a:r>
          </a:p>
          <a:p>
            <a:pPr marL="0" indent="0">
              <a:buNone/>
            </a:pPr>
            <a:endParaRPr lang="da-DK" dirty="0"/>
          </a:p>
          <a:p>
            <a:pPr marL="0" indent="0">
              <a:buNone/>
            </a:pPr>
            <a:r>
              <a:rPr lang="da-DK" b="1" dirty="0"/>
              <a:t>Typisk ses problemer med: </a:t>
            </a:r>
          </a:p>
          <a:p>
            <a:pPr lvl="1"/>
            <a:r>
              <a:rPr lang="da-DK" sz="1500" dirty="0"/>
              <a:t>Hukommelse</a:t>
            </a:r>
          </a:p>
          <a:p>
            <a:pPr lvl="1"/>
            <a:r>
              <a:rPr lang="da-DK" sz="1500" dirty="0"/>
              <a:t>Overblik</a:t>
            </a:r>
          </a:p>
          <a:p>
            <a:pPr lvl="1"/>
            <a:r>
              <a:rPr lang="da-DK" sz="1500" dirty="0"/>
              <a:t>Koncentration</a:t>
            </a:r>
          </a:p>
          <a:p>
            <a:pPr lvl="1"/>
            <a:r>
              <a:rPr lang="da-DK" sz="1500" dirty="0"/>
              <a:t>Sprog</a:t>
            </a:r>
          </a:p>
          <a:p>
            <a:pPr lvl="1"/>
            <a:r>
              <a:rPr lang="da-DK" sz="1500" dirty="0"/>
              <a:t>Synsbearbejdning </a:t>
            </a:r>
          </a:p>
          <a:p>
            <a:pPr lvl="1"/>
            <a:r>
              <a:rPr lang="da-DK" sz="1500" dirty="0"/>
              <a:t>Motorik (først sent i forløbet)</a:t>
            </a:r>
          </a:p>
          <a:p>
            <a:endParaRPr lang="da-DK" dirty="0"/>
          </a:p>
          <a:p>
            <a:pPr marL="0" indent="0">
              <a:buNone/>
            </a:pPr>
            <a:endParaRPr lang="da-DK" dirty="0"/>
          </a:p>
          <a:p>
            <a:pPr marL="0" indent="0">
              <a:buNone/>
            </a:pPr>
            <a:endParaRPr lang="da-DK" dirty="0"/>
          </a:p>
          <a:p>
            <a:pPr marL="0" indent="0">
              <a:buNone/>
            </a:pPr>
            <a:endParaRPr lang="da-DK" dirty="0"/>
          </a:p>
          <a:p>
            <a:endParaRPr lang="da-DK" dirty="0"/>
          </a:p>
        </p:txBody>
      </p:sp>
      <p:sp>
        <p:nvSpPr>
          <p:cNvPr id="11" name="Pladsholder til slidenummer 10">
            <a:extLst>
              <a:ext uri="{FF2B5EF4-FFF2-40B4-BE49-F238E27FC236}">
                <a16:creationId xmlns:a16="http://schemas.microsoft.com/office/drawing/2014/main" id="{0581AADD-01E1-453E-84E0-705A3227A3F6}"/>
              </a:ext>
            </a:extLst>
          </p:cNvPr>
          <p:cNvSpPr>
            <a:spLocks noGrp="1"/>
          </p:cNvSpPr>
          <p:nvPr>
            <p:ph type="sldNum" sz="quarter" idx="12"/>
          </p:nvPr>
        </p:nvSpPr>
        <p:spPr/>
        <p:txBody>
          <a:bodyPr/>
          <a:lstStyle/>
          <a:p>
            <a:fld id="{74447C9C-57A8-4003-9066-4A7E6D84F205}" type="slidenum">
              <a:rPr lang="da-DK" smtClean="0"/>
              <a:t>10</a:t>
            </a:fld>
            <a:endParaRPr lang="da-DK" dirty="0"/>
          </a:p>
        </p:txBody>
      </p:sp>
      <p:sp>
        <p:nvSpPr>
          <p:cNvPr id="8" name="Pladsholder til tekst 7">
            <a:extLst>
              <a:ext uri="{FF2B5EF4-FFF2-40B4-BE49-F238E27FC236}">
                <a16:creationId xmlns:a16="http://schemas.microsoft.com/office/drawing/2014/main" id="{FB2F1727-5664-4D80-9C8A-CB2BEF79B5B9}"/>
              </a:ext>
            </a:extLst>
          </p:cNvPr>
          <p:cNvSpPr>
            <a:spLocks noGrp="1"/>
          </p:cNvSpPr>
          <p:nvPr>
            <p:ph type="body" sz="quarter" idx="13"/>
          </p:nvPr>
        </p:nvSpPr>
        <p:spPr/>
        <p:txBody>
          <a:bodyPr/>
          <a:lstStyle/>
          <a:p>
            <a:r>
              <a:rPr lang="da-DK" sz="2400" dirty="0"/>
              <a:t>Symptomer</a:t>
            </a:r>
          </a:p>
          <a:p>
            <a:endParaRPr lang="da-DK" dirty="0"/>
          </a:p>
        </p:txBody>
      </p:sp>
      <p:pic>
        <p:nvPicPr>
          <p:cNvPr id="14" name="Billede 13">
            <a:extLst>
              <a:ext uri="{FF2B5EF4-FFF2-40B4-BE49-F238E27FC236}">
                <a16:creationId xmlns:a16="http://schemas.microsoft.com/office/drawing/2014/main" id="{FA8EDC0F-C854-43C0-ABCC-B2CE0EEBB5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1940" y="2014423"/>
            <a:ext cx="3241877" cy="2416981"/>
          </a:xfrm>
          <a:prstGeom prst="rect">
            <a:avLst/>
          </a:prstGeom>
        </p:spPr>
      </p:pic>
      <p:sp>
        <p:nvSpPr>
          <p:cNvPr id="4" name="Pladsholder til dato 3">
            <a:extLst>
              <a:ext uri="{FF2B5EF4-FFF2-40B4-BE49-F238E27FC236}">
                <a16:creationId xmlns:a16="http://schemas.microsoft.com/office/drawing/2014/main" id="{D508870E-F0D4-4C72-9762-5F15D4D8A0D3}"/>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B81E1BE1-91A5-4FB9-8AA2-22F69C86CA0A}"/>
              </a:ext>
            </a:extLst>
          </p:cNvPr>
          <p:cNvSpPr>
            <a:spLocks noGrp="1"/>
          </p:cNvSpPr>
          <p:nvPr>
            <p:ph type="ftr" sz="quarter" idx="11"/>
          </p:nvPr>
        </p:nvSpPr>
        <p:spPr/>
        <p:txBody>
          <a:bodyPr/>
          <a:lstStyle/>
          <a:p>
            <a:r>
              <a:rPr lang="da-DK" sz="825" dirty="0"/>
              <a:t>Billedmateriale: Nationalt Videnscenter for Demens / Colourbox.dk / Commons Wikimedia</a:t>
            </a:r>
          </a:p>
        </p:txBody>
      </p:sp>
    </p:spTree>
    <p:extLst>
      <p:ext uri="{BB962C8B-B14F-4D97-AF65-F5344CB8AC3E}">
        <p14:creationId xmlns:p14="http://schemas.microsoft.com/office/powerpoint/2010/main" val="3003558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42D379-6F54-44FC-AE22-4CC29707E381}"/>
              </a:ext>
            </a:extLst>
          </p:cNvPr>
          <p:cNvSpPr>
            <a:spLocks noGrp="1"/>
          </p:cNvSpPr>
          <p:nvPr>
            <p:ph type="title"/>
          </p:nvPr>
        </p:nvSpPr>
        <p:spPr/>
        <p:txBody>
          <a:bodyPr anchor="ctr">
            <a:normAutofit/>
          </a:bodyPr>
          <a:lstStyle/>
          <a:p>
            <a:r>
              <a:rPr lang="da-DK" dirty="0"/>
              <a:t>Alzheimer sygdom</a:t>
            </a:r>
          </a:p>
        </p:txBody>
      </p:sp>
      <p:pic>
        <p:nvPicPr>
          <p:cNvPr id="24" name="Pladsholder til indhold 23">
            <a:extLst>
              <a:ext uri="{FF2B5EF4-FFF2-40B4-BE49-F238E27FC236}">
                <a16:creationId xmlns:a16="http://schemas.microsoft.com/office/drawing/2014/main" id="{72B7AE66-17C1-4DE6-9009-AD77061C8CDB}"/>
              </a:ext>
            </a:extLst>
          </p:cNvPr>
          <p:cNvPicPr>
            <a:picLocks noGrp="1" noChangeAspect="1"/>
          </p:cNvPicPr>
          <p:nvPr>
            <p:ph idx="1"/>
          </p:nvPr>
        </p:nvPicPr>
        <p:blipFill>
          <a:blip r:embed="rId3"/>
          <a:stretch>
            <a:fillRect/>
          </a:stretch>
        </p:blipFill>
        <p:spPr>
          <a:xfrm>
            <a:off x="5403411" y="1407454"/>
            <a:ext cx="2737894" cy="1583029"/>
          </a:xfrm>
          <a:prstGeom prst="rect">
            <a:avLst/>
          </a:prstGeom>
        </p:spPr>
      </p:pic>
      <p:sp>
        <p:nvSpPr>
          <p:cNvPr id="12" name="Date Placeholder 3">
            <a:extLst>
              <a:ext uri="{FF2B5EF4-FFF2-40B4-BE49-F238E27FC236}">
                <a16:creationId xmlns:a16="http://schemas.microsoft.com/office/drawing/2014/main" id="{9196F169-DECF-70DC-49FB-227DBEE0B766}"/>
              </a:ext>
            </a:extLst>
          </p:cNvPr>
          <p:cNvSpPr>
            <a:spLocks noGrp="1"/>
          </p:cNvSpPr>
          <p:nvPr>
            <p:ph type="dt" sz="half" idx="10"/>
          </p:nvPr>
        </p:nvSpPr>
        <p:spPr/>
        <p:txBody>
          <a:bodyPr/>
          <a:lstStyle/>
          <a:p>
            <a:pPr>
              <a:spcAft>
                <a:spcPts val="450"/>
              </a:spcAft>
            </a:pPr>
            <a:r>
              <a:rPr lang="da-DK"/>
              <a:t>Revideret efterår 2023</a:t>
            </a:r>
          </a:p>
        </p:txBody>
      </p:sp>
      <p:sp>
        <p:nvSpPr>
          <p:cNvPr id="14" name="Footer Placeholder 4">
            <a:extLst>
              <a:ext uri="{FF2B5EF4-FFF2-40B4-BE49-F238E27FC236}">
                <a16:creationId xmlns:a16="http://schemas.microsoft.com/office/drawing/2014/main" id="{B66159B0-78DB-35D9-EA06-FE1803DE4278}"/>
              </a:ext>
            </a:extLst>
          </p:cNvPr>
          <p:cNvSpPr>
            <a:spLocks noGrp="1"/>
          </p:cNvSpPr>
          <p:nvPr>
            <p:ph type="ftr" sz="quarter" idx="11"/>
          </p:nvPr>
        </p:nvSpPr>
        <p:spPr/>
        <p:txBody>
          <a:bodyPr/>
          <a:lstStyle/>
          <a:p>
            <a:pPr>
              <a:spcAft>
                <a:spcPts val="450"/>
              </a:spcAft>
            </a:pPr>
            <a:r>
              <a:rPr lang="da-DK" sz="825" dirty="0"/>
              <a:t>Billedmateriale: Nationalt Videnscenter for Demens / Colourbox.dk / Commons Wikimedia</a:t>
            </a:r>
          </a:p>
        </p:txBody>
      </p:sp>
      <p:sp>
        <p:nvSpPr>
          <p:cNvPr id="16" name="Slide Number Placeholder 5">
            <a:extLst>
              <a:ext uri="{FF2B5EF4-FFF2-40B4-BE49-F238E27FC236}">
                <a16:creationId xmlns:a16="http://schemas.microsoft.com/office/drawing/2014/main" id="{A2FF0D51-E346-15FC-D63D-C8879D7F71E6}"/>
              </a:ext>
            </a:extLst>
          </p:cNvPr>
          <p:cNvSpPr>
            <a:spLocks noGrp="1"/>
          </p:cNvSpPr>
          <p:nvPr>
            <p:ph type="sldNum" sz="quarter" idx="12"/>
          </p:nvPr>
        </p:nvSpPr>
        <p:spPr/>
        <p:txBody>
          <a:bodyPr/>
          <a:lstStyle/>
          <a:p>
            <a:pPr>
              <a:spcAft>
                <a:spcPts val="450"/>
              </a:spcAft>
            </a:pPr>
            <a:fld id="{74447C9C-57A8-4003-9066-4A7E6D84F205}" type="slidenum">
              <a:rPr lang="da-DK" smtClean="0"/>
              <a:pPr>
                <a:spcAft>
                  <a:spcPts val="450"/>
                </a:spcAft>
              </a:pPr>
              <a:t>11</a:t>
            </a:fld>
            <a:endParaRPr lang="da-DK"/>
          </a:p>
        </p:txBody>
      </p:sp>
      <p:sp>
        <p:nvSpPr>
          <p:cNvPr id="10" name="Text Placeholder 2">
            <a:extLst>
              <a:ext uri="{FF2B5EF4-FFF2-40B4-BE49-F238E27FC236}">
                <a16:creationId xmlns:a16="http://schemas.microsoft.com/office/drawing/2014/main" id="{7AA92D61-821D-3FCA-FE9B-5022EEB62C97}"/>
              </a:ext>
            </a:extLst>
          </p:cNvPr>
          <p:cNvSpPr>
            <a:spLocks noGrp="1"/>
          </p:cNvSpPr>
          <p:nvPr>
            <p:ph type="body" sz="quarter" idx="13"/>
          </p:nvPr>
        </p:nvSpPr>
        <p:spPr/>
        <p:txBody>
          <a:bodyPr>
            <a:normAutofit/>
          </a:bodyPr>
          <a:lstStyle/>
          <a:p>
            <a:r>
              <a:rPr lang="da-DK" dirty="0"/>
              <a:t>Det typiske forløb</a:t>
            </a:r>
          </a:p>
        </p:txBody>
      </p:sp>
      <p:sp>
        <p:nvSpPr>
          <p:cNvPr id="20" name="Tekstfelt 19">
            <a:extLst>
              <a:ext uri="{FF2B5EF4-FFF2-40B4-BE49-F238E27FC236}">
                <a16:creationId xmlns:a16="http://schemas.microsoft.com/office/drawing/2014/main" id="{305B5149-4A7C-44E4-B395-FC9F132ED4B2}"/>
              </a:ext>
            </a:extLst>
          </p:cNvPr>
          <p:cNvSpPr txBox="1"/>
          <p:nvPr/>
        </p:nvSpPr>
        <p:spPr>
          <a:xfrm>
            <a:off x="5449850" y="3295777"/>
            <a:ext cx="2737894" cy="415498"/>
          </a:xfrm>
          <a:prstGeom prst="rect">
            <a:avLst/>
          </a:prstGeom>
          <a:noFill/>
        </p:spPr>
        <p:txBody>
          <a:bodyPr wrap="square">
            <a:spAutoFit/>
          </a:bodyPr>
          <a:lstStyle/>
          <a:p>
            <a:r>
              <a:rPr lang="da-DK" sz="1050" dirty="0"/>
              <a:t>https://videnscenterfordemens.dk/da/symptomer-og-forloeb-ved-alzheimers-sygdom</a:t>
            </a:r>
          </a:p>
        </p:txBody>
      </p:sp>
      <p:sp>
        <p:nvSpPr>
          <p:cNvPr id="26" name="Tekstfelt 25">
            <a:extLst>
              <a:ext uri="{FF2B5EF4-FFF2-40B4-BE49-F238E27FC236}">
                <a16:creationId xmlns:a16="http://schemas.microsoft.com/office/drawing/2014/main" id="{CEFA42CE-0CA8-4FED-82B6-3C2FFE2B89EA}"/>
              </a:ext>
            </a:extLst>
          </p:cNvPr>
          <p:cNvSpPr txBox="1"/>
          <p:nvPr/>
        </p:nvSpPr>
        <p:spPr>
          <a:xfrm>
            <a:off x="677577" y="1649456"/>
            <a:ext cx="4317333" cy="2169825"/>
          </a:xfrm>
          <a:prstGeom prst="rect">
            <a:avLst/>
          </a:prstGeom>
          <a:noFill/>
        </p:spPr>
        <p:txBody>
          <a:bodyPr wrap="square">
            <a:spAutoFit/>
          </a:bodyPr>
          <a:lstStyle/>
          <a:p>
            <a:r>
              <a:rPr lang="da-DK" sz="1350" dirty="0"/>
              <a:t>Der sker et langsomt tab og afvikling af færdigheder.</a:t>
            </a:r>
          </a:p>
          <a:p>
            <a:endParaRPr lang="da-DK" sz="1350" dirty="0"/>
          </a:p>
          <a:p>
            <a:r>
              <a:rPr lang="da-DK" sz="1350" dirty="0"/>
              <a:t>Starter ofte med glemsomhed og problemer med at finde ord. </a:t>
            </a:r>
          </a:p>
          <a:p>
            <a:endParaRPr lang="da-DK" sz="1350" dirty="0"/>
          </a:p>
          <a:p>
            <a:r>
              <a:rPr lang="da-DK" sz="1350" dirty="0"/>
              <a:t>Det kan blive sværere at huske navne selv på personer, man kender godt, og på dagligdags ting. </a:t>
            </a:r>
          </a:p>
          <a:p>
            <a:endParaRPr lang="da-DK" sz="1350" dirty="0"/>
          </a:p>
          <a:p>
            <a:r>
              <a:rPr lang="da-DK" sz="1350" dirty="0"/>
              <a:t>Efterhånden som sygdommen udvikler sig, kan der også ske ændringer i følelsesliv, temperament og personlighed</a:t>
            </a:r>
          </a:p>
        </p:txBody>
      </p:sp>
    </p:spTree>
    <p:extLst>
      <p:ext uri="{BB962C8B-B14F-4D97-AF65-F5344CB8AC3E}">
        <p14:creationId xmlns:p14="http://schemas.microsoft.com/office/powerpoint/2010/main" val="2780176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da-DK" altLang="da-DK"/>
            </a:br>
            <a:r>
              <a:rPr lang="da-DK" altLang="da-DK"/>
              <a:t>Vaskulær demens</a:t>
            </a:r>
            <a:br>
              <a:rPr lang="da-DK"/>
            </a:br>
            <a:endParaRPr lang="da-DK" dirty="0"/>
          </a:p>
        </p:txBody>
      </p:sp>
      <p:sp>
        <p:nvSpPr>
          <p:cNvPr id="3" name="Pladsholder til indhold 2"/>
          <p:cNvSpPr>
            <a:spLocks noGrp="1"/>
          </p:cNvSpPr>
          <p:nvPr>
            <p:ph idx="1"/>
          </p:nvPr>
        </p:nvSpPr>
        <p:spPr/>
        <p:txBody>
          <a:bodyPr>
            <a:normAutofit lnSpcReduction="10000"/>
          </a:bodyPr>
          <a:lstStyle/>
          <a:p>
            <a:pPr marL="0" indent="0">
              <a:buNone/>
            </a:pPr>
            <a:r>
              <a:rPr lang="da-DK" b="1" dirty="0"/>
              <a:t>Forskellige symptomer – afhængigt af, hvilke områder af hjernen, som er påvirket: </a:t>
            </a:r>
          </a:p>
          <a:p>
            <a:r>
              <a:rPr lang="da-DK" dirty="0"/>
              <a:t>Glemsomhed</a:t>
            </a:r>
          </a:p>
          <a:p>
            <a:r>
              <a:rPr lang="da-DK" dirty="0"/>
              <a:t>Koncentrationsbesvær</a:t>
            </a:r>
          </a:p>
          <a:p>
            <a:r>
              <a:rPr lang="da-DK" dirty="0"/>
              <a:t>Svigtende overblik</a:t>
            </a:r>
          </a:p>
          <a:p>
            <a:r>
              <a:rPr lang="da-DK" dirty="0"/>
              <a:t>Urininkontinens</a:t>
            </a:r>
          </a:p>
          <a:p>
            <a:r>
              <a:rPr lang="da-DK" dirty="0"/>
              <a:t>Usikker gangfunktion og balancebesvær</a:t>
            </a:r>
          </a:p>
          <a:p>
            <a:r>
              <a:rPr lang="da-DK" dirty="0"/>
              <a:t>Træghed, langsomme bevægelser og stivhed</a:t>
            </a:r>
          </a:p>
          <a:p>
            <a:r>
              <a:rPr lang="da-DK" dirty="0"/>
              <a:t>Nedsat kraft og lammelse i den ene side </a:t>
            </a:r>
            <a:br>
              <a:rPr lang="da-DK" dirty="0"/>
            </a:br>
            <a:r>
              <a:rPr lang="da-DK" dirty="0"/>
              <a:t>af kroppen </a:t>
            </a:r>
          </a:p>
          <a:p>
            <a:r>
              <a:rPr lang="da-DK" dirty="0"/>
              <a:t>Ændret følelsesliv, let til gråd</a:t>
            </a:r>
          </a:p>
          <a:p>
            <a:r>
              <a:rPr lang="da-DK" dirty="0"/>
              <a:t>Tristhed og depressive tendenser</a:t>
            </a:r>
          </a:p>
          <a:p>
            <a:endParaRPr lang="da-DK" dirty="0"/>
          </a:p>
        </p:txBody>
      </p:sp>
      <p:sp>
        <p:nvSpPr>
          <p:cNvPr id="4" name="Pladsholder til dato 3">
            <a:extLst>
              <a:ext uri="{FF2B5EF4-FFF2-40B4-BE49-F238E27FC236}">
                <a16:creationId xmlns:a16="http://schemas.microsoft.com/office/drawing/2014/main" id="{B2305BB7-CAF0-4BC7-B955-6A7B948E5FC9}"/>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C6D78851-39E5-4243-B59C-50A2D0A63291}"/>
              </a:ext>
            </a:extLst>
          </p:cNvPr>
          <p:cNvSpPr>
            <a:spLocks noGrp="1"/>
          </p:cNvSpPr>
          <p:nvPr>
            <p:ph type="ftr" sz="quarter" idx="11"/>
          </p:nvPr>
        </p:nvSpPr>
        <p:spPr/>
        <p:txBody>
          <a:bodyPr/>
          <a:lstStyle/>
          <a:p>
            <a:r>
              <a:rPr lang="da-DK" sz="825" dirty="0"/>
              <a:t>Billedmateriale: Nationalt Videnscenter for Demens / Colourbox.dk / Commons Wikimedia</a:t>
            </a:r>
          </a:p>
        </p:txBody>
      </p:sp>
      <p:sp>
        <p:nvSpPr>
          <p:cNvPr id="8" name="Pladsholder til slidenummer 7">
            <a:extLst>
              <a:ext uri="{FF2B5EF4-FFF2-40B4-BE49-F238E27FC236}">
                <a16:creationId xmlns:a16="http://schemas.microsoft.com/office/drawing/2014/main" id="{56BE3523-E3AA-4ECA-BBBE-1ACBEA5BA88F}"/>
              </a:ext>
            </a:extLst>
          </p:cNvPr>
          <p:cNvSpPr>
            <a:spLocks noGrp="1"/>
          </p:cNvSpPr>
          <p:nvPr>
            <p:ph type="sldNum" sz="quarter" idx="12"/>
          </p:nvPr>
        </p:nvSpPr>
        <p:spPr/>
        <p:txBody>
          <a:bodyPr/>
          <a:lstStyle/>
          <a:p>
            <a:fld id="{74447C9C-57A8-4003-9066-4A7E6D84F205}" type="slidenum">
              <a:rPr lang="da-DK" smtClean="0"/>
              <a:t>12</a:t>
            </a:fld>
            <a:endParaRPr lang="da-DK" dirty="0"/>
          </a:p>
        </p:txBody>
      </p:sp>
      <p:sp>
        <p:nvSpPr>
          <p:cNvPr id="6" name="Pladsholder til tekst 5">
            <a:extLst>
              <a:ext uri="{FF2B5EF4-FFF2-40B4-BE49-F238E27FC236}">
                <a16:creationId xmlns:a16="http://schemas.microsoft.com/office/drawing/2014/main" id="{80DE2AE3-BE38-4724-B2EB-9B9BE5A56391}"/>
              </a:ext>
            </a:extLst>
          </p:cNvPr>
          <p:cNvSpPr>
            <a:spLocks noGrp="1"/>
          </p:cNvSpPr>
          <p:nvPr>
            <p:ph type="body" sz="quarter" idx="13"/>
          </p:nvPr>
        </p:nvSpPr>
        <p:spPr/>
        <p:txBody>
          <a:bodyPr/>
          <a:lstStyle/>
          <a:p>
            <a:r>
              <a:rPr lang="da-DK" dirty="0"/>
              <a:t>Symptomer</a:t>
            </a:r>
          </a:p>
        </p:txBody>
      </p:sp>
      <p:pic>
        <p:nvPicPr>
          <p:cNvPr id="9" name="Billede 8">
            <a:extLst>
              <a:ext uri="{FF2B5EF4-FFF2-40B4-BE49-F238E27FC236}">
                <a16:creationId xmlns:a16="http://schemas.microsoft.com/office/drawing/2014/main" id="{0A7C9694-23C2-4553-848E-95323682BD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8824" y="1928046"/>
            <a:ext cx="3746526" cy="2446601"/>
          </a:xfrm>
          <a:prstGeom prst="rect">
            <a:avLst/>
          </a:prstGeom>
        </p:spPr>
      </p:pic>
    </p:spTree>
    <p:extLst>
      <p:ext uri="{BB962C8B-B14F-4D97-AF65-F5344CB8AC3E}">
        <p14:creationId xmlns:p14="http://schemas.microsoft.com/office/powerpoint/2010/main" val="3399747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da-DK" altLang="da-DK" dirty="0"/>
            </a:br>
            <a:r>
              <a:rPr lang="da-DK" altLang="da-DK" dirty="0" err="1"/>
              <a:t>Vaskulær</a:t>
            </a:r>
            <a:r>
              <a:rPr lang="da-DK" altLang="da-DK" dirty="0"/>
              <a:t> demens</a:t>
            </a:r>
            <a:br>
              <a:rPr lang="da-DK" dirty="0"/>
            </a:br>
            <a:endParaRPr lang="da-DK" dirty="0"/>
          </a:p>
        </p:txBody>
      </p:sp>
      <p:sp>
        <p:nvSpPr>
          <p:cNvPr id="3" name="Pladsholder til indhold 2"/>
          <p:cNvSpPr>
            <a:spLocks noGrp="1"/>
          </p:cNvSpPr>
          <p:nvPr>
            <p:ph idx="1"/>
          </p:nvPr>
        </p:nvSpPr>
        <p:spPr/>
        <p:txBody>
          <a:bodyPr>
            <a:normAutofit/>
          </a:bodyPr>
          <a:lstStyle/>
          <a:p>
            <a:pPr marL="0" indent="0">
              <a:buNone/>
            </a:pPr>
            <a:r>
              <a:rPr lang="da-DK" dirty="0"/>
              <a:t>Forløbet ved vaskulær demens varierer meget: </a:t>
            </a:r>
          </a:p>
          <a:p>
            <a:r>
              <a:rPr lang="da-DK" dirty="0"/>
              <a:t>Hvis tilstanden skyldes en blodprop eller blødning i hjernen, starter symptomerne pludseligt og brat. </a:t>
            </a:r>
          </a:p>
          <a:p>
            <a:r>
              <a:rPr lang="da-DK" dirty="0"/>
              <a:t>Hvis der kommer flere blodpropper eller blødninger gennem en længere periode, udvikler symptomerne sig trinvist. </a:t>
            </a:r>
          </a:p>
          <a:p>
            <a:r>
              <a:rPr lang="da-DK" dirty="0"/>
              <a:t>Hvis tilstanden skyldes en gradvis tillukning af hjernens små blodkar, udvikler symptomerne sig langsomt og snigende. </a:t>
            </a:r>
          </a:p>
          <a:p>
            <a:endParaRPr lang="da-DK" dirty="0"/>
          </a:p>
          <a:p>
            <a:pPr marL="0" indent="0">
              <a:buNone/>
            </a:pPr>
            <a:r>
              <a:rPr lang="da-DK" dirty="0"/>
              <a:t>Der er stor variation i varigheden af sygdomsforløbet.</a:t>
            </a:r>
          </a:p>
        </p:txBody>
      </p:sp>
      <p:sp>
        <p:nvSpPr>
          <p:cNvPr id="4" name="Pladsholder til dato 3">
            <a:extLst>
              <a:ext uri="{FF2B5EF4-FFF2-40B4-BE49-F238E27FC236}">
                <a16:creationId xmlns:a16="http://schemas.microsoft.com/office/drawing/2014/main" id="{B2305BB7-CAF0-4BC7-B955-6A7B948E5FC9}"/>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C6D78851-39E5-4243-B59C-50A2D0A63291}"/>
              </a:ext>
            </a:extLst>
          </p:cNvPr>
          <p:cNvSpPr>
            <a:spLocks noGrp="1"/>
          </p:cNvSpPr>
          <p:nvPr>
            <p:ph type="ftr" sz="quarter" idx="11"/>
          </p:nvPr>
        </p:nvSpPr>
        <p:spPr/>
        <p:txBody>
          <a:bodyPr/>
          <a:lstStyle/>
          <a:p>
            <a:r>
              <a:rPr lang="da-DK" sz="825" dirty="0"/>
              <a:t>Billedmateriale: Nationalt Videnscenter for Demens / Colourbox.dk / Commons Wikimedia</a:t>
            </a:r>
          </a:p>
        </p:txBody>
      </p:sp>
      <p:sp>
        <p:nvSpPr>
          <p:cNvPr id="8" name="Pladsholder til slidenummer 7">
            <a:extLst>
              <a:ext uri="{FF2B5EF4-FFF2-40B4-BE49-F238E27FC236}">
                <a16:creationId xmlns:a16="http://schemas.microsoft.com/office/drawing/2014/main" id="{56BE3523-E3AA-4ECA-BBBE-1ACBEA5BA88F}"/>
              </a:ext>
            </a:extLst>
          </p:cNvPr>
          <p:cNvSpPr>
            <a:spLocks noGrp="1"/>
          </p:cNvSpPr>
          <p:nvPr>
            <p:ph type="sldNum" sz="quarter" idx="12"/>
          </p:nvPr>
        </p:nvSpPr>
        <p:spPr/>
        <p:txBody>
          <a:bodyPr/>
          <a:lstStyle/>
          <a:p>
            <a:fld id="{74447C9C-57A8-4003-9066-4A7E6D84F205}" type="slidenum">
              <a:rPr lang="da-DK" smtClean="0"/>
              <a:t>13</a:t>
            </a:fld>
            <a:endParaRPr lang="da-DK" dirty="0"/>
          </a:p>
        </p:txBody>
      </p:sp>
      <p:sp>
        <p:nvSpPr>
          <p:cNvPr id="6" name="Pladsholder til tekst 5">
            <a:extLst>
              <a:ext uri="{FF2B5EF4-FFF2-40B4-BE49-F238E27FC236}">
                <a16:creationId xmlns:a16="http://schemas.microsoft.com/office/drawing/2014/main" id="{80DE2AE3-BE38-4724-B2EB-9B9BE5A56391}"/>
              </a:ext>
            </a:extLst>
          </p:cNvPr>
          <p:cNvSpPr>
            <a:spLocks noGrp="1"/>
          </p:cNvSpPr>
          <p:nvPr>
            <p:ph type="body" sz="quarter" idx="13"/>
          </p:nvPr>
        </p:nvSpPr>
        <p:spPr/>
        <p:txBody>
          <a:bodyPr/>
          <a:lstStyle/>
          <a:p>
            <a:r>
              <a:rPr lang="da-DK" dirty="0"/>
              <a:t>Det typiske forløb</a:t>
            </a:r>
          </a:p>
        </p:txBody>
      </p:sp>
    </p:spTree>
    <p:extLst>
      <p:ext uri="{BB962C8B-B14F-4D97-AF65-F5344CB8AC3E}">
        <p14:creationId xmlns:p14="http://schemas.microsoft.com/office/powerpoint/2010/main" val="1522644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Frontotemporal demens (FTD)</a:t>
            </a:r>
          </a:p>
        </p:txBody>
      </p:sp>
      <p:sp>
        <p:nvSpPr>
          <p:cNvPr id="3" name="Pladsholder til indhold 2"/>
          <p:cNvSpPr>
            <a:spLocks noGrp="1"/>
          </p:cNvSpPr>
          <p:nvPr>
            <p:ph idx="1"/>
          </p:nvPr>
        </p:nvSpPr>
        <p:spPr>
          <a:xfrm>
            <a:off x="628650" y="1524000"/>
            <a:ext cx="4394019" cy="3108722"/>
          </a:xfrm>
        </p:spPr>
        <p:txBody>
          <a:bodyPr/>
          <a:lstStyle/>
          <a:p>
            <a:r>
              <a:rPr lang="da-DK" dirty="0"/>
              <a:t>Relativ god bevarelse af hukommelsen i starten af sygdomsforløbet</a:t>
            </a:r>
          </a:p>
          <a:p>
            <a:r>
              <a:rPr lang="da-DK" dirty="0"/>
              <a:t>Problemer med at skabe struktur, overblik og planlægge</a:t>
            </a:r>
          </a:p>
          <a:p>
            <a:r>
              <a:rPr lang="da-DK" dirty="0"/>
              <a:t>Ændringer i personlighed</a:t>
            </a:r>
          </a:p>
          <a:p>
            <a:r>
              <a:rPr lang="da-DK" dirty="0"/>
              <a:t>Ændringer i adfærd; hæmningsløs, taktløs og impulsiv</a:t>
            </a:r>
          </a:p>
          <a:p>
            <a:r>
              <a:rPr lang="da-DK" dirty="0"/>
              <a:t>Sproglige problemer</a:t>
            </a:r>
          </a:p>
          <a:p>
            <a:r>
              <a:rPr lang="da-DK" dirty="0"/>
              <a:t>Ofte nedsat sygdomsindsigt</a:t>
            </a:r>
          </a:p>
          <a:p>
            <a:endParaRPr lang="da-DK" dirty="0"/>
          </a:p>
          <a:p>
            <a:endParaRPr lang="da-DK" dirty="0"/>
          </a:p>
          <a:p>
            <a:pPr marL="0" indent="0">
              <a:buNone/>
            </a:pPr>
            <a:endParaRPr lang="da-DK" dirty="0"/>
          </a:p>
          <a:p>
            <a:endParaRPr lang="da-DK" dirty="0"/>
          </a:p>
        </p:txBody>
      </p:sp>
      <p:sp>
        <p:nvSpPr>
          <p:cNvPr id="5" name="Pladsholder til sidefod 4">
            <a:extLst>
              <a:ext uri="{FF2B5EF4-FFF2-40B4-BE49-F238E27FC236}">
                <a16:creationId xmlns:a16="http://schemas.microsoft.com/office/drawing/2014/main" id="{4D03FA2D-0086-4890-8C90-8BFBC114646B}"/>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9" name="Pladsholder til slidenummer 8">
            <a:extLst>
              <a:ext uri="{FF2B5EF4-FFF2-40B4-BE49-F238E27FC236}">
                <a16:creationId xmlns:a16="http://schemas.microsoft.com/office/drawing/2014/main" id="{EC526705-0DAD-43ED-AC5F-E40D361D0B30}"/>
              </a:ext>
            </a:extLst>
          </p:cNvPr>
          <p:cNvSpPr>
            <a:spLocks noGrp="1"/>
          </p:cNvSpPr>
          <p:nvPr>
            <p:ph type="sldNum" sz="quarter" idx="12"/>
          </p:nvPr>
        </p:nvSpPr>
        <p:spPr/>
        <p:txBody>
          <a:bodyPr/>
          <a:lstStyle/>
          <a:p>
            <a:fld id="{74447C9C-57A8-4003-9066-4A7E6D84F205}" type="slidenum">
              <a:rPr lang="da-DK" smtClean="0"/>
              <a:t>14</a:t>
            </a:fld>
            <a:endParaRPr lang="da-DK" dirty="0"/>
          </a:p>
        </p:txBody>
      </p:sp>
      <p:sp>
        <p:nvSpPr>
          <p:cNvPr id="6" name="Pladsholder til tekst 5">
            <a:extLst>
              <a:ext uri="{FF2B5EF4-FFF2-40B4-BE49-F238E27FC236}">
                <a16:creationId xmlns:a16="http://schemas.microsoft.com/office/drawing/2014/main" id="{63F3038A-3765-4030-B200-AFD8373D94AD}"/>
              </a:ext>
            </a:extLst>
          </p:cNvPr>
          <p:cNvSpPr>
            <a:spLocks noGrp="1"/>
          </p:cNvSpPr>
          <p:nvPr>
            <p:ph type="body" sz="quarter" idx="13"/>
          </p:nvPr>
        </p:nvSpPr>
        <p:spPr/>
        <p:txBody>
          <a:bodyPr/>
          <a:lstStyle/>
          <a:p>
            <a:r>
              <a:rPr lang="da-DK" sz="2400" dirty="0"/>
              <a:t>Symptomer </a:t>
            </a:r>
          </a:p>
          <a:p>
            <a:endParaRPr lang="da-DK" dirty="0"/>
          </a:p>
        </p:txBody>
      </p:sp>
      <p:sp>
        <p:nvSpPr>
          <p:cNvPr id="4" name="Pladsholder til dato 3">
            <a:extLst>
              <a:ext uri="{FF2B5EF4-FFF2-40B4-BE49-F238E27FC236}">
                <a16:creationId xmlns:a16="http://schemas.microsoft.com/office/drawing/2014/main" id="{3DBD2AE8-2FB5-46BA-AD93-A600A103B8FD}"/>
              </a:ext>
            </a:extLst>
          </p:cNvPr>
          <p:cNvSpPr>
            <a:spLocks noGrp="1"/>
          </p:cNvSpPr>
          <p:nvPr>
            <p:ph type="dt" sz="half" idx="10"/>
          </p:nvPr>
        </p:nvSpPr>
        <p:spPr/>
        <p:txBody>
          <a:bodyPr/>
          <a:lstStyle/>
          <a:p>
            <a:r>
              <a:rPr lang="da-DK"/>
              <a:t>Revideret efterår 2023</a:t>
            </a:r>
            <a:endParaRPr lang="da-DK" dirty="0"/>
          </a:p>
        </p:txBody>
      </p:sp>
      <p:sp>
        <p:nvSpPr>
          <p:cNvPr id="10" name="Tekstboks 8">
            <a:extLst>
              <a:ext uri="{FF2B5EF4-FFF2-40B4-BE49-F238E27FC236}">
                <a16:creationId xmlns:a16="http://schemas.microsoft.com/office/drawing/2014/main" id="{48E602D6-0B14-49D4-82A1-98C356CA3411}"/>
              </a:ext>
            </a:extLst>
          </p:cNvPr>
          <p:cNvSpPr txBox="1"/>
          <p:nvPr/>
        </p:nvSpPr>
        <p:spPr>
          <a:xfrm>
            <a:off x="5022669" y="4310031"/>
            <a:ext cx="2676661" cy="346668"/>
          </a:xfrm>
          <a:prstGeom prst="rect">
            <a:avLst/>
          </a:prstGeom>
          <a:noFill/>
        </p:spPr>
        <p:txBody>
          <a:bodyPr wrap="square" lIns="67500" rtlCol="0">
            <a:noAutofit/>
          </a:bodyPr>
          <a:lstStyle/>
          <a:p>
            <a:endParaRPr lang="da-DK" sz="900" dirty="0"/>
          </a:p>
        </p:txBody>
      </p:sp>
      <p:pic>
        <p:nvPicPr>
          <p:cNvPr id="12" name="Billede 11">
            <a:extLst>
              <a:ext uri="{FF2B5EF4-FFF2-40B4-BE49-F238E27FC236}">
                <a16:creationId xmlns:a16="http://schemas.microsoft.com/office/drawing/2014/main" id="{B44859C7-FBC8-4B9B-86DF-60433DDD82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0229" y="1577466"/>
            <a:ext cx="3625663" cy="2429093"/>
          </a:xfrm>
          <a:prstGeom prst="rect">
            <a:avLst/>
          </a:prstGeom>
        </p:spPr>
      </p:pic>
    </p:spTree>
    <p:extLst>
      <p:ext uri="{BB962C8B-B14F-4D97-AF65-F5344CB8AC3E}">
        <p14:creationId xmlns:p14="http://schemas.microsoft.com/office/powerpoint/2010/main" val="2647430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Frontotemporal demens (FTD)</a:t>
            </a:r>
          </a:p>
        </p:txBody>
      </p:sp>
      <p:sp>
        <p:nvSpPr>
          <p:cNvPr id="12" name="Pladsholder til indhold 11">
            <a:extLst>
              <a:ext uri="{FF2B5EF4-FFF2-40B4-BE49-F238E27FC236}">
                <a16:creationId xmlns:a16="http://schemas.microsoft.com/office/drawing/2014/main" id="{7F3B6FA5-84DF-4364-B19C-E636DC99809B}"/>
              </a:ext>
            </a:extLst>
          </p:cNvPr>
          <p:cNvSpPr>
            <a:spLocks noGrp="1"/>
          </p:cNvSpPr>
          <p:nvPr>
            <p:ph idx="1"/>
          </p:nvPr>
        </p:nvSpPr>
        <p:spPr/>
        <p:txBody>
          <a:bodyPr/>
          <a:lstStyle/>
          <a:p>
            <a:r>
              <a:rPr lang="da-DK" sz="1800" dirty="0"/>
              <a:t>Sygdomsforløbet afhænger af, hvilken </a:t>
            </a:r>
            <a:r>
              <a:rPr lang="da-DK" sz="1800" dirty="0" err="1"/>
              <a:t>frontotemporal</a:t>
            </a:r>
            <a:r>
              <a:rPr lang="da-DK" sz="1800" dirty="0"/>
              <a:t> demenstype der er tale om. </a:t>
            </a:r>
          </a:p>
          <a:p>
            <a:r>
              <a:rPr lang="da-DK" sz="1800" dirty="0"/>
              <a:t>Ved den </a:t>
            </a:r>
            <a:r>
              <a:rPr lang="da-DK" sz="1800" u="sng" dirty="0"/>
              <a:t>frontale undertype </a:t>
            </a:r>
            <a:r>
              <a:rPr lang="da-DK" sz="1800" dirty="0"/>
              <a:t>ændres personlighed og adfærd gradvist til det værre. Efterhånden indtræder også svækkelse af mentale funktioner som overblik, evnen til planlægning m.v. </a:t>
            </a:r>
          </a:p>
          <a:p>
            <a:r>
              <a:rPr lang="da-DK" sz="1800" dirty="0"/>
              <a:t>En anden undertype giver problemer med at formulere sig, og evnen til at tale vil forværres for til sidst at forsvinde. Denne type kaldes </a:t>
            </a:r>
            <a:r>
              <a:rPr lang="da-DK" sz="1800" u="sng" dirty="0"/>
              <a:t>progressiv (tiltagende) afasi</a:t>
            </a:r>
            <a:r>
              <a:rPr lang="da-DK" sz="1800" dirty="0"/>
              <a:t>. </a:t>
            </a:r>
          </a:p>
          <a:p>
            <a:r>
              <a:rPr lang="da-DK" sz="1800" dirty="0"/>
              <a:t>De tiltagende sprogforstyrrelser kan også vise sig ved, at personen lidt efter lidt mister sin viden om begrebers betydning og genstandes egenskaber. Dette kaldes </a:t>
            </a:r>
            <a:r>
              <a:rPr lang="da-DK" sz="1800" u="sng" dirty="0"/>
              <a:t>semantisk demens</a:t>
            </a:r>
            <a:r>
              <a:rPr lang="da-DK" dirty="0"/>
              <a:t>. </a:t>
            </a:r>
          </a:p>
          <a:p>
            <a:pPr marL="0" indent="0">
              <a:buNone/>
            </a:pPr>
            <a:endParaRPr lang="da-DK" dirty="0"/>
          </a:p>
        </p:txBody>
      </p:sp>
      <p:sp>
        <p:nvSpPr>
          <p:cNvPr id="4" name="Pladsholder til dato 3">
            <a:extLst>
              <a:ext uri="{FF2B5EF4-FFF2-40B4-BE49-F238E27FC236}">
                <a16:creationId xmlns:a16="http://schemas.microsoft.com/office/drawing/2014/main" id="{3DBD2AE8-2FB5-46BA-AD93-A600A103B8FD}"/>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4D03FA2D-0086-4890-8C90-8BFBC114646B}"/>
              </a:ext>
            </a:extLst>
          </p:cNvPr>
          <p:cNvSpPr>
            <a:spLocks noGrp="1"/>
          </p:cNvSpPr>
          <p:nvPr>
            <p:ph type="ftr" sz="quarter" idx="11"/>
          </p:nvPr>
        </p:nvSpPr>
        <p:spPr/>
        <p:txBody>
          <a:bodyPr/>
          <a:lstStyle/>
          <a:p>
            <a:r>
              <a:rPr lang="da-DK" sz="825" dirty="0"/>
              <a:t>Billedmateriale: Nationalt Videnscenter for Demens / Colourbox.dk / Commons Wikimedia</a:t>
            </a:r>
          </a:p>
        </p:txBody>
      </p:sp>
      <p:sp>
        <p:nvSpPr>
          <p:cNvPr id="9" name="Pladsholder til slidenummer 8">
            <a:extLst>
              <a:ext uri="{FF2B5EF4-FFF2-40B4-BE49-F238E27FC236}">
                <a16:creationId xmlns:a16="http://schemas.microsoft.com/office/drawing/2014/main" id="{EC526705-0DAD-43ED-AC5F-E40D361D0B30}"/>
              </a:ext>
            </a:extLst>
          </p:cNvPr>
          <p:cNvSpPr>
            <a:spLocks noGrp="1"/>
          </p:cNvSpPr>
          <p:nvPr>
            <p:ph type="sldNum" sz="quarter" idx="12"/>
          </p:nvPr>
        </p:nvSpPr>
        <p:spPr/>
        <p:txBody>
          <a:bodyPr/>
          <a:lstStyle/>
          <a:p>
            <a:fld id="{74447C9C-57A8-4003-9066-4A7E6D84F205}" type="slidenum">
              <a:rPr lang="da-DK" smtClean="0"/>
              <a:t>15</a:t>
            </a:fld>
            <a:endParaRPr lang="da-DK" dirty="0"/>
          </a:p>
        </p:txBody>
      </p:sp>
      <p:sp>
        <p:nvSpPr>
          <p:cNvPr id="6" name="Pladsholder til tekst 5">
            <a:extLst>
              <a:ext uri="{FF2B5EF4-FFF2-40B4-BE49-F238E27FC236}">
                <a16:creationId xmlns:a16="http://schemas.microsoft.com/office/drawing/2014/main" id="{63F3038A-3765-4030-B200-AFD8373D94AD}"/>
              </a:ext>
            </a:extLst>
          </p:cNvPr>
          <p:cNvSpPr>
            <a:spLocks noGrp="1"/>
          </p:cNvSpPr>
          <p:nvPr>
            <p:ph type="body" sz="quarter" idx="13"/>
          </p:nvPr>
        </p:nvSpPr>
        <p:spPr/>
        <p:txBody>
          <a:bodyPr/>
          <a:lstStyle/>
          <a:p>
            <a:r>
              <a:rPr lang="da-DK" dirty="0"/>
              <a:t>Det typiske forløb </a:t>
            </a:r>
          </a:p>
          <a:p>
            <a:endParaRPr lang="da-DK" dirty="0"/>
          </a:p>
        </p:txBody>
      </p:sp>
      <p:sp>
        <p:nvSpPr>
          <p:cNvPr id="10" name="Tekstboks 8">
            <a:extLst>
              <a:ext uri="{FF2B5EF4-FFF2-40B4-BE49-F238E27FC236}">
                <a16:creationId xmlns:a16="http://schemas.microsoft.com/office/drawing/2014/main" id="{48E602D6-0B14-49D4-82A1-98C356CA3411}"/>
              </a:ext>
            </a:extLst>
          </p:cNvPr>
          <p:cNvSpPr txBox="1"/>
          <p:nvPr/>
        </p:nvSpPr>
        <p:spPr>
          <a:xfrm>
            <a:off x="5022669" y="4310031"/>
            <a:ext cx="2676661" cy="346668"/>
          </a:xfrm>
          <a:prstGeom prst="rect">
            <a:avLst/>
          </a:prstGeom>
          <a:noFill/>
        </p:spPr>
        <p:txBody>
          <a:bodyPr wrap="square" lIns="67500" rtlCol="0">
            <a:noAutofit/>
          </a:bodyPr>
          <a:lstStyle/>
          <a:p>
            <a:endParaRPr lang="da-DK" sz="900" dirty="0"/>
          </a:p>
        </p:txBody>
      </p:sp>
    </p:spTree>
    <p:extLst>
      <p:ext uri="{BB962C8B-B14F-4D97-AF65-F5344CB8AC3E}">
        <p14:creationId xmlns:p14="http://schemas.microsoft.com/office/powerpoint/2010/main" val="697430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Lewy body demens</a:t>
            </a:r>
          </a:p>
        </p:txBody>
      </p:sp>
      <p:sp>
        <p:nvSpPr>
          <p:cNvPr id="3" name="Pladsholder til indhold 2"/>
          <p:cNvSpPr>
            <a:spLocks noGrp="1"/>
          </p:cNvSpPr>
          <p:nvPr>
            <p:ph idx="1"/>
          </p:nvPr>
        </p:nvSpPr>
        <p:spPr/>
        <p:txBody>
          <a:bodyPr>
            <a:normAutofit/>
          </a:bodyPr>
          <a:lstStyle/>
          <a:p>
            <a:r>
              <a:rPr lang="da-DK" dirty="0"/>
              <a:t>Stivhed og langsomme bevægelser</a:t>
            </a:r>
          </a:p>
          <a:p>
            <a:r>
              <a:rPr lang="da-DK" dirty="0"/>
              <a:t>Gang foroverbøjet og trippende</a:t>
            </a:r>
          </a:p>
          <a:p>
            <a:r>
              <a:rPr lang="da-DK" dirty="0"/>
              <a:t>Vekslende symptomer</a:t>
            </a:r>
          </a:p>
          <a:p>
            <a:r>
              <a:rPr lang="da-DK" dirty="0"/>
              <a:t>Forbigående bevidsthedstab </a:t>
            </a:r>
            <a:br>
              <a:rPr lang="da-DK" dirty="0"/>
            </a:br>
            <a:r>
              <a:rPr lang="da-DK" dirty="0"/>
              <a:t>(falder i staver, falder hen)</a:t>
            </a:r>
          </a:p>
          <a:p>
            <a:r>
              <a:rPr lang="da-DK" dirty="0"/>
              <a:t>Træghed i tænkningen</a:t>
            </a:r>
          </a:p>
          <a:p>
            <a:r>
              <a:rPr lang="da-DK" dirty="0"/>
              <a:t>Livlige synshallucinationer</a:t>
            </a:r>
          </a:p>
          <a:p>
            <a:r>
              <a:rPr lang="da-DK" dirty="0"/>
              <a:t>Forværring af hukommelse, overblik, problemløsning og andre mentale funktioner </a:t>
            </a:r>
          </a:p>
          <a:p>
            <a:r>
              <a:rPr lang="da-DK" dirty="0"/>
              <a:t>Søvnforstyrrelser (råb, uro, slår ud med armene eller falder ud af sengen)</a:t>
            </a:r>
          </a:p>
          <a:p>
            <a:endParaRPr lang="da-DK" dirty="0"/>
          </a:p>
          <a:p>
            <a:pPr marL="0" indent="0">
              <a:buNone/>
            </a:pPr>
            <a:endParaRPr lang="da-DK" dirty="0"/>
          </a:p>
        </p:txBody>
      </p:sp>
      <p:sp>
        <p:nvSpPr>
          <p:cNvPr id="4" name="Pladsholder til dato 3">
            <a:extLst>
              <a:ext uri="{FF2B5EF4-FFF2-40B4-BE49-F238E27FC236}">
                <a16:creationId xmlns:a16="http://schemas.microsoft.com/office/drawing/2014/main" id="{B4CE5D77-E559-45FB-8063-E053292C0367}"/>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EDF2C849-88B8-4703-8547-3AC30832CC8C}"/>
              </a:ext>
            </a:extLst>
          </p:cNvPr>
          <p:cNvSpPr>
            <a:spLocks noGrp="1"/>
          </p:cNvSpPr>
          <p:nvPr>
            <p:ph type="ftr" sz="quarter" idx="11"/>
          </p:nvPr>
        </p:nvSpPr>
        <p:spPr/>
        <p:txBody>
          <a:bodyPr/>
          <a:lstStyle/>
          <a:p>
            <a:r>
              <a:rPr lang="da-DK" sz="825" dirty="0"/>
              <a:t>Billedmateriale: Nationalt Videnscenter for Demens / Colourbox.dk / Commons Wikimedia</a:t>
            </a:r>
          </a:p>
        </p:txBody>
      </p:sp>
      <p:sp>
        <p:nvSpPr>
          <p:cNvPr id="9" name="Pladsholder til slidenummer 8">
            <a:extLst>
              <a:ext uri="{FF2B5EF4-FFF2-40B4-BE49-F238E27FC236}">
                <a16:creationId xmlns:a16="http://schemas.microsoft.com/office/drawing/2014/main" id="{86E92586-C522-4D7F-8586-3CE56B11BC74}"/>
              </a:ext>
            </a:extLst>
          </p:cNvPr>
          <p:cNvSpPr>
            <a:spLocks noGrp="1"/>
          </p:cNvSpPr>
          <p:nvPr>
            <p:ph type="sldNum" sz="quarter" idx="12"/>
          </p:nvPr>
        </p:nvSpPr>
        <p:spPr/>
        <p:txBody>
          <a:bodyPr/>
          <a:lstStyle/>
          <a:p>
            <a:fld id="{74447C9C-57A8-4003-9066-4A7E6D84F205}" type="slidenum">
              <a:rPr lang="da-DK" smtClean="0"/>
              <a:t>16</a:t>
            </a:fld>
            <a:endParaRPr lang="da-DK" dirty="0"/>
          </a:p>
        </p:txBody>
      </p:sp>
      <p:sp>
        <p:nvSpPr>
          <p:cNvPr id="7" name="Pladsholder til tekst 6">
            <a:extLst>
              <a:ext uri="{FF2B5EF4-FFF2-40B4-BE49-F238E27FC236}">
                <a16:creationId xmlns:a16="http://schemas.microsoft.com/office/drawing/2014/main" id="{E45A49DC-4C35-4941-B768-3FB883CFD05D}"/>
              </a:ext>
            </a:extLst>
          </p:cNvPr>
          <p:cNvSpPr>
            <a:spLocks noGrp="1"/>
          </p:cNvSpPr>
          <p:nvPr>
            <p:ph type="body" sz="quarter" idx="13"/>
          </p:nvPr>
        </p:nvSpPr>
        <p:spPr/>
        <p:txBody>
          <a:bodyPr/>
          <a:lstStyle/>
          <a:p>
            <a:r>
              <a:rPr lang="da-DK" sz="2400" dirty="0"/>
              <a:t>Symptomer</a:t>
            </a:r>
          </a:p>
          <a:p>
            <a:endParaRPr lang="da-DK" dirty="0"/>
          </a:p>
        </p:txBody>
      </p:sp>
      <p:pic>
        <p:nvPicPr>
          <p:cNvPr id="6" name="Billede 5">
            <a:extLst>
              <a:ext uri="{FF2B5EF4-FFF2-40B4-BE49-F238E27FC236}">
                <a16:creationId xmlns:a16="http://schemas.microsoft.com/office/drawing/2014/main" id="{0D418D03-574D-40ED-85B6-275CA28872FB}"/>
              </a:ext>
            </a:extLst>
          </p:cNvPr>
          <p:cNvPicPr>
            <a:picLocks noChangeAspect="1"/>
          </p:cNvPicPr>
          <p:nvPr/>
        </p:nvPicPr>
        <p:blipFill>
          <a:blip r:embed="rId3"/>
          <a:stretch>
            <a:fillRect/>
          </a:stretch>
        </p:blipFill>
        <p:spPr>
          <a:xfrm>
            <a:off x="4572000" y="884966"/>
            <a:ext cx="3602748" cy="2394705"/>
          </a:xfrm>
          <a:prstGeom prst="rect">
            <a:avLst/>
          </a:prstGeom>
        </p:spPr>
      </p:pic>
    </p:spTree>
    <p:extLst>
      <p:ext uri="{BB962C8B-B14F-4D97-AF65-F5344CB8AC3E}">
        <p14:creationId xmlns:p14="http://schemas.microsoft.com/office/powerpoint/2010/main" val="3950402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9EE87-8643-4EF4-B4D3-BF4B5BD0CA2F}"/>
              </a:ext>
            </a:extLst>
          </p:cNvPr>
          <p:cNvSpPr>
            <a:spLocks noGrp="1"/>
          </p:cNvSpPr>
          <p:nvPr>
            <p:ph type="title"/>
          </p:nvPr>
        </p:nvSpPr>
        <p:spPr/>
        <p:txBody>
          <a:bodyPr anchor="ctr">
            <a:normAutofit/>
          </a:bodyPr>
          <a:lstStyle/>
          <a:p>
            <a:r>
              <a:rPr lang="da-DK" dirty="0"/>
              <a:t>Lewy body demens </a:t>
            </a:r>
          </a:p>
        </p:txBody>
      </p:sp>
      <p:sp>
        <p:nvSpPr>
          <p:cNvPr id="9" name="Pladsholder til indhold 8">
            <a:extLst>
              <a:ext uri="{FF2B5EF4-FFF2-40B4-BE49-F238E27FC236}">
                <a16:creationId xmlns:a16="http://schemas.microsoft.com/office/drawing/2014/main" id="{4095E1C4-3D4D-41A8-8BCC-E25D1F5D0089}"/>
              </a:ext>
            </a:extLst>
          </p:cNvPr>
          <p:cNvSpPr>
            <a:spLocks noGrp="1"/>
          </p:cNvSpPr>
          <p:nvPr>
            <p:ph idx="1"/>
          </p:nvPr>
        </p:nvSpPr>
        <p:spPr/>
        <p:txBody>
          <a:bodyPr>
            <a:normAutofit/>
          </a:bodyPr>
          <a:lstStyle/>
          <a:p>
            <a:r>
              <a:rPr lang="da-DK" sz="1800" dirty="0"/>
              <a:t>Lewy body demens begynder sent i livet – som regel efter 70-årsalderen</a:t>
            </a:r>
          </a:p>
          <a:p>
            <a:r>
              <a:rPr lang="da-DK" sz="1800" dirty="0"/>
              <a:t>Ved de fleste sygdomsforløb sker der en gradvis forværring af hukommelse, overblik, problemløsning og andre mentale funktioner.</a:t>
            </a:r>
          </a:p>
          <a:p>
            <a:r>
              <a:rPr lang="da-DK" sz="1800" dirty="0"/>
              <a:t>Personer med Lewy body demens bliver langsommere og mere træge, både i tænkning og bevægelser. </a:t>
            </a:r>
          </a:p>
          <a:p>
            <a:r>
              <a:rPr lang="da-DK" sz="1800" dirty="0"/>
              <a:t>Også bevægeforstyrrelserne forværres med tiden.</a:t>
            </a:r>
          </a:p>
        </p:txBody>
      </p:sp>
      <p:sp>
        <p:nvSpPr>
          <p:cNvPr id="4" name="Pladsholder til dato 3">
            <a:extLst>
              <a:ext uri="{FF2B5EF4-FFF2-40B4-BE49-F238E27FC236}">
                <a16:creationId xmlns:a16="http://schemas.microsoft.com/office/drawing/2014/main" id="{1DDFDD32-38F2-4611-A5D6-C298421C8CE0}"/>
              </a:ext>
            </a:extLst>
          </p:cNvPr>
          <p:cNvSpPr>
            <a:spLocks noGrp="1"/>
          </p:cNvSpPr>
          <p:nvPr>
            <p:ph type="dt" sz="half" idx="10"/>
          </p:nvPr>
        </p:nvSpPr>
        <p:spPr/>
        <p:txBody>
          <a:bodyPr anchor="ctr">
            <a:normAutofit/>
          </a:bodyPr>
          <a:lstStyle/>
          <a:p>
            <a:pPr>
              <a:spcAft>
                <a:spcPts val="450"/>
              </a:spcAft>
            </a:pPr>
            <a:r>
              <a:rPr lang="da-DK"/>
              <a:t>Revideret efterår 2023</a:t>
            </a:r>
          </a:p>
        </p:txBody>
      </p:sp>
      <p:sp>
        <p:nvSpPr>
          <p:cNvPr id="5" name="Pladsholder til sidefod 4">
            <a:extLst>
              <a:ext uri="{FF2B5EF4-FFF2-40B4-BE49-F238E27FC236}">
                <a16:creationId xmlns:a16="http://schemas.microsoft.com/office/drawing/2014/main" id="{EE625EBD-E925-4B3B-A5CC-954549444B6E}"/>
              </a:ext>
            </a:extLst>
          </p:cNvPr>
          <p:cNvSpPr>
            <a:spLocks noGrp="1"/>
          </p:cNvSpPr>
          <p:nvPr>
            <p:ph type="ftr" sz="quarter" idx="11"/>
          </p:nvPr>
        </p:nvSpPr>
        <p:spPr/>
        <p:txBody>
          <a:bodyPr anchor="ctr">
            <a:normAutofit/>
          </a:bodyPr>
          <a:lstStyle/>
          <a:p>
            <a:pPr>
              <a:spcAft>
                <a:spcPts val="450"/>
              </a:spcAft>
            </a:pPr>
            <a:r>
              <a:rPr lang="da-DK" dirty="0"/>
              <a:t>Billedmateriale: Nationalt Videnscenter for Demens / Colourbox.dk / Commons Wikimedia</a:t>
            </a:r>
          </a:p>
        </p:txBody>
      </p:sp>
      <p:sp>
        <p:nvSpPr>
          <p:cNvPr id="6" name="Pladsholder til slidenummer 5">
            <a:extLst>
              <a:ext uri="{FF2B5EF4-FFF2-40B4-BE49-F238E27FC236}">
                <a16:creationId xmlns:a16="http://schemas.microsoft.com/office/drawing/2014/main" id="{57171886-D7A5-44BB-866A-B7C347D9AE32}"/>
              </a:ext>
            </a:extLst>
          </p:cNvPr>
          <p:cNvSpPr>
            <a:spLocks noGrp="1"/>
          </p:cNvSpPr>
          <p:nvPr>
            <p:ph type="sldNum" sz="quarter" idx="12"/>
          </p:nvPr>
        </p:nvSpPr>
        <p:spPr/>
        <p:txBody>
          <a:bodyPr anchor="ctr">
            <a:normAutofit/>
          </a:bodyPr>
          <a:lstStyle/>
          <a:p>
            <a:pPr>
              <a:spcAft>
                <a:spcPts val="450"/>
              </a:spcAft>
            </a:pPr>
            <a:fld id="{74447C9C-57A8-4003-9066-4A7E6D84F205}" type="slidenum">
              <a:rPr lang="da-DK" smtClean="0"/>
              <a:pPr>
                <a:spcAft>
                  <a:spcPts val="450"/>
                </a:spcAft>
              </a:pPr>
              <a:t>17</a:t>
            </a:fld>
            <a:endParaRPr lang="da-DK"/>
          </a:p>
        </p:txBody>
      </p:sp>
      <p:sp>
        <p:nvSpPr>
          <p:cNvPr id="7" name="Pladsholder til tekst 6">
            <a:extLst>
              <a:ext uri="{FF2B5EF4-FFF2-40B4-BE49-F238E27FC236}">
                <a16:creationId xmlns:a16="http://schemas.microsoft.com/office/drawing/2014/main" id="{EA9F4960-B642-454D-AFDF-04938AF1DC05}"/>
              </a:ext>
            </a:extLst>
          </p:cNvPr>
          <p:cNvSpPr>
            <a:spLocks noGrp="1"/>
          </p:cNvSpPr>
          <p:nvPr>
            <p:ph type="body" sz="quarter" idx="13"/>
          </p:nvPr>
        </p:nvSpPr>
        <p:spPr/>
        <p:txBody>
          <a:bodyPr>
            <a:normAutofit/>
          </a:bodyPr>
          <a:lstStyle/>
          <a:p>
            <a:r>
              <a:rPr lang="da-DK" sz="2400" dirty="0"/>
              <a:t>Det typiske forløb</a:t>
            </a:r>
          </a:p>
        </p:txBody>
      </p:sp>
    </p:spTree>
    <p:extLst>
      <p:ext uri="{BB962C8B-B14F-4D97-AF65-F5344CB8AC3E}">
        <p14:creationId xmlns:p14="http://schemas.microsoft.com/office/powerpoint/2010/main" val="869949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Øvelsesark: Forandringer</a:t>
            </a:r>
          </a:p>
        </p:txBody>
      </p:sp>
      <p:sp>
        <p:nvSpPr>
          <p:cNvPr id="7" name="Pladsholder til tekst 6"/>
          <p:cNvSpPr>
            <a:spLocks noGrp="1"/>
          </p:cNvSpPr>
          <p:nvPr>
            <p:ph type="body" sz="quarter" idx="13"/>
          </p:nvPr>
        </p:nvSpPr>
        <p:spPr>
          <a:xfrm>
            <a:off x="717048" y="912618"/>
            <a:ext cx="4031302" cy="1166162"/>
          </a:xfrm>
        </p:spPr>
        <p:txBody>
          <a:bodyPr>
            <a:normAutofit/>
          </a:bodyPr>
          <a:lstStyle/>
          <a:p>
            <a:r>
              <a:rPr lang="da-DK" dirty="0"/>
              <a:t>Hvilke forandringer har du oplevet hos </a:t>
            </a:r>
            <a:br>
              <a:rPr lang="da-DK" dirty="0"/>
            </a:br>
            <a:r>
              <a:rPr lang="da-DK" dirty="0"/>
              <a:t>din nærtstående med demens?</a:t>
            </a:r>
          </a:p>
          <a:p>
            <a:endParaRPr lang="da-DK" dirty="0"/>
          </a:p>
        </p:txBody>
      </p:sp>
      <p:pic>
        <p:nvPicPr>
          <p:cNvPr id="3" name="Pladsholder til indhold 2">
            <a:extLst>
              <a:ext uri="{FF2B5EF4-FFF2-40B4-BE49-F238E27FC236}">
                <a16:creationId xmlns:a16="http://schemas.microsoft.com/office/drawing/2014/main" id="{0BAF08AD-144C-417D-9EE0-F379E38C1DAA}"/>
              </a:ext>
            </a:extLst>
          </p:cNvPr>
          <p:cNvPicPr>
            <a:picLocks noGrp="1" noChangeAspect="1"/>
          </p:cNvPicPr>
          <p:nvPr>
            <p:ph idx="1"/>
          </p:nvPr>
        </p:nvPicPr>
        <p:blipFill>
          <a:blip r:embed="rId3"/>
          <a:stretch>
            <a:fillRect/>
          </a:stretch>
        </p:blipFill>
        <p:spPr>
          <a:xfrm rot="406853">
            <a:off x="4851106" y="1038489"/>
            <a:ext cx="2330132" cy="3342901"/>
          </a:xfrm>
          <a:prstGeom prst="rect">
            <a:avLst/>
          </a:prstGeom>
          <a:effectLst>
            <a:outerShdw blurRad="63500" sx="102000" sy="102000" algn="ctr" rotWithShape="0">
              <a:prstClr val="black">
                <a:alpha val="40000"/>
              </a:prstClr>
            </a:outerShdw>
          </a:effectLst>
        </p:spPr>
      </p:pic>
      <p:sp>
        <p:nvSpPr>
          <p:cNvPr id="9" name="Pladsholder til diasnummer 8"/>
          <p:cNvSpPr>
            <a:spLocks noGrp="1"/>
          </p:cNvSpPr>
          <p:nvPr>
            <p:ph type="sldNum" sz="quarter" idx="12"/>
          </p:nvPr>
        </p:nvSpPr>
        <p:spPr/>
        <p:txBody>
          <a:bodyPr/>
          <a:lstStyle/>
          <a:p>
            <a:fld id="{74447C9C-57A8-4003-9066-4A7E6D84F205}" type="slidenum">
              <a:rPr lang="da-DK" smtClean="0"/>
              <a:t>18</a:t>
            </a:fld>
            <a:endParaRPr lang="da-DK" dirty="0"/>
          </a:p>
        </p:txBody>
      </p:sp>
      <p:sp>
        <p:nvSpPr>
          <p:cNvPr id="4" name="Pladsholder til dato 3">
            <a:extLst>
              <a:ext uri="{FF2B5EF4-FFF2-40B4-BE49-F238E27FC236}">
                <a16:creationId xmlns:a16="http://schemas.microsoft.com/office/drawing/2014/main" id="{A2374701-F5E3-4628-8AE3-EDE362DF970C}"/>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18FEBD08-376B-46C5-A857-C0674D50E281}"/>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Tree>
    <p:extLst>
      <p:ext uri="{BB962C8B-B14F-4D97-AF65-F5344CB8AC3E}">
        <p14:creationId xmlns:p14="http://schemas.microsoft.com/office/powerpoint/2010/main" val="643073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Opsamling</a:t>
            </a:r>
          </a:p>
        </p:txBody>
      </p:sp>
      <p:sp>
        <p:nvSpPr>
          <p:cNvPr id="3" name="Pladsholder til indhold 2"/>
          <p:cNvSpPr>
            <a:spLocks noGrp="1"/>
          </p:cNvSpPr>
          <p:nvPr>
            <p:ph sz="half" idx="1"/>
          </p:nvPr>
        </p:nvSpPr>
        <p:spPr>
          <a:xfrm>
            <a:off x="710469" y="841664"/>
            <a:ext cx="4500572" cy="3791059"/>
          </a:xfrm>
        </p:spPr>
        <p:txBody>
          <a:bodyPr>
            <a:normAutofit/>
          </a:bodyPr>
          <a:lstStyle/>
          <a:p>
            <a:pPr marL="257175" indent="-257175"/>
            <a:r>
              <a:rPr lang="da-DK" dirty="0"/>
              <a:t>Demens skyldes sygdom i hjernen</a:t>
            </a:r>
            <a:br>
              <a:rPr lang="da-DK" dirty="0"/>
            </a:br>
            <a:endParaRPr lang="da-DK" dirty="0"/>
          </a:p>
          <a:p>
            <a:pPr marL="257175" indent="-257175"/>
            <a:r>
              <a:rPr lang="da-DK" dirty="0"/>
              <a:t>Demens er en samling af symptomer på, at </a:t>
            </a:r>
            <a:br>
              <a:rPr lang="da-DK" dirty="0"/>
            </a:br>
            <a:r>
              <a:rPr lang="da-DK" dirty="0"/>
              <a:t>hjernens intellektuelle funktioner er svækket.</a:t>
            </a:r>
            <a:br>
              <a:rPr lang="da-DK" dirty="0"/>
            </a:br>
            <a:endParaRPr lang="da-DK" dirty="0"/>
          </a:p>
          <a:p>
            <a:pPr marL="257175" indent="-257175"/>
            <a:r>
              <a:rPr lang="da-DK" dirty="0"/>
              <a:t>200 forskellige sygdomme kan medføre demens.</a:t>
            </a:r>
          </a:p>
          <a:p>
            <a:pPr marL="0" indent="0">
              <a:buNone/>
            </a:pPr>
            <a:endParaRPr lang="da-DK" dirty="0"/>
          </a:p>
          <a:p>
            <a:pPr marL="257175" indent="-257175"/>
            <a:r>
              <a:rPr lang="da-DK" dirty="0"/>
              <a:t>Alzheimers sygdom er den hyppigste årsag til demens</a:t>
            </a:r>
          </a:p>
          <a:p>
            <a:pPr marL="257175" indent="-257175"/>
            <a:endParaRPr lang="da-DK" dirty="0"/>
          </a:p>
          <a:p>
            <a:pPr marL="257175" indent="-257175"/>
            <a:r>
              <a:rPr lang="da-DK" dirty="0"/>
              <a:t>80.000 – 90.000 mennesker har demens i Danmark</a:t>
            </a:r>
          </a:p>
          <a:p>
            <a:pPr marL="257175" indent="-257175"/>
            <a:endParaRPr lang="da-DK" dirty="0"/>
          </a:p>
          <a:p>
            <a:pPr marL="257175" indent="-257175"/>
            <a:r>
              <a:rPr lang="da-DK" dirty="0"/>
              <a:t>Demens påvirker mennesker forskelligt</a:t>
            </a:r>
          </a:p>
        </p:txBody>
      </p:sp>
      <p:sp>
        <p:nvSpPr>
          <p:cNvPr id="4" name="Pladsholder til dato 3">
            <a:extLst>
              <a:ext uri="{FF2B5EF4-FFF2-40B4-BE49-F238E27FC236}">
                <a16:creationId xmlns:a16="http://schemas.microsoft.com/office/drawing/2014/main" id="{576E854F-6BAC-43DA-B5E1-0FE081B88683}"/>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17622103-5A19-4431-8072-0EB626961757}"/>
              </a:ext>
            </a:extLst>
          </p:cNvPr>
          <p:cNvSpPr>
            <a:spLocks noGrp="1"/>
          </p:cNvSpPr>
          <p:nvPr>
            <p:ph type="ftr" sz="quarter" idx="11"/>
          </p:nvPr>
        </p:nvSpPr>
        <p:spPr/>
        <p:txBody>
          <a:bodyPr/>
          <a:lstStyle/>
          <a:p>
            <a:pPr algn="r"/>
            <a:r>
              <a:rPr lang="da-DK" sz="825" dirty="0"/>
              <a:t>Billedmateriale: Nationalt Videnscenter for Demens / Colourbox.dk / Commons Wikimedia</a:t>
            </a:r>
          </a:p>
        </p:txBody>
      </p:sp>
      <p:sp>
        <p:nvSpPr>
          <p:cNvPr id="9" name="Pladsholder til slidenummer 8">
            <a:extLst>
              <a:ext uri="{FF2B5EF4-FFF2-40B4-BE49-F238E27FC236}">
                <a16:creationId xmlns:a16="http://schemas.microsoft.com/office/drawing/2014/main" id="{CFF6F783-8649-4050-8668-06440E50EAFB}"/>
              </a:ext>
            </a:extLst>
          </p:cNvPr>
          <p:cNvSpPr>
            <a:spLocks noGrp="1"/>
          </p:cNvSpPr>
          <p:nvPr>
            <p:ph type="sldNum" sz="quarter" idx="12"/>
          </p:nvPr>
        </p:nvSpPr>
        <p:spPr/>
        <p:txBody>
          <a:bodyPr/>
          <a:lstStyle/>
          <a:p>
            <a:fld id="{74447C9C-57A8-4003-9066-4A7E6D84F205}" type="slidenum">
              <a:rPr lang="da-DK" smtClean="0"/>
              <a:t>19</a:t>
            </a:fld>
            <a:endParaRPr lang="da-DK" dirty="0"/>
          </a:p>
        </p:txBody>
      </p:sp>
      <p:pic>
        <p:nvPicPr>
          <p:cNvPr id="6" name="Billede 5">
            <a:extLst>
              <a:ext uri="{FF2B5EF4-FFF2-40B4-BE49-F238E27FC236}">
                <a16:creationId xmlns:a16="http://schemas.microsoft.com/office/drawing/2014/main" id="{F872DC08-63D2-4869-8D55-292ECEFD6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6036" y="2571750"/>
            <a:ext cx="2121370" cy="1976732"/>
          </a:xfrm>
          <a:prstGeom prst="rect">
            <a:avLst/>
          </a:prstGeom>
        </p:spPr>
      </p:pic>
      <p:pic>
        <p:nvPicPr>
          <p:cNvPr id="8" name="Billede 7">
            <a:extLst>
              <a:ext uri="{FF2B5EF4-FFF2-40B4-BE49-F238E27FC236}">
                <a16:creationId xmlns:a16="http://schemas.microsoft.com/office/drawing/2014/main" id="{AF55FCA4-BA8E-49FB-81B3-B3056B397038}"/>
              </a:ext>
            </a:extLst>
          </p:cNvPr>
          <p:cNvPicPr>
            <a:picLocks noChangeAspect="1"/>
          </p:cNvPicPr>
          <p:nvPr/>
        </p:nvPicPr>
        <p:blipFill rotWithShape="1">
          <a:blip r:embed="rId4"/>
          <a:srcRect b="61817"/>
          <a:stretch/>
        </p:blipFill>
        <p:spPr>
          <a:xfrm rot="763267">
            <a:off x="5626882" y="1026456"/>
            <a:ext cx="2345347" cy="1341609"/>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88356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da-DK" sz="3975" dirty="0"/>
              <a:t>Velkommen</a:t>
            </a:r>
            <a:br>
              <a:rPr lang="da-DK" sz="3975" dirty="0"/>
            </a:br>
            <a:br>
              <a:rPr lang="da-DK" sz="2025" b="0" dirty="0"/>
            </a:br>
            <a:r>
              <a:rPr lang="da-DK" sz="3000" b="0" dirty="0"/>
              <a:t>Pårørendekursus</a:t>
            </a:r>
            <a:br>
              <a:rPr lang="da-DK" sz="3000" b="0" dirty="0"/>
            </a:br>
            <a:r>
              <a:rPr lang="da-DK" sz="3000" b="0" dirty="0"/>
              <a:t>Livet med demens i plejebolig</a:t>
            </a:r>
            <a:br>
              <a:rPr lang="da-DK" b="0" dirty="0"/>
            </a:br>
            <a:br>
              <a:rPr lang="da-DK" b="0" dirty="0"/>
            </a:br>
            <a:br>
              <a:rPr lang="da-DK" dirty="0"/>
            </a:br>
            <a:endParaRPr lang="da-DK" sz="2025" b="0" dirty="0"/>
          </a:p>
        </p:txBody>
      </p:sp>
      <p:sp>
        <p:nvSpPr>
          <p:cNvPr id="3" name="Subtitle 2"/>
          <p:cNvSpPr>
            <a:spLocks noGrp="1"/>
          </p:cNvSpPr>
          <p:nvPr>
            <p:ph type="subTitle" idx="1"/>
          </p:nvPr>
        </p:nvSpPr>
        <p:spPr>
          <a:xfrm>
            <a:off x="1657350" y="2432050"/>
            <a:ext cx="5829300" cy="1511300"/>
          </a:xfrm>
        </p:spPr>
        <p:txBody>
          <a:bodyPr/>
          <a:lstStyle/>
          <a:p>
            <a:endParaRPr lang="da-DK" dirty="0"/>
          </a:p>
          <a:p>
            <a:r>
              <a:rPr lang="da-DK" dirty="0"/>
              <a:t>Underviser: XXX</a:t>
            </a:r>
          </a:p>
          <a:p>
            <a:r>
              <a:rPr lang="da-DK" dirty="0"/>
              <a:t>Dato</a:t>
            </a:r>
          </a:p>
          <a:p>
            <a:r>
              <a:rPr lang="da-DK" dirty="0"/>
              <a:t>Sted</a:t>
            </a:r>
          </a:p>
        </p:txBody>
      </p:sp>
    </p:spTree>
    <p:extLst>
      <p:ext uri="{BB962C8B-B14F-4D97-AF65-F5344CB8AC3E}">
        <p14:creationId xmlns:p14="http://schemas.microsoft.com/office/powerpoint/2010/main" val="717313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nchor="t">
            <a:normAutofit/>
          </a:bodyPr>
          <a:lstStyle/>
          <a:p>
            <a:r>
              <a:rPr lang="da-DK"/>
              <a:t>Hvad synes du har været interessant i dag?</a:t>
            </a:r>
          </a:p>
        </p:txBody>
      </p:sp>
      <p:sp>
        <p:nvSpPr>
          <p:cNvPr id="2" name="Undertitel 1">
            <a:extLst>
              <a:ext uri="{FF2B5EF4-FFF2-40B4-BE49-F238E27FC236}">
                <a16:creationId xmlns:a16="http://schemas.microsoft.com/office/drawing/2014/main" id="{EBDD4660-401E-4AE1-9374-306665C3F12C}"/>
              </a:ext>
            </a:extLst>
          </p:cNvPr>
          <p:cNvSpPr>
            <a:spLocks noGrp="1"/>
          </p:cNvSpPr>
          <p:nvPr>
            <p:ph type="subTitle" idx="1"/>
          </p:nvPr>
        </p:nvSpPr>
        <p:spPr/>
        <p:txBody>
          <a:bodyPr/>
          <a:lstStyle/>
          <a:p>
            <a:endParaRPr lang="da-DK"/>
          </a:p>
        </p:txBody>
      </p:sp>
    </p:spTree>
    <p:extLst>
      <p:ext uri="{BB962C8B-B14F-4D97-AF65-F5344CB8AC3E}">
        <p14:creationId xmlns:p14="http://schemas.microsoft.com/office/powerpoint/2010/main" val="2336332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nchor="t">
            <a:normAutofit/>
          </a:bodyPr>
          <a:lstStyle/>
          <a:p>
            <a:r>
              <a:rPr lang="da-DK" dirty="0"/>
              <a:t>Tak </a:t>
            </a:r>
            <a:r>
              <a:rPr lang="da-DK"/>
              <a:t>for i dag</a:t>
            </a:r>
            <a:endParaRPr lang="da-DK" dirty="0"/>
          </a:p>
        </p:txBody>
      </p:sp>
      <p:sp>
        <p:nvSpPr>
          <p:cNvPr id="3" name="Undertitel 2">
            <a:extLst>
              <a:ext uri="{FF2B5EF4-FFF2-40B4-BE49-F238E27FC236}">
                <a16:creationId xmlns:a16="http://schemas.microsoft.com/office/drawing/2014/main" id="{1D5F590E-86AC-4643-8813-7FAC8591E1B6}"/>
              </a:ext>
            </a:extLst>
          </p:cNvPr>
          <p:cNvSpPr>
            <a:spLocks noGrp="1"/>
          </p:cNvSpPr>
          <p:nvPr>
            <p:ph type="subTitle" idx="1"/>
          </p:nvPr>
        </p:nvSpPr>
        <p:spPr/>
        <p:txBody>
          <a:bodyPr/>
          <a:lstStyle/>
          <a:p>
            <a:endParaRPr lang="da-DK"/>
          </a:p>
        </p:txBody>
      </p:sp>
    </p:spTree>
    <p:extLst>
      <p:ext uri="{BB962C8B-B14F-4D97-AF65-F5344CB8AC3E}">
        <p14:creationId xmlns:p14="http://schemas.microsoft.com/office/powerpoint/2010/main" val="46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3"/>
            <a:ext cx="7772400" cy="1413413"/>
          </a:xfrm>
        </p:spPr>
        <p:txBody>
          <a:bodyPr anchor="t">
            <a:normAutofit/>
          </a:bodyPr>
          <a:lstStyle/>
          <a:p>
            <a:r>
              <a:rPr lang="da-DK" dirty="0"/>
              <a:t>Modul 2</a:t>
            </a:r>
            <a:br>
              <a:rPr lang="da-DK" dirty="0"/>
            </a:br>
            <a:r>
              <a:rPr lang="da-DK" dirty="0"/>
              <a:t>Viden om demens</a:t>
            </a:r>
          </a:p>
        </p:txBody>
      </p:sp>
      <p:sp>
        <p:nvSpPr>
          <p:cNvPr id="3" name="Subtitle 2"/>
          <p:cNvSpPr>
            <a:spLocks noGrp="1"/>
          </p:cNvSpPr>
          <p:nvPr>
            <p:ph type="subTitle" idx="1"/>
          </p:nvPr>
        </p:nvSpPr>
        <p:spPr>
          <a:xfrm>
            <a:off x="685800" y="2315923"/>
            <a:ext cx="7772400" cy="1627427"/>
          </a:xfrm>
        </p:spPr>
        <p:txBody>
          <a:bodyPr>
            <a:normAutofit/>
          </a:bodyPr>
          <a:lstStyle/>
          <a:p>
            <a:r>
              <a:rPr lang="da-DK" b="1" dirty="0"/>
              <a:t>Dagens emner:</a:t>
            </a:r>
          </a:p>
          <a:p>
            <a:r>
              <a:rPr lang="da-DK" dirty="0"/>
              <a:t>Viden om demens</a:t>
            </a:r>
          </a:p>
          <a:p>
            <a:r>
              <a:rPr lang="da-DK" dirty="0"/>
              <a:t>Påvirkning af funktionsevnen</a:t>
            </a:r>
          </a:p>
          <a:p>
            <a:endParaRPr lang="da-DK" dirty="0"/>
          </a:p>
        </p:txBody>
      </p:sp>
    </p:spTree>
    <p:extLst>
      <p:ext uri="{BB962C8B-B14F-4D97-AF65-F5344CB8AC3E}">
        <p14:creationId xmlns:p14="http://schemas.microsoft.com/office/powerpoint/2010/main" val="2100822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da-DK" dirty="0"/>
              <a:t>Øvelsesark: Tipskupon – sandt eller falsk?</a:t>
            </a:r>
          </a:p>
        </p:txBody>
      </p:sp>
      <p:sp>
        <p:nvSpPr>
          <p:cNvPr id="6" name="Pladsholder til indhold 5">
            <a:extLst>
              <a:ext uri="{FF2B5EF4-FFF2-40B4-BE49-F238E27FC236}">
                <a16:creationId xmlns:a16="http://schemas.microsoft.com/office/drawing/2014/main" id="{97F160CC-821F-42A0-83C5-C919D8A517E8}"/>
              </a:ext>
            </a:extLst>
          </p:cNvPr>
          <p:cNvSpPr>
            <a:spLocks noGrp="1"/>
          </p:cNvSpPr>
          <p:nvPr>
            <p:ph idx="1"/>
          </p:nvPr>
        </p:nvSpPr>
        <p:spPr/>
        <p:txBody>
          <a:bodyPr/>
          <a:lstStyle/>
          <a:p>
            <a:endParaRPr lang="da-DK"/>
          </a:p>
        </p:txBody>
      </p:sp>
      <p:sp>
        <p:nvSpPr>
          <p:cNvPr id="3" name="Pladsholder til dato 2">
            <a:extLst>
              <a:ext uri="{FF2B5EF4-FFF2-40B4-BE49-F238E27FC236}">
                <a16:creationId xmlns:a16="http://schemas.microsoft.com/office/drawing/2014/main" id="{15457282-36F8-44FF-BD9C-9EABC5AF2A5A}"/>
              </a:ext>
            </a:extLst>
          </p:cNvPr>
          <p:cNvSpPr>
            <a:spLocks noGrp="1"/>
          </p:cNvSpPr>
          <p:nvPr>
            <p:ph type="dt" sz="half" idx="10"/>
          </p:nvPr>
        </p:nvSpPr>
        <p:spPr/>
        <p:txBody>
          <a:bodyPr anchor="ctr">
            <a:normAutofit/>
          </a:bodyPr>
          <a:lstStyle/>
          <a:p>
            <a:pPr>
              <a:spcAft>
                <a:spcPts val="450"/>
              </a:spcAft>
            </a:pPr>
            <a:r>
              <a:rPr lang="da-DK"/>
              <a:t>Revideret efterår 2023</a:t>
            </a:r>
            <a:endParaRPr lang="da-DK" dirty="0"/>
          </a:p>
        </p:txBody>
      </p:sp>
      <p:sp>
        <p:nvSpPr>
          <p:cNvPr id="4" name="Pladsholder til sidefod 3">
            <a:extLst>
              <a:ext uri="{FF2B5EF4-FFF2-40B4-BE49-F238E27FC236}">
                <a16:creationId xmlns:a16="http://schemas.microsoft.com/office/drawing/2014/main" id="{66F6A3A5-27CF-4EC8-A024-60BC56526963}"/>
              </a:ext>
            </a:extLst>
          </p:cNvPr>
          <p:cNvSpPr>
            <a:spLocks noGrp="1"/>
          </p:cNvSpPr>
          <p:nvPr>
            <p:ph type="ftr" sz="quarter" idx="11"/>
          </p:nvPr>
        </p:nvSpPr>
        <p:spPr/>
        <p:txBody>
          <a:bodyPr anchor="ctr">
            <a:normAutofit/>
          </a:bodyPr>
          <a:lstStyle/>
          <a:p>
            <a:pPr>
              <a:spcAft>
                <a:spcPts val="450"/>
              </a:spcAft>
            </a:pPr>
            <a:r>
              <a:rPr lang="da-DK" dirty="0"/>
              <a:t>Billedmateriale: Nationalt Videnscenter for Demens / Colourbox.dk / Commons Wikimedia</a:t>
            </a:r>
          </a:p>
        </p:txBody>
      </p:sp>
      <p:sp>
        <p:nvSpPr>
          <p:cNvPr id="7" name="Pladsholder til slidenummer 6">
            <a:extLst>
              <a:ext uri="{FF2B5EF4-FFF2-40B4-BE49-F238E27FC236}">
                <a16:creationId xmlns:a16="http://schemas.microsoft.com/office/drawing/2014/main" id="{A6C02C78-C116-4747-94CF-691B336AC87F}"/>
              </a:ext>
            </a:extLst>
          </p:cNvPr>
          <p:cNvSpPr>
            <a:spLocks noGrp="1"/>
          </p:cNvSpPr>
          <p:nvPr>
            <p:ph type="sldNum" sz="quarter" idx="12"/>
          </p:nvPr>
        </p:nvSpPr>
        <p:spPr/>
        <p:txBody>
          <a:bodyPr anchor="ctr">
            <a:normAutofit/>
          </a:bodyPr>
          <a:lstStyle/>
          <a:p>
            <a:pPr>
              <a:spcAft>
                <a:spcPts val="450"/>
              </a:spcAft>
            </a:pPr>
            <a:fld id="{74447C9C-57A8-4003-9066-4A7E6D84F205}" type="slidenum">
              <a:rPr lang="da-DK" smtClean="0"/>
              <a:pPr>
                <a:spcAft>
                  <a:spcPts val="450"/>
                </a:spcAft>
              </a:pPr>
              <a:t>4</a:t>
            </a:fld>
            <a:endParaRPr lang="da-DK"/>
          </a:p>
        </p:txBody>
      </p:sp>
      <p:sp>
        <p:nvSpPr>
          <p:cNvPr id="8" name="Pladsholder til tekst 7">
            <a:extLst>
              <a:ext uri="{FF2B5EF4-FFF2-40B4-BE49-F238E27FC236}">
                <a16:creationId xmlns:a16="http://schemas.microsoft.com/office/drawing/2014/main" id="{94AFC81D-BFAC-4AEC-AE05-2B048F8FC44E}"/>
              </a:ext>
            </a:extLst>
          </p:cNvPr>
          <p:cNvSpPr>
            <a:spLocks noGrp="1"/>
          </p:cNvSpPr>
          <p:nvPr>
            <p:ph type="body" sz="quarter" idx="13"/>
          </p:nvPr>
        </p:nvSpPr>
        <p:spPr/>
        <p:txBody>
          <a:bodyPr/>
          <a:lstStyle/>
          <a:p>
            <a:endParaRPr lang="da-DK"/>
          </a:p>
        </p:txBody>
      </p:sp>
      <p:pic>
        <p:nvPicPr>
          <p:cNvPr id="5" name="Billede 4">
            <a:extLst>
              <a:ext uri="{FF2B5EF4-FFF2-40B4-BE49-F238E27FC236}">
                <a16:creationId xmlns:a16="http://schemas.microsoft.com/office/drawing/2014/main" id="{60D350F3-8E0A-4F47-AD15-5DDCC841EE2E}"/>
              </a:ext>
            </a:extLst>
          </p:cNvPr>
          <p:cNvPicPr>
            <a:picLocks noChangeAspect="1"/>
          </p:cNvPicPr>
          <p:nvPr/>
        </p:nvPicPr>
        <p:blipFill rotWithShape="1">
          <a:blip r:embed="rId3"/>
          <a:srcRect t="1" b="65776"/>
          <a:stretch/>
        </p:blipFill>
        <p:spPr>
          <a:xfrm rot="378691">
            <a:off x="1629000" y="1225572"/>
            <a:ext cx="5662717" cy="2903368"/>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0937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F3D4678-62F1-4A00-B7D7-DFB9197CAD9E}"/>
              </a:ext>
            </a:extLst>
          </p:cNvPr>
          <p:cNvSpPr>
            <a:spLocks noGrp="1"/>
          </p:cNvSpPr>
          <p:nvPr>
            <p:ph type="title"/>
          </p:nvPr>
        </p:nvSpPr>
        <p:spPr/>
        <p:txBody>
          <a:bodyPr/>
          <a:lstStyle/>
          <a:p>
            <a:r>
              <a:rPr lang="da-DK" dirty="0"/>
              <a:t>Hvad er demens?</a:t>
            </a:r>
          </a:p>
        </p:txBody>
      </p:sp>
      <p:sp>
        <p:nvSpPr>
          <p:cNvPr id="8" name="Pladsholder til indhold 7">
            <a:extLst>
              <a:ext uri="{FF2B5EF4-FFF2-40B4-BE49-F238E27FC236}">
                <a16:creationId xmlns:a16="http://schemas.microsoft.com/office/drawing/2014/main" id="{23107E28-971D-4F68-A49B-D6C1A5823AC4}"/>
              </a:ext>
            </a:extLst>
          </p:cNvPr>
          <p:cNvSpPr>
            <a:spLocks noGrp="1"/>
          </p:cNvSpPr>
          <p:nvPr>
            <p:ph idx="1"/>
          </p:nvPr>
        </p:nvSpPr>
        <p:spPr>
          <a:xfrm>
            <a:off x="628650" y="1315683"/>
            <a:ext cx="7886700" cy="3317039"/>
          </a:xfrm>
        </p:spPr>
        <p:txBody>
          <a:bodyPr>
            <a:noAutofit/>
          </a:bodyPr>
          <a:lstStyle/>
          <a:p>
            <a:pPr marL="0" indent="0">
              <a:buNone/>
            </a:pPr>
            <a:r>
              <a:rPr lang="da-DK" b="1" i="0" dirty="0">
                <a:effectLst/>
              </a:rPr>
              <a:t>Demens skyldes altid sygdom – ikke alderdom</a:t>
            </a:r>
          </a:p>
          <a:p>
            <a:pPr lvl="1"/>
            <a:r>
              <a:rPr lang="da-DK" sz="1500" dirty="0"/>
              <a:t>Derfor er betegnelser som fx senil demens, senilitet forældede.</a:t>
            </a:r>
          </a:p>
          <a:p>
            <a:pPr marL="133350" lvl="1" indent="0">
              <a:buNone/>
            </a:pPr>
            <a:endParaRPr lang="da-DK" sz="1500" dirty="0"/>
          </a:p>
          <a:p>
            <a:pPr marL="0" indent="0">
              <a:buNone/>
            </a:pPr>
            <a:r>
              <a:rPr lang="da-DK" b="1" i="0" dirty="0">
                <a:effectLst/>
              </a:rPr>
              <a:t>Demens er ikke en specifik sygdom, idet mange forskellige sygdomme kan medføre demens.</a:t>
            </a:r>
          </a:p>
          <a:p>
            <a:pPr lvl="1"/>
            <a:r>
              <a:rPr lang="da-DK" sz="1500" dirty="0"/>
              <a:t>Der er mere end 200 forskellige sygdomme, som kan medføre demens.</a:t>
            </a:r>
          </a:p>
          <a:p>
            <a:pPr lvl="1"/>
            <a:r>
              <a:rPr lang="da-DK" sz="1500" dirty="0"/>
              <a:t>Den hyppigste årsag til demens er Alzheimers sygdom</a:t>
            </a:r>
          </a:p>
          <a:p>
            <a:pPr marL="133350" lvl="1" indent="0">
              <a:buNone/>
            </a:pPr>
            <a:endParaRPr lang="da-DK" sz="1500" dirty="0"/>
          </a:p>
          <a:p>
            <a:pPr marL="0" indent="0">
              <a:buNone/>
            </a:pPr>
            <a:r>
              <a:rPr lang="da-DK" b="1" dirty="0"/>
              <a:t>Ved demens svækkes de </a:t>
            </a:r>
            <a:r>
              <a:rPr lang="da-DK" b="1" i="0" dirty="0">
                <a:effectLst/>
              </a:rPr>
              <a:t>kognitive funktioner, herunder ofte hukommelsen</a:t>
            </a:r>
          </a:p>
          <a:p>
            <a:pPr marL="0" indent="0">
              <a:buNone/>
            </a:pPr>
            <a:r>
              <a:rPr lang="da-DK" b="0" i="0" dirty="0">
                <a:effectLst/>
              </a:rPr>
              <a:t>Ca</a:t>
            </a:r>
            <a:r>
              <a:rPr lang="da-DK" dirty="0"/>
              <a:t>. </a:t>
            </a:r>
            <a:r>
              <a:rPr lang="da-DK" b="0" i="0" dirty="0">
                <a:effectLst/>
              </a:rPr>
              <a:t>87.000 mennesker på 65 år eller derover lever med demens i Danmark. </a:t>
            </a:r>
          </a:p>
          <a:p>
            <a:pPr marL="0" indent="0">
              <a:buNone/>
            </a:pPr>
            <a:r>
              <a:rPr lang="da-DK" dirty="0"/>
              <a:t>D</a:t>
            </a:r>
            <a:r>
              <a:rPr lang="da-DK" b="0" i="0" dirty="0">
                <a:effectLst/>
              </a:rPr>
              <a:t>emens den fjerde hyppigste dødsårsag i Danmark</a:t>
            </a:r>
          </a:p>
        </p:txBody>
      </p:sp>
      <p:sp>
        <p:nvSpPr>
          <p:cNvPr id="4" name="Pladsholder til dato 3">
            <a:extLst>
              <a:ext uri="{FF2B5EF4-FFF2-40B4-BE49-F238E27FC236}">
                <a16:creationId xmlns:a16="http://schemas.microsoft.com/office/drawing/2014/main" id="{3F206826-185F-4307-85A4-F63AAA92E721}"/>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8EC73009-6F4B-4AB7-AF45-DCD600F34123}"/>
              </a:ext>
            </a:extLst>
          </p:cNvPr>
          <p:cNvSpPr>
            <a:spLocks noGrp="1"/>
          </p:cNvSpPr>
          <p:nvPr>
            <p:ph type="ftr" sz="quarter" idx="11"/>
          </p:nvPr>
        </p:nvSpPr>
        <p:spPr/>
        <p:txBody>
          <a:bodyPr/>
          <a:lstStyle/>
          <a:p>
            <a:r>
              <a:rPr lang="da-DK" sz="825" dirty="0"/>
              <a:t>Billedmateriale: Nationalt Videnscenter for Demens / Colourbox.dk / Commons Wikimedia</a:t>
            </a:r>
          </a:p>
        </p:txBody>
      </p:sp>
      <p:sp>
        <p:nvSpPr>
          <p:cNvPr id="6" name="Pladsholder til slidenummer 5">
            <a:extLst>
              <a:ext uri="{FF2B5EF4-FFF2-40B4-BE49-F238E27FC236}">
                <a16:creationId xmlns:a16="http://schemas.microsoft.com/office/drawing/2014/main" id="{940D9C17-22FD-4431-8203-8A49415CCBF5}"/>
              </a:ext>
            </a:extLst>
          </p:cNvPr>
          <p:cNvSpPr>
            <a:spLocks noGrp="1"/>
          </p:cNvSpPr>
          <p:nvPr>
            <p:ph type="sldNum" sz="quarter" idx="12"/>
          </p:nvPr>
        </p:nvSpPr>
        <p:spPr/>
        <p:txBody>
          <a:bodyPr/>
          <a:lstStyle/>
          <a:p>
            <a:fld id="{74447C9C-57A8-4003-9066-4A7E6D84F205}" type="slidenum">
              <a:rPr lang="da-DK" smtClean="0"/>
              <a:t>5</a:t>
            </a:fld>
            <a:endParaRPr lang="da-DK" dirty="0"/>
          </a:p>
        </p:txBody>
      </p:sp>
      <p:sp>
        <p:nvSpPr>
          <p:cNvPr id="9" name="Pladsholder til tekst 8">
            <a:extLst>
              <a:ext uri="{FF2B5EF4-FFF2-40B4-BE49-F238E27FC236}">
                <a16:creationId xmlns:a16="http://schemas.microsoft.com/office/drawing/2014/main" id="{8F4BCC5C-E0B9-4FAF-ADBE-BA3C359BC1B2}"/>
              </a:ext>
            </a:extLst>
          </p:cNvPr>
          <p:cNvSpPr>
            <a:spLocks noGrp="1"/>
          </p:cNvSpPr>
          <p:nvPr>
            <p:ph type="body" sz="quarter" idx="13"/>
          </p:nvPr>
        </p:nvSpPr>
        <p:spPr/>
        <p:txBody>
          <a:bodyPr>
            <a:normAutofit/>
          </a:bodyPr>
          <a:lstStyle/>
          <a:p>
            <a:r>
              <a:rPr lang="da-DK" sz="2400" dirty="0"/>
              <a:t>Fakta</a:t>
            </a:r>
          </a:p>
        </p:txBody>
      </p:sp>
    </p:spTree>
    <p:extLst>
      <p:ext uri="{BB962C8B-B14F-4D97-AF65-F5344CB8AC3E}">
        <p14:creationId xmlns:p14="http://schemas.microsoft.com/office/powerpoint/2010/main" val="3455992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6DC62D2-8523-4C36-B1E2-711CDB6E7301}"/>
              </a:ext>
            </a:extLst>
          </p:cNvPr>
          <p:cNvSpPr>
            <a:spLocks noGrp="1"/>
          </p:cNvSpPr>
          <p:nvPr>
            <p:ph type="title"/>
          </p:nvPr>
        </p:nvSpPr>
        <p:spPr/>
        <p:txBody>
          <a:bodyPr/>
          <a:lstStyle/>
          <a:p>
            <a:br>
              <a:rPr lang="da-DK" dirty="0"/>
            </a:br>
            <a:r>
              <a:rPr lang="da-DK" dirty="0"/>
              <a:t>Fordelingen af demenssygdomme</a:t>
            </a:r>
            <a:br>
              <a:rPr lang="da-DK" dirty="0"/>
            </a:br>
            <a:endParaRPr lang="da-DK" dirty="0"/>
          </a:p>
        </p:txBody>
      </p:sp>
      <p:sp>
        <p:nvSpPr>
          <p:cNvPr id="4" name="Pladsholder til dato 3">
            <a:extLst>
              <a:ext uri="{FF2B5EF4-FFF2-40B4-BE49-F238E27FC236}">
                <a16:creationId xmlns:a16="http://schemas.microsoft.com/office/drawing/2014/main" id="{4717A02E-5F6A-46D2-B9EE-18007216B118}"/>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EDA43C02-DE2F-4B9B-BA10-0F23D8B0F83E}"/>
              </a:ext>
            </a:extLst>
          </p:cNvPr>
          <p:cNvSpPr>
            <a:spLocks noGrp="1"/>
          </p:cNvSpPr>
          <p:nvPr>
            <p:ph type="ftr" sz="quarter" idx="11"/>
          </p:nvPr>
        </p:nvSpPr>
        <p:spPr/>
        <p:txBody>
          <a:bodyPr/>
          <a:lstStyle/>
          <a:p>
            <a:r>
              <a:rPr lang="da-DK" sz="825" dirty="0"/>
              <a:t>Billedmateriale: Nationalt Videnscenter for Demens / Colourbox.dk / Commons Wikimedia</a:t>
            </a:r>
          </a:p>
        </p:txBody>
      </p:sp>
      <p:sp>
        <p:nvSpPr>
          <p:cNvPr id="6" name="Pladsholder til slidenummer 5">
            <a:extLst>
              <a:ext uri="{FF2B5EF4-FFF2-40B4-BE49-F238E27FC236}">
                <a16:creationId xmlns:a16="http://schemas.microsoft.com/office/drawing/2014/main" id="{E33D8051-67A5-44FD-8A84-92A4699779F2}"/>
              </a:ext>
            </a:extLst>
          </p:cNvPr>
          <p:cNvSpPr>
            <a:spLocks noGrp="1"/>
          </p:cNvSpPr>
          <p:nvPr>
            <p:ph type="sldNum" sz="quarter" idx="12"/>
          </p:nvPr>
        </p:nvSpPr>
        <p:spPr/>
        <p:txBody>
          <a:bodyPr/>
          <a:lstStyle/>
          <a:p>
            <a:fld id="{74447C9C-57A8-4003-9066-4A7E6D84F205}" type="slidenum">
              <a:rPr lang="da-DK" smtClean="0"/>
              <a:t>6</a:t>
            </a:fld>
            <a:endParaRPr lang="da-DK" dirty="0"/>
          </a:p>
        </p:txBody>
      </p:sp>
      <p:graphicFrame>
        <p:nvGraphicFramePr>
          <p:cNvPr id="9" name="Diagram 8">
            <a:extLst>
              <a:ext uri="{FF2B5EF4-FFF2-40B4-BE49-F238E27FC236}">
                <a16:creationId xmlns:a16="http://schemas.microsoft.com/office/drawing/2014/main" id="{EADFD131-35D7-4C28-BD0F-0F7D1B091B4E}"/>
              </a:ext>
            </a:extLst>
          </p:cNvPr>
          <p:cNvGraphicFramePr/>
          <p:nvPr>
            <p:extLst>
              <p:ext uri="{D42A27DB-BD31-4B8C-83A1-F6EECF244321}">
                <p14:modId xmlns:p14="http://schemas.microsoft.com/office/powerpoint/2010/main" val="2158547511"/>
              </p:ext>
            </p:extLst>
          </p:nvPr>
        </p:nvGraphicFramePr>
        <p:xfrm>
          <a:off x="628649" y="639797"/>
          <a:ext cx="8120645" cy="3988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1029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0DE3D4-729B-4528-98E1-122ACAE44C3D}"/>
              </a:ext>
            </a:extLst>
          </p:cNvPr>
          <p:cNvSpPr>
            <a:spLocks noGrp="1"/>
          </p:cNvSpPr>
          <p:nvPr>
            <p:ph type="title"/>
          </p:nvPr>
        </p:nvSpPr>
        <p:spPr/>
        <p:txBody>
          <a:bodyPr/>
          <a:lstStyle/>
          <a:p>
            <a:r>
              <a:rPr lang="da-DK" dirty="0"/>
              <a:t>Demensgrader</a:t>
            </a:r>
          </a:p>
        </p:txBody>
      </p:sp>
      <p:sp>
        <p:nvSpPr>
          <p:cNvPr id="3" name="Pladsholder til indhold 2">
            <a:extLst>
              <a:ext uri="{FF2B5EF4-FFF2-40B4-BE49-F238E27FC236}">
                <a16:creationId xmlns:a16="http://schemas.microsoft.com/office/drawing/2014/main" id="{FFD2C079-53F8-4C98-ADE6-0E8684CD33B1}"/>
              </a:ext>
            </a:extLst>
          </p:cNvPr>
          <p:cNvSpPr>
            <a:spLocks noGrp="1"/>
          </p:cNvSpPr>
          <p:nvPr>
            <p:ph idx="1"/>
          </p:nvPr>
        </p:nvSpPr>
        <p:spPr>
          <a:xfrm>
            <a:off x="724018" y="662421"/>
            <a:ext cx="7972650" cy="3970301"/>
          </a:xfrm>
        </p:spPr>
        <p:txBody>
          <a:bodyPr>
            <a:normAutofit lnSpcReduction="10000"/>
          </a:bodyPr>
          <a:lstStyle/>
          <a:p>
            <a:pPr marL="0" indent="0">
              <a:buNone/>
            </a:pPr>
            <a:r>
              <a:rPr lang="da-DK" sz="1700" b="1" i="0" dirty="0">
                <a:effectLst/>
              </a:rPr>
              <a:t>Let demens </a:t>
            </a:r>
          </a:p>
          <a:p>
            <a:pPr marL="0" indent="0">
              <a:buNone/>
            </a:pPr>
            <a:r>
              <a:rPr lang="da-DK" sz="1700" b="0" i="0" dirty="0">
                <a:effectLst/>
              </a:rPr>
              <a:t>Den kognitive svækkelse medfører kun let forringelse af funktionsevnen i hverdagen. Rutineprægede dagligdags- og fritidsaktiviteter kan stadig gennemføres og muliggør en stort set selvhjulpen tilværelse. Komplekse opgaver som </a:t>
            </a:r>
            <a:r>
              <a:rPr lang="da-DK" sz="1700" b="0" i="0" dirty="0" err="1">
                <a:effectLst/>
              </a:rPr>
              <a:t>f.eks</a:t>
            </a:r>
            <a:r>
              <a:rPr lang="da-DK" sz="1700" b="0" i="0" dirty="0">
                <a:effectLst/>
              </a:rPr>
              <a:t> brug af offentlig transport, uvant teknologi volder dog ofte problemer.</a:t>
            </a:r>
          </a:p>
          <a:p>
            <a:pPr marL="0" indent="0">
              <a:buNone/>
            </a:pPr>
            <a:r>
              <a:rPr lang="da-DK" sz="1700" b="1" dirty="0"/>
              <a:t>Moderat demens</a:t>
            </a:r>
            <a:endParaRPr lang="da-DK" sz="1700" b="1" i="0" dirty="0">
              <a:effectLst/>
            </a:endParaRPr>
          </a:p>
          <a:p>
            <a:pPr marL="0" indent="0">
              <a:buNone/>
            </a:pPr>
            <a:r>
              <a:rPr lang="da-DK" sz="1700" b="0" i="0" dirty="0">
                <a:effectLst/>
              </a:rPr>
              <a:t>Den kognitive svækkelse medfører en betydelig forringelse af funktionsevnen. Patienten kan ikke længere klare sig i hverdagen uden hjælp fra fx en rask ægtefælle og/eller kommunale støtteforanstaltninger – bl.a. hjemmehjælp, dagcenter. Patienten kan sjældent lades alene i længere tid ad gangen.</a:t>
            </a:r>
          </a:p>
          <a:p>
            <a:pPr marL="0" indent="0">
              <a:buNone/>
            </a:pPr>
            <a:r>
              <a:rPr lang="da-DK" sz="1700" b="1" dirty="0"/>
              <a:t>Svær demens</a:t>
            </a:r>
          </a:p>
          <a:p>
            <a:pPr marL="0" indent="0">
              <a:buNone/>
            </a:pPr>
            <a:r>
              <a:rPr lang="da-DK" sz="1700" b="0" i="0" dirty="0">
                <a:effectLst/>
              </a:rPr>
              <a:t>Den kognitive svækkelse betyder, at patienten er helt afhængig af hjælp fra andre. Flytning til plejebolig vil ofte være nødvendig. Regelmæssig overvågning vil også være nødvendig</a:t>
            </a:r>
            <a:r>
              <a:rPr lang="da-DK" b="0" i="0" dirty="0">
                <a:effectLst/>
              </a:rPr>
              <a:t>.</a:t>
            </a:r>
            <a:endParaRPr lang="da-DK" dirty="0"/>
          </a:p>
        </p:txBody>
      </p:sp>
      <p:sp>
        <p:nvSpPr>
          <p:cNvPr id="4" name="Pladsholder til dato 3">
            <a:extLst>
              <a:ext uri="{FF2B5EF4-FFF2-40B4-BE49-F238E27FC236}">
                <a16:creationId xmlns:a16="http://schemas.microsoft.com/office/drawing/2014/main" id="{D0617A1C-838B-49EF-BBFE-F9A9A304C7CA}"/>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2B172467-93BB-4B41-AD3C-0D7ACB5818F2}"/>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6" name="Pladsholder til slidenummer 5">
            <a:extLst>
              <a:ext uri="{FF2B5EF4-FFF2-40B4-BE49-F238E27FC236}">
                <a16:creationId xmlns:a16="http://schemas.microsoft.com/office/drawing/2014/main" id="{CFEAA518-6ACC-4FF3-A564-C3DB129D95DE}"/>
              </a:ext>
            </a:extLst>
          </p:cNvPr>
          <p:cNvSpPr>
            <a:spLocks noGrp="1"/>
          </p:cNvSpPr>
          <p:nvPr>
            <p:ph type="sldNum" sz="quarter" idx="12"/>
          </p:nvPr>
        </p:nvSpPr>
        <p:spPr/>
        <p:txBody>
          <a:bodyPr/>
          <a:lstStyle/>
          <a:p>
            <a:fld id="{74447C9C-57A8-4003-9066-4A7E6D84F205}" type="slidenum">
              <a:rPr lang="da-DK" smtClean="0"/>
              <a:t>7</a:t>
            </a:fld>
            <a:endParaRPr lang="da-DK" dirty="0"/>
          </a:p>
        </p:txBody>
      </p:sp>
    </p:spTree>
    <p:extLst>
      <p:ext uri="{BB962C8B-B14F-4D97-AF65-F5344CB8AC3E}">
        <p14:creationId xmlns:p14="http://schemas.microsoft.com/office/powerpoint/2010/main" val="3443906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ltLang="da-DK" dirty="0"/>
              <a:t>Svær demens</a:t>
            </a:r>
            <a:endParaRPr lang="da-DK" dirty="0"/>
          </a:p>
        </p:txBody>
      </p:sp>
      <p:sp>
        <p:nvSpPr>
          <p:cNvPr id="3" name="Pladsholder til indhold 2"/>
          <p:cNvSpPr>
            <a:spLocks noGrp="1"/>
          </p:cNvSpPr>
          <p:nvPr>
            <p:ph idx="1"/>
          </p:nvPr>
        </p:nvSpPr>
        <p:spPr>
          <a:xfrm>
            <a:off x="628650" y="1253359"/>
            <a:ext cx="7886700" cy="3436882"/>
          </a:xfrm>
        </p:spPr>
        <p:txBody>
          <a:bodyPr>
            <a:normAutofit fontScale="92500" lnSpcReduction="20000"/>
          </a:bodyPr>
          <a:lstStyle/>
          <a:p>
            <a:pPr>
              <a:lnSpc>
                <a:spcPct val="150000"/>
              </a:lnSpc>
              <a:defRPr/>
            </a:pPr>
            <a:r>
              <a:rPr lang="da-DK" sz="1600" dirty="0"/>
              <a:t>Stærkt nedsat dømmekraft.</a:t>
            </a:r>
          </a:p>
          <a:p>
            <a:pPr>
              <a:lnSpc>
                <a:spcPct val="150000"/>
              </a:lnSpc>
              <a:defRPr/>
            </a:pPr>
            <a:r>
              <a:rPr lang="da-DK" sz="1600" dirty="0"/>
              <a:t>Store problemer med praktiske færdigheder.</a:t>
            </a:r>
          </a:p>
          <a:p>
            <a:pPr>
              <a:lnSpc>
                <a:spcPct val="150000"/>
              </a:lnSpc>
              <a:defRPr/>
            </a:pPr>
            <a:r>
              <a:rPr lang="da-DK" sz="1600" dirty="0"/>
              <a:t>Nedsat sult- og tørstfornemmelse.</a:t>
            </a:r>
          </a:p>
          <a:p>
            <a:pPr>
              <a:lnSpc>
                <a:spcPct val="150000"/>
              </a:lnSpc>
              <a:defRPr/>
            </a:pPr>
            <a:r>
              <a:rPr lang="da-DK" sz="1600" dirty="0"/>
              <a:t>Store sproglige problemer, evt. kun kommunikation via lyde eller enkelte ord.</a:t>
            </a:r>
          </a:p>
          <a:p>
            <a:pPr>
              <a:lnSpc>
                <a:spcPct val="150000"/>
              </a:lnSpc>
              <a:defRPr/>
            </a:pPr>
            <a:r>
              <a:rPr lang="da-DK" sz="1600" dirty="0"/>
              <a:t>Desorientering, forvirring, angst, evt. manglende genkendelse af nærtstående. </a:t>
            </a:r>
          </a:p>
          <a:p>
            <a:pPr>
              <a:lnSpc>
                <a:spcPct val="150000"/>
              </a:lnSpc>
              <a:defRPr/>
            </a:pPr>
            <a:r>
              <a:rPr lang="da-DK" sz="1600" dirty="0"/>
              <a:t>Depression, hallucinationer, vrangforestillinger, paranoia.</a:t>
            </a:r>
          </a:p>
          <a:p>
            <a:pPr>
              <a:lnSpc>
                <a:spcPct val="150000"/>
              </a:lnSpc>
              <a:defRPr/>
            </a:pPr>
            <a:r>
              <a:rPr lang="da-DK" sz="1600" dirty="0"/>
              <a:t>Motoriske vanskeligheder, evt. synkevanskeligheder og mistet gangfunktion.</a:t>
            </a:r>
          </a:p>
          <a:p>
            <a:pPr>
              <a:lnSpc>
                <a:spcPct val="150000"/>
              </a:lnSpc>
              <a:defRPr/>
            </a:pPr>
            <a:r>
              <a:rPr lang="da-DK" sz="1600" dirty="0"/>
              <a:t>Stærkt øget behov for søvn og hvile.</a:t>
            </a:r>
          </a:p>
          <a:p>
            <a:pPr>
              <a:lnSpc>
                <a:spcPct val="150000"/>
              </a:lnSpc>
              <a:defRPr/>
            </a:pPr>
            <a:r>
              <a:rPr lang="da-DK" sz="1600" dirty="0"/>
              <a:t>Sengeliggende meget af eller hele døgnet.</a:t>
            </a:r>
          </a:p>
          <a:p>
            <a:pPr>
              <a:lnSpc>
                <a:spcPct val="150000"/>
              </a:lnSpc>
              <a:defRPr/>
            </a:pPr>
            <a:endParaRPr lang="da-DK" dirty="0"/>
          </a:p>
        </p:txBody>
      </p:sp>
      <p:sp>
        <p:nvSpPr>
          <p:cNvPr id="4" name="Pladsholder til dato 3">
            <a:extLst>
              <a:ext uri="{FF2B5EF4-FFF2-40B4-BE49-F238E27FC236}">
                <a16:creationId xmlns:a16="http://schemas.microsoft.com/office/drawing/2014/main" id="{280734C1-3300-4246-9D60-E04409EE1B82}"/>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0F61A5A5-D2EB-4A3A-B571-5CD684FC43FE}"/>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7" name="Pladsholder til slidenummer 6">
            <a:extLst>
              <a:ext uri="{FF2B5EF4-FFF2-40B4-BE49-F238E27FC236}">
                <a16:creationId xmlns:a16="http://schemas.microsoft.com/office/drawing/2014/main" id="{B8905877-EDA6-4B21-9FA1-CF740FF17DBD}"/>
              </a:ext>
            </a:extLst>
          </p:cNvPr>
          <p:cNvSpPr>
            <a:spLocks noGrp="1"/>
          </p:cNvSpPr>
          <p:nvPr>
            <p:ph type="sldNum" sz="quarter" idx="12"/>
          </p:nvPr>
        </p:nvSpPr>
        <p:spPr/>
        <p:txBody>
          <a:bodyPr/>
          <a:lstStyle/>
          <a:p>
            <a:fld id="{74447C9C-57A8-4003-9066-4A7E6D84F205}" type="slidenum">
              <a:rPr lang="da-DK" smtClean="0"/>
              <a:t>8</a:t>
            </a:fld>
            <a:endParaRPr lang="da-DK" dirty="0"/>
          </a:p>
        </p:txBody>
      </p:sp>
      <p:sp>
        <p:nvSpPr>
          <p:cNvPr id="6" name="Pladsholder til tekst 5"/>
          <p:cNvSpPr>
            <a:spLocks noGrp="1"/>
          </p:cNvSpPr>
          <p:nvPr>
            <p:ph type="body" sz="quarter" idx="13"/>
          </p:nvPr>
        </p:nvSpPr>
        <p:spPr/>
        <p:txBody>
          <a:bodyPr/>
          <a:lstStyle/>
          <a:p>
            <a:r>
              <a:rPr lang="da-DK" sz="2400" dirty="0"/>
              <a:t>Ved svær demens har personen behov for omfattende hjælp</a:t>
            </a:r>
          </a:p>
          <a:p>
            <a:endParaRPr lang="da-DK" dirty="0"/>
          </a:p>
        </p:txBody>
      </p:sp>
    </p:spTree>
    <p:extLst>
      <p:ext uri="{BB962C8B-B14F-4D97-AF65-F5344CB8AC3E}">
        <p14:creationId xmlns:p14="http://schemas.microsoft.com/office/powerpoint/2010/main" val="4114461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561F8F0-3845-4D66-9223-564C547D1846}"/>
              </a:ext>
            </a:extLst>
          </p:cNvPr>
          <p:cNvSpPr>
            <a:spLocks noGrp="1"/>
          </p:cNvSpPr>
          <p:nvPr>
            <p:ph type="title"/>
          </p:nvPr>
        </p:nvSpPr>
        <p:spPr/>
        <p:txBody>
          <a:bodyPr/>
          <a:lstStyle/>
          <a:p>
            <a:r>
              <a:rPr lang="da-DK" dirty="0">
                <a:solidFill>
                  <a:schemeClr val="tx1"/>
                </a:solidFill>
              </a:rPr>
              <a:t>Demenssygdomme</a:t>
            </a:r>
          </a:p>
        </p:txBody>
      </p:sp>
      <p:sp>
        <p:nvSpPr>
          <p:cNvPr id="9" name="Pladsholder til tekst 8">
            <a:extLst>
              <a:ext uri="{FF2B5EF4-FFF2-40B4-BE49-F238E27FC236}">
                <a16:creationId xmlns:a16="http://schemas.microsoft.com/office/drawing/2014/main" id="{8D5717E1-731C-4F81-AC84-67F46145CA0E}"/>
              </a:ext>
            </a:extLst>
          </p:cNvPr>
          <p:cNvSpPr>
            <a:spLocks noGrp="1"/>
          </p:cNvSpPr>
          <p:nvPr>
            <p:ph type="body" idx="1"/>
          </p:nvPr>
        </p:nvSpPr>
        <p:spPr/>
        <p:txBody>
          <a:bodyPr/>
          <a:lstStyle/>
          <a:p>
            <a:pPr marL="257175" indent="-257175">
              <a:buFontTx/>
              <a:buChar char="-"/>
            </a:pPr>
            <a:r>
              <a:rPr lang="da-DK" dirty="0"/>
              <a:t>De hyppigste demenssygdomme</a:t>
            </a:r>
          </a:p>
          <a:p>
            <a:pPr marL="257175" indent="-257175">
              <a:buFontTx/>
              <a:buChar char="-"/>
            </a:pPr>
            <a:r>
              <a:rPr lang="da-DK" dirty="0"/>
              <a:t>Årsager, symptomer og forløb</a:t>
            </a:r>
          </a:p>
        </p:txBody>
      </p:sp>
      <p:sp>
        <p:nvSpPr>
          <p:cNvPr id="4" name="Pladsholder til dato 3">
            <a:extLst>
              <a:ext uri="{FF2B5EF4-FFF2-40B4-BE49-F238E27FC236}">
                <a16:creationId xmlns:a16="http://schemas.microsoft.com/office/drawing/2014/main" id="{486BA37E-7D35-4490-8FC0-15BA7A2F8A03}"/>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5C8FC4A4-A176-43CB-9B6E-3F08DEF8D132}"/>
              </a:ext>
            </a:extLst>
          </p:cNvPr>
          <p:cNvSpPr>
            <a:spLocks noGrp="1"/>
          </p:cNvSpPr>
          <p:nvPr>
            <p:ph type="ftr" sz="quarter" idx="11"/>
          </p:nvPr>
        </p:nvSpPr>
        <p:spPr/>
        <p:txBody>
          <a:bodyPr/>
          <a:lstStyle/>
          <a:p>
            <a:r>
              <a:rPr lang="da-DK" sz="825" dirty="0"/>
              <a:t>Billedmateriale: Nationalt Videnscenter for Demens / Colourbox.dk / Commons Wikimedia</a:t>
            </a:r>
          </a:p>
        </p:txBody>
      </p:sp>
      <p:sp>
        <p:nvSpPr>
          <p:cNvPr id="6" name="Pladsholder til slidenummer 5">
            <a:extLst>
              <a:ext uri="{FF2B5EF4-FFF2-40B4-BE49-F238E27FC236}">
                <a16:creationId xmlns:a16="http://schemas.microsoft.com/office/drawing/2014/main" id="{3F7ECBAC-4056-4050-9CA2-7BDADD2F7076}"/>
              </a:ext>
            </a:extLst>
          </p:cNvPr>
          <p:cNvSpPr>
            <a:spLocks noGrp="1"/>
          </p:cNvSpPr>
          <p:nvPr>
            <p:ph type="sldNum" sz="quarter" idx="12"/>
          </p:nvPr>
        </p:nvSpPr>
        <p:spPr/>
        <p:txBody>
          <a:bodyPr/>
          <a:lstStyle/>
          <a:p>
            <a:fld id="{74447C9C-57A8-4003-9066-4A7E6D84F205}" type="slidenum">
              <a:rPr lang="da-DK" smtClean="0"/>
              <a:t>9</a:t>
            </a:fld>
            <a:endParaRPr lang="da-DK" dirty="0"/>
          </a:p>
        </p:txBody>
      </p:sp>
      <p:pic>
        <p:nvPicPr>
          <p:cNvPr id="7" name="Billede 6">
            <a:extLst>
              <a:ext uri="{FF2B5EF4-FFF2-40B4-BE49-F238E27FC236}">
                <a16:creationId xmlns:a16="http://schemas.microsoft.com/office/drawing/2014/main" id="{C3D003C0-6476-4606-BD6B-E2A7178546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4222" y="1060251"/>
            <a:ext cx="3005890" cy="2800944"/>
          </a:xfrm>
          <a:prstGeom prst="rect">
            <a:avLst/>
          </a:prstGeom>
        </p:spPr>
      </p:pic>
    </p:spTree>
    <p:extLst>
      <p:ext uri="{BB962C8B-B14F-4D97-AF65-F5344CB8AC3E}">
        <p14:creationId xmlns:p14="http://schemas.microsoft.com/office/powerpoint/2010/main" val="33810124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ECTEDLANGUAGE" val="Danish"/>
</p:tagLst>
</file>

<file path=ppt/theme/theme1.xml><?xml version="1.0" encoding="utf-8"?>
<a:theme xmlns:a="http://schemas.openxmlformats.org/drawingml/2006/main" name="NVD skabelon_dansk">
  <a:themeElements>
    <a:clrScheme name="Brugerdefineret 8">
      <a:dk1>
        <a:srgbClr val="000000"/>
      </a:dk1>
      <a:lt1>
        <a:srgbClr val="FFFFFF"/>
      </a:lt1>
      <a:dk2>
        <a:srgbClr val="437763"/>
      </a:dk2>
      <a:lt2>
        <a:srgbClr val="FFFFFF"/>
      </a:lt2>
      <a:accent1>
        <a:srgbClr val="437763"/>
      </a:accent1>
      <a:accent2>
        <a:srgbClr val="E0555A"/>
      </a:accent2>
      <a:accent3>
        <a:srgbClr val="9DBB36"/>
      </a:accent3>
      <a:accent4>
        <a:srgbClr val="BD242A"/>
      </a:accent4>
      <a:accent5>
        <a:srgbClr val="2995A5"/>
      </a:accent5>
      <a:accent6>
        <a:srgbClr val="FCBA12"/>
      </a:accent6>
      <a:hlink>
        <a:srgbClr val="000000"/>
      </a:hlink>
      <a:folHlink>
        <a:srgbClr val="000000"/>
      </a:folHlink>
    </a:clrScheme>
    <a:fontScheme name="NVD">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DBB36"/>
        </a:solidFill>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90000" rtlCol="0">
        <a:noAutofit/>
      </a:bodyPr>
      <a:lstStyle>
        <a:defPPr>
          <a:defRPr sz="2000" dirty="0" err="1" smtClean="0"/>
        </a:defPPr>
      </a:lstStyle>
    </a:txDef>
  </a:objectDefaults>
  <a:extraClrSchemeLst/>
  <a:extLst>
    <a:ext uri="{05A4C25C-085E-4340-85A3-A5531E510DB2}">
      <thm15:themeFamily xmlns:thm15="http://schemas.microsoft.com/office/thememl/2012/main" name="NVD template.potx [Read-Only]" id="{EE66486C-858B-403B-ACA9-C4438561CDF6}" vid="{1A7A5E8B-E9C1-48AB-B806-635B324275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NVD skabelon_dansk</Template>
  <TotalTime>278</TotalTime>
  <Words>1709</Words>
  <Application>Microsoft Office PowerPoint</Application>
  <PresentationFormat>Skærmshow (16:9)</PresentationFormat>
  <Paragraphs>232</Paragraphs>
  <Slides>21</Slides>
  <Notes>19</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21</vt:i4>
      </vt:variant>
    </vt:vector>
  </HeadingPairs>
  <TitlesOfParts>
    <vt:vector size="26" baseType="lpstr">
      <vt:lpstr>Arial</vt:lpstr>
      <vt:lpstr>Calibri</vt:lpstr>
      <vt:lpstr>Mari</vt:lpstr>
      <vt:lpstr>Times New Roman</vt:lpstr>
      <vt:lpstr>NVD skabelon_dansk</vt:lpstr>
      <vt:lpstr>Værktøjskassen – støtte til et liv med demens</vt:lpstr>
      <vt:lpstr>Velkommen  Pårørendekursus Livet med demens i plejebolig   </vt:lpstr>
      <vt:lpstr>Modul 2 Viden om demens</vt:lpstr>
      <vt:lpstr>Øvelsesark: Tipskupon – sandt eller falsk?</vt:lpstr>
      <vt:lpstr>Hvad er demens?</vt:lpstr>
      <vt:lpstr> Fordelingen af demenssygdomme </vt:lpstr>
      <vt:lpstr>Demensgrader</vt:lpstr>
      <vt:lpstr>Svær demens</vt:lpstr>
      <vt:lpstr>Demenssygdomme</vt:lpstr>
      <vt:lpstr>Alzheimers sygdom </vt:lpstr>
      <vt:lpstr>Alzheimer sygdom</vt:lpstr>
      <vt:lpstr> Vaskulær demens </vt:lpstr>
      <vt:lpstr> Vaskulær demens </vt:lpstr>
      <vt:lpstr>Frontotemporal demens (FTD)</vt:lpstr>
      <vt:lpstr>Frontotemporal demens (FTD)</vt:lpstr>
      <vt:lpstr>Lewy body demens</vt:lpstr>
      <vt:lpstr>Lewy body demens </vt:lpstr>
      <vt:lpstr>Øvelsesark: Forandringer</vt:lpstr>
      <vt:lpstr>Opsamling</vt:lpstr>
      <vt:lpstr>Hvad synes du har været interessant i dag?</vt:lpstr>
      <vt:lpstr>Tak for i dag</vt:lpstr>
    </vt:vector>
  </TitlesOfParts>
  <Company>Region Hovedstaden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Jette Kallehauge</dc:creator>
  <cp:lastModifiedBy>Ulla Vidkjær Fejerskov</cp:lastModifiedBy>
  <cp:revision>39</cp:revision>
  <dcterms:created xsi:type="dcterms:W3CDTF">2017-03-07T10:23:34Z</dcterms:created>
  <dcterms:modified xsi:type="dcterms:W3CDTF">2023-09-12T09:54:07Z</dcterms:modified>
</cp:coreProperties>
</file>