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handoutMasterIdLst>
    <p:handoutMasterId r:id="rId16"/>
  </p:handoutMasterIdLst>
  <p:sldIdLst>
    <p:sldId id="256" r:id="rId2"/>
    <p:sldId id="285" r:id="rId3"/>
    <p:sldId id="274" r:id="rId4"/>
    <p:sldId id="275" r:id="rId5"/>
    <p:sldId id="278" r:id="rId6"/>
    <p:sldId id="287" r:id="rId7"/>
    <p:sldId id="288" r:id="rId8"/>
    <p:sldId id="279" r:id="rId9"/>
    <p:sldId id="289" r:id="rId10"/>
    <p:sldId id="280" r:id="rId11"/>
    <p:sldId id="283" r:id="rId12"/>
    <p:sldId id="286" r:id="rId13"/>
    <p:sldId id="262" r:id="rId14"/>
  </p:sldIdLst>
  <p:sldSz cx="9144000" cy="5143500" type="screen16x9"/>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 userDrawn="1">
          <p15:clr>
            <a:srgbClr val="A4A3A4"/>
          </p15:clr>
        </p15:guide>
        <p15:guide id="2" pos="2880" userDrawn="1">
          <p15:clr>
            <a:srgbClr val="A4A3A4"/>
          </p15:clr>
        </p15:guide>
        <p15:guide id="3" pos="3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BB36"/>
    <a:srgbClr val="E0555A"/>
    <a:srgbClr val="297241"/>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9" autoAdjust="0"/>
    <p:restoredTop sz="81242" autoAdjust="0"/>
  </p:normalViewPr>
  <p:slideViewPr>
    <p:cSldViewPr snapToGrid="0" showGuides="1">
      <p:cViewPr varScale="1">
        <p:scale>
          <a:sx n="118" d="100"/>
          <a:sy n="118" d="100"/>
        </p:scale>
        <p:origin x="138" y="96"/>
      </p:cViewPr>
      <p:guideLst>
        <p:guide orient="horz" pos="413"/>
        <p:guide pos="2880"/>
        <p:guide pos="3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278FB2-B722-46F9-911F-981D4BC68691}" type="doc">
      <dgm:prSet loTypeId="urn:microsoft.com/office/officeart/2009/3/layout/StepUpProcess" loCatId="process" qsTypeId="urn:microsoft.com/office/officeart/2005/8/quickstyle/simple1" qsCatId="simple" csTypeId="urn:microsoft.com/office/officeart/2005/8/colors/accent3_2" csCatId="accent3" phldr="1"/>
      <dgm:spPr/>
    </dgm:pt>
    <dgm:pt modelId="{DA0EF504-87BE-4822-BD89-CFBCEF079625}">
      <dgm:prSet phldrT="[Tekst]"/>
      <dgm:spPr/>
      <dgm:t>
        <a:bodyPr/>
        <a:lstStyle/>
        <a:p>
          <a:r>
            <a:rPr lang="da-DK" dirty="0"/>
            <a:t>Besøg af visitator</a:t>
          </a:r>
        </a:p>
      </dgm:t>
    </dgm:pt>
    <dgm:pt modelId="{6D12782C-30AB-4CCA-A24D-A62651CD7030}" type="parTrans" cxnId="{31A8ED4E-BAE9-4717-8ECF-EF9A7CEACE02}">
      <dgm:prSet/>
      <dgm:spPr/>
      <dgm:t>
        <a:bodyPr/>
        <a:lstStyle/>
        <a:p>
          <a:endParaRPr lang="da-DK"/>
        </a:p>
      </dgm:t>
    </dgm:pt>
    <dgm:pt modelId="{062DE343-BD79-4510-8B70-B47519F5DCC3}" type="sibTrans" cxnId="{31A8ED4E-BAE9-4717-8ECF-EF9A7CEACE02}">
      <dgm:prSet/>
      <dgm:spPr/>
      <dgm:t>
        <a:bodyPr/>
        <a:lstStyle/>
        <a:p>
          <a:endParaRPr lang="da-DK"/>
        </a:p>
      </dgm:t>
    </dgm:pt>
    <dgm:pt modelId="{0744EF74-42D3-4142-9DE4-3ABA3C84EF24}">
      <dgm:prSet phldrT="[Tekst]"/>
      <dgm:spPr/>
      <dgm:t>
        <a:bodyPr/>
        <a:lstStyle/>
        <a:p>
          <a:r>
            <a:rPr lang="da-DK" dirty="0"/>
            <a:t>Kommunen træffer afgørelse</a:t>
          </a:r>
        </a:p>
      </dgm:t>
    </dgm:pt>
    <dgm:pt modelId="{E6FEB278-5B5D-4D6D-9456-F517096B6915}" type="parTrans" cxnId="{E6EB3E58-2F72-4C4B-B134-B19DF4B1A3AA}">
      <dgm:prSet/>
      <dgm:spPr/>
      <dgm:t>
        <a:bodyPr/>
        <a:lstStyle/>
        <a:p>
          <a:endParaRPr lang="da-DK"/>
        </a:p>
      </dgm:t>
    </dgm:pt>
    <dgm:pt modelId="{ADBCD09D-3B15-4735-A71F-47EEF95A5329}" type="sibTrans" cxnId="{E6EB3E58-2F72-4C4B-B134-B19DF4B1A3AA}">
      <dgm:prSet/>
      <dgm:spPr/>
      <dgm:t>
        <a:bodyPr/>
        <a:lstStyle/>
        <a:p>
          <a:endParaRPr lang="da-DK"/>
        </a:p>
      </dgm:t>
    </dgm:pt>
    <dgm:pt modelId="{482ECBC8-8718-475E-92F9-92289E1620D4}">
      <dgm:prSet phldrT="[Tekst]"/>
      <dgm:spPr/>
      <dgm:t>
        <a:bodyPr/>
        <a:lstStyle/>
        <a:p>
          <a:r>
            <a:rPr lang="da-DK" dirty="0"/>
            <a:t>Tilbud om plejebolig</a:t>
          </a:r>
        </a:p>
      </dgm:t>
    </dgm:pt>
    <dgm:pt modelId="{1932FC32-9270-45E8-92A5-BE84DFF23E5B}" type="parTrans" cxnId="{F0F208BC-0728-4BF7-B8CF-E246FDCEA30B}">
      <dgm:prSet/>
      <dgm:spPr/>
      <dgm:t>
        <a:bodyPr/>
        <a:lstStyle/>
        <a:p>
          <a:endParaRPr lang="da-DK"/>
        </a:p>
      </dgm:t>
    </dgm:pt>
    <dgm:pt modelId="{90F57F8C-D13A-4F15-BD39-06051BF8A9A6}" type="sibTrans" cxnId="{F0F208BC-0728-4BF7-B8CF-E246FDCEA30B}">
      <dgm:prSet/>
      <dgm:spPr/>
      <dgm:t>
        <a:bodyPr/>
        <a:lstStyle/>
        <a:p>
          <a:endParaRPr lang="da-DK"/>
        </a:p>
      </dgm:t>
    </dgm:pt>
    <dgm:pt modelId="{A30C9809-31B3-4EA8-AA33-41F8020D2299}">
      <dgm:prSet/>
      <dgm:spPr/>
      <dgm:t>
        <a:bodyPr/>
        <a:lstStyle/>
        <a:p>
          <a:r>
            <a:rPr lang="da-DK" dirty="0"/>
            <a:t>Venteliste</a:t>
          </a:r>
        </a:p>
      </dgm:t>
    </dgm:pt>
    <dgm:pt modelId="{6E23858C-86AA-4F44-B61D-36C7B0409D85}" type="parTrans" cxnId="{F7D784CE-114C-49B1-A573-26D26733834A}">
      <dgm:prSet/>
      <dgm:spPr/>
      <dgm:t>
        <a:bodyPr/>
        <a:lstStyle/>
        <a:p>
          <a:endParaRPr lang="da-DK"/>
        </a:p>
      </dgm:t>
    </dgm:pt>
    <dgm:pt modelId="{1203DB5E-1ACF-4292-92CB-51CA328B25AE}" type="sibTrans" cxnId="{F7D784CE-114C-49B1-A573-26D26733834A}">
      <dgm:prSet/>
      <dgm:spPr/>
      <dgm:t>
        <a:bodyPr/>
        <a:lstStyle/>
        <a:p>
          <a:endParaRPr lang="da-DK"/>
        </a:p>
      </dgm:t>
    </dgm:pt>
    <dgm:pt modelId="{11CC3C44-C525-4171-A95C-2A72F2FC0488}">
      <dgm:prSet/>
      <dgm:spPr/>
      <dgm:t>
        <a:bodyPr/>
        <a:lstStyle/>
        <a:p>
          <a:r>
            <a:rPr lang="da-DK" dirty="0"/>
            <a:t>Indflytning i plejebolig</a:t>
          </a:r>
        </a:p>
      </dgm:t>
    </dgm:pt>
    <dgm:pt modelId="{BA2D4A31-F9B0-4B3A-BDF8-1D123BA52632}" type="parTrans" cxnId="{066A64D7-2D39-4D6A-A05A-6D2B0C524FD0}">
      <dgm:prSet/>
      <dgm:spPr/>
      <dgm:t>
        <a:bodyPr/>
        <a:lstStyle/>
        <a:p>
          <a:endParaRPr lang="da-DK"/>
        </a:p>
      </dgm:t>
    </dgm:pt>
    <dgm:pt modelId="{5CBB4882-376E-46A1-A522-48AFE100C6C0}" type="sibTrans" cxnId="{066A64D7-2D39-4D6A-A05A-6D2B0C524FD0}">
      <dgm:prSet/>
      <dgm:spPr/>
      <dgm:t>
        <a:bodyPr/>
        <a:lstStyle/>
        <a:p>
          <a:endParaRPr lang="da-DK"/>
        </a:p>
      </dgm:t>
    </dgm:pt>
    <dgm:pt modelId="{1FBFCCC1-97B8-4092-9353-BFD2C5E20808}" type="pres">
      <dgm:prSet presAssocID="{5A278FB2-B722-46F9-911F-981D4BC68691}" presName="rootnode" presStyleCnt="0">
        <dgm:presLayoutVars>
          <dgm:chMax/>
          <dgm:chPref/>
          <dgm:dir/>
          <dgm:animLvl val="lvl"/>
        </dgm:presLayoutVars>
      </dgm:prSet>
      <dgm:spPr/>
    </dgm:pt>
    <dgm:pt modelId="{06F68CE5-96E7-428C-B463-4E0DAEC6E81A}" type="pres">
      <dgm:prSet presAssocID="{DA0EF504-87BE-4822-BD89-CFBCEF079625}" presName="composite" presStyleCnt="0"/>
      <dgm:spPr/>
    </dgm:pt>
    <dgm:pt modelId="{E3F59772-01BD-4F7C-98DD-FCA47FCBD2DA}" type="pres">
      <dgm:prSet presAssocID="{DA0EF504-87BE-4822-BD89-CFBCEF079625}" presName="LShape" presStyleLbl="alignNode1" presStyleIdx="0" presStyleCnt="9"/>
      <dgm:spPr/>
    </dgm:pt>
    <dgm:pt modelId="{743765D9-2380-4C3C-B0FC-252063EF3C1C}" type="pres">
      <dgm:prSet presAssocID="{DA0EF504-87BE-4822-BD89-CFBCEF079625}" presName="ParentText" presStyleLbl="revTx" presStyleIdx="0" presStyleCnt="5">
        <dgm:presLayoutVars>
          <dgm:chMax val="0"/>
          <dgm:chPref val="0"/>
          <dgm:bulletEnabled val="1"/>
        </dgm:presLayoutVars>
      </dgm:prSet>
      <dgm:spPr/>
    </dgm:pt>
    <dgm:pt modelId="{7C894AFB-6394-4B4F-8846-91691F9C710A}" type="pres">
      <dgm:prSet presAssocID="{DA0EF504-87BE-4822-BD89-CFBCEF079625}" presName="Triangle" presStyleLbl="alignNode1" presStyleIdx="1" presStyleCnt="9"/>
      <dgm:spPr/>
    </dgm:pt>
    <dgm:pt modelId="{810A6DF6-339C-4443-A4C1-0CD974E0FDCB}" type="pres">
      <dgm:prSet presAssocID="{062DE343-BD79-4510-8B70-B47519F5DCC3}" presName="sibTrans" presStyleCnt="0"/>
      <dgm:spPr/>
    </dgm:pt>
    <dgm:pt modelId="{79908685-9925-4D1D-B95B-CCD8AAD31557}" type="pres">
      <dgm:prSet presAssocID="{062DE343-BD79-4510-8B70-B47519F5DCC3}" presName="space" presStyleCnt="0"/>
      <dgm:spPr/>
    </dgm:pt>
    <dgm:pt modelId="{907DE8B0-4B5F-4729-B8C5-39B4E244D38B}" type="pres">
      <dgm:prSet presAssocID="{0744EF74-42D3-4142-9DE4-3ABA3C84EF24}" presName="composite" presStyleCnt="0"/>
      <dgm:spPr/>
    </dgm:pt>
    <dgm:pt modelId="{035C9101-B0AD-4940-9A53-B84E15174998}" type="pres">
      <dgm:prSet presAssocID="{0744EF74-42D3-4142-9DE4-3ABA3C84EF24}" presName="LShape" presStyleLbl="alignNode1" presStyleIdx="2" presStyleCnt="9"/>
      <dgm:spPr/>
    </dgm:pt>
    <dgm:pt modelId="{937E1DFF-4F7A-4316-9438-AA79694AC2BC}" type="pres">
      <dgm:prSet presAssocID="{0744EF74-42D3-4142-9DE4-3ABA3C84EF24}" presName="ParentText" presStyleLbl="revTx" presStyleIdx="1" presStyleCnt="5">
        <dgm:presLayoutVars>
          <dgm:chMax val="0"/>
          <dgm:chPref val="0"/>
          <dgm:bulletEnabled val="1"/>
        </dgm:presLayoutVars>
      </dgm:prSet>
      <dgm:spPr/>
    </dgm:pt>
    <dgm:pt modelId="{96F0BFBB-CE4D-4A5F-BBA5-07F5A76C0993}" type="pres">
      <dgm:prSet presAssocID="{0744EF74-42D3-4142-9DE4-3ABA3C84EF24}" presName="Triangle" presStyleLbl="alignNode1" presStyleIdx="3" presStyleCnt="9"/>
      <dgm:spPr/>
    </dgm:pt>
    <dgm:pt modelId="{CAEE0AA6-0E2F-4EE8-89B2-97FC8846F8D6}" type="pres">
      <dgm:prSet presAssocID="{ADBCD09D-3B15-4735-A71F-47EEF95A5329}" presName="sibTrans" presStyleCnt="0"/>
      <dgm:spPr/>
    </dgm:pt>
    <dgm:pt modelId="{7D04E3D5-D216-44A2-8374-83AE4E26A226}" type="pres">
      <dgm:prSet presAssocID="{ADBCD09D-3B15-4735-A71F-47EEF95A5329}" presName="space" presStyleCnt="0"/>
      <dgm:spPr/>
    </dgm:pt>
    <dgm:pt modelId="{2D21BCEF-9E4C-41C6-97B7-929A553F414F}" type="pres">
      <dgm:prSet presAssocID="{A30C9809-31B3-4EA8-AA33-41F8020D2299}" presName="composite" presStyleCnt="0"/>
      <dgm:spPr/>
    </dgm:pt>
    <dgm:pt modelId="{2F09D0C6-C2AD-4986-89BA-A921666F02CB}" type="pres">
      <dgm:prSet presAssocID="{A30C9809-31B3-4EA8-AA33-41F8020D2299}" presName="LShape" presStyleLbl="alignNode1" presStyleIdx="4" presStyleCnt="9"/>
      <dgm:spPr/>
    </dgm:pt>
    <dgm:pt modelId="{18C3A4E0-0C76-461A-8160-F64FACEED832}" type="pres">
      <dgm:prSet presAssocID="{A30C9809-31B3-4EA8-AA33-41F8020D2299}" presName="ParentText" presStyleLbl="revTx" presStyleIdx="2" presStyleCnt="5">
        <dgm:presLayoutVars>
          <dgm:chMax val="0"/>
          <dgm:chPref val="0"/>
          <dgm:bulletEnabled val="1"/>
        </dgm:presLayoutVars>
      </dgm:prSet>
      <dgm:spPr/>
    </dgm:pt>
    <dgm:pt modelId="{18C20161-A576-4A04-8379-6600A7B083F2}" type="pres">
      <dgm:prSet presAssocID="{A30C9809-31B3-4EA8-AA33-41F8020D2299}" presName="Triangle" presStyleLbl="alignNode1" presStyleIdx="5" presStyleCnt="9"/>
      <dgm:spPr/>
    </dgm:pt>
    <dgm:pt modelId="{FF35F2DA-ED78-4899-8BF2-73AF75F906DE}" type="pres">
      <dgm:prSet presAssocID="{1203DB5E-1ACF-4292-92CB-51CA328B25AE}" presName="sibTrans" presStyleCnt="0"/>
      <dgm:spPr/>
    </dgm:pt>
    <dgm:pt modelId="{07E51942-774E-4A7D-8CC8-85E651675959}" type="pres">
      <dgm:prSet presAssocID="{1203DB5E-1ACF-4292-92CB-51CA328B25AE}" presName="space" presStyleCnt="0"/>
      <dgm:spPr/>
    </dgm:pt>
    <dgm:pt modelId="{301C230A-4B1E-48F0-BCFA-E8DB91C0186D}" type="pres">
      <dgm:prSet presAssocID="{482ECBC8-8718-475E-92F9-92289E1620D4}" presName="composite" presStyleCnt="0"/>
      <dgm:spPr/>
    </dgm:pt>
    <dgm:pt modelId="{FC913160-16B8-47A8-AFB6-A7EC5B1E155B}" type="pres">
      <dgm:prSet presAssocID="{482ECBC8-8718-475E-92F9-92289E1620D4}" presName="LShape" presStyleLbl="alignNode1" presStyleIdx="6" presStyleCnt="9"/>
      <dgm:spPr/>
    </dgm:pt>
    <dgm:pt modelId="{01999E84-519E-4E8D-A05C-A93E8E02805E}" type="pres">
      <dgm:prSet presAssocID="{482ECBC8-8718-475E-92F9-92289E1620D4}" presName="ParentText" presStyleLbl="revTx" presStyleIdx="3" presStyleCnt="5">
        <dgm:presLayoutVars>
          <dgm:chMax val="0"/>
          <dgm:chPref val="0"/>
          <dgm:bulletEnabled val="1"/>
        </dgm:presLayoutVars>
      </dgm:prSet>
      <dgm:spPr/>
    </dgm:pt>
    <dgm:pt modelId="{548836DC-08EA-473D-A18A-AB6AC8CBFFED}" type="pres">
      <dgm:prSet presAssocID="{482ECBC8-8718-475E-92F9-92289E1620D4}" presName="Triangle" presStyleLbl="alignNode1" presStyleIdx="7" presStyleCnt="9"/>
      <dgm:spPr/>
    </dgm:pt>
    <dgm:pt modelId="{B4FCDFF5-A413-48BF-9EF7-8CF28D96F6BF}" type="pres">
      <dgm:prSet presAssocID="{90F57F8C-D13A-4F15-BD39-06051BF8A9A6}" presName="sibTrans" presStyleCnt="0"/>
      <dgm:spPr/>
    </dgm:pt>
    <dgm:pt modelId="{6AECC479-116F-4E7E-B306-82CCF104E568}" type="pres">
      <dgm:prSet presAssocID="{90F57F8C-D13A-4F15-BD39-06051BF8A9A6}" presName="space" presStyleCnt="0"/>
      <dgm:spPr/>
    </dgm:pt>
    <dgm:pt modelId="{465246C4-75EF-4844-9306-943AFDA97AF6}" type="pres">
      <dgm:prSet presAssocID="{11CC3C44-C525-4171-A95C-2A72F2FC0488}" presName="composite" presStyleCnt="0"/>
      <dgm:spPr/>
    </dgm:pt>
    <dgm:pt modelId="{EA42BAB7-CE0C-4E33-9FB7-FB80BC614A43}" type="pres">
      <dgm:prSet presAssocID="{11CC3C44-C525-4171-A95C-2A72F2FC0488}" presName="LShape" presStyleLbl="alignNode1" presStyleIdx="8" presStyleCnt="9"/>
      <dgm:spPr/>
    </dgm:pt>
    <dgm:pt modelId="{EF758218-D9D5-473C-B99B-4F883E6CF78B}" type="pres">
      <dgm:prSet presAssocID="{11CC3C44-C525-4171-A95C-2A72F2FC0488}" presName="ParentText" presStyleLbl="revTx" presStyleIdx="4" presStyleCnt="5">
        <dgm:presLayoutVars>
          <dgm:chMax val="0"/>
          <dgm:chPref val="0"/>
          <dgm:bulletEnabled val="1"/>
        </dgm:presLayoutVars>
      </dgm:prSet>
      <dgm:spPr/>
    </dgm:pt>
  </dgm:ptLst>
  <dgm:cxnLst>
    <dgm:cxn modelId="{8BB40334-0E2F-45E3-B380-5B0A2E3929CD}" type="presOf" srcId="{DA0EF504-87BE-4822-BD89-CFBCEF079625}" destId="{743765D9-2380-4C3C-B0FC-252063EF3C1C}" srcOrd="0" destOrd="0" presId="urn:microsoft.com/office/officeart/2009/3/layout/StepUpProcess"/>
    <dgm:cxn modelId="{81E7BE61-F059-4C62-A5B3-B98C0609A459}" type="presOf" srcId="{5A278FB2-B722-46F9-911F-981D4BC68691}" destId="{1FBFCCC1-97B8-4092-9353-BFD2C5E20808}" srcOrd="0" destOrd="0" presId="urn:microsoft.com/office/officeart/2009/3/layout/StepUpProcess"/>
    <dgm:cxn modelId="{31A8ED4E-BAE9-4717-8ECF-EF9A7CEACE02}" srcId="{5A278FB2-B722-46F9-911F-981D4BC68691}" destId="{DA0EF504-87BE-4822-BD89-CFBCEF079625}" srcOrd="0" destOrd="0" parTransId="{6D12782C-30AB-4CCA-A24D-A62651CD7030}" sibTransId="{062DE343-BD79-4510-8B70-B47519F5DCC3}"/>
    <dgm:cxn modelId="{2A919571-8BA4-470D-9B0D-B20B05AE00BB}" type="presOf" srcId="{0744EF74-42D3-4142-9DE4-3ABA3C84EF24}" destId="{937E1DFF-4F7A-4316-9438-AA79694AC2BC}" srcOrd="0" destOrd="0" presId="urn:microsoft.com/office/officeart/2009/3/layout/StepUpProcess"/>
    <dgm:cxn modelId="{1FCFA052-CA3E-485F-B1EA-76708C8121F9}" type="presOf" srcId="{482ECBC8-8718-475E-92F9-92289E1620D4}" destId="{01999E84-519E-4E8D-A05C-A93E8E02805E}" srcOrd="0" destOrd="0" presId="urn:microsoft.com/office/officeart/2009/3/layout/StepUpProcess"/>
    <dgm:cxn modelId="{E6EB3E58-2F72-4C4B-B134-B19DF4B1A3AA}" srcId="{5A278FB2-B722-46F9-911F-981D4BC68691}" destId="{0744EF74-42D3-4142-9DE4-3ABA3C84EF24}" srcOrd="1" destOrd="0" parTransId="{E6FEB278-5B5D-4D6D-9456-F517096B6915}" sibTransId="{ADBCD09D-3B15-4735-A71F-47EEF95A5329}"/>
    <dgm:cxn modelId="{A2A0F69B-823D-479D-9CE7-0F4DF52B52AE}" type="presOf" srcId="{A30C9809-31B3-4EA8-AA33-41F8020D2299}" destId="{18C3A4E0-0C76-461A-8160-F64FACEED832}" srcOrd="0" destOrd="0" presId="urn:microsoft.com/office/officeart/2009/3/layout/StepUpProcess"/>
    <dgm:cxn modelId="{F0F208BC-0728-4BF7-B8CF-E246FDCEA30B}" srcId="{5A278FB2-B722-46F9-911F-981D4BC68691}" destId="{482ECBC8-8718-475E-92F9-92289E1620D4}" srcOrd="3" destOrd="0" parTransId="{1932FC32-9270-45E8-92A5-BE84DFF23E5B}" sibTransId="{90F57F8C-D13A-4F15-BD39-06051BF8A9A6}"/>
    <dgm:cxn modelId="{F7D784CE-114C-49B1-A573-26D26733834A}" srcId="{5A278FB2-B722-46F9-911F-981D4BC68691}" destId="{A30C9809-31B3-4EA8-AA33-41F8020D2299}" srcOrd="2" destOrd="0" parTransId="{6E23858C-86AA-4F44-B61D-36C7B0409D85}" sibTransId="{1203DB5E-1ACF-4292-92CB-51CA328B25AE}"/>
    <dgm:cxn modelId="{066A64D7-2D39-4D6A-A05A-6D2B0C524FD0}" srcId="{5A278FB2-B722-46F9-911F-981D4BC68691}" destId="{11CC3C44-C525-4171-A95C-2A72F2FC0488}" srcOrd="4" destOrd="0" parTransId="{BA2D4A31-F9B0-4B3A-BDF8-1D123BA52632}" sibTransId="{5CBB4882-376E-46A1-A522-48AFE100C6C0}"/>
    <dgm:cxn modelId="{D48F4AD9-96AF-4493-883F-305D26E529B5}" type="presOf" srcId="{11CC3C44-C525-4171-A95C-2A72F2FC0488}" destId="{EF758218-D9D5-473C-B99B-4F883E6CF78B}" srcOrd="0" destOrd="0" presId="urn:microsoft.com/office/officeart/2009/3/layout/StepUpProcess"/>
    <dgm:cxn modelId="{D26F7913-BC08-45B8-AB85-A0E6A538F4D5}" type="presParOf" srcId="{1FBFCCC1-97B8-4092-9353-BFD2C5E20808}" destId="{06F68CE5-96E7-428C-B463-4E0DAEC6E81A}" srcOrd="0" destOrd="0" presId="urn:microsoft.com/office/officeart/2009/3/layout/StepUpProcess"/>
    <dgm:cxn modelId="{9385518A-D22B-4ABA-8B8E-D0602FF09C3C}" type="presParOf" srcId="{06F68CE5-96E7-428C-B463-4E0DAEC6E81A}" destId="{E3F59772-01BD-4F7C-98DD-FCA47FCBD2DA}" srcOrd="0" destOrd="0" presId="urn:microsoft.com/office/officeart/2009/3/layout/StepUpProcess"/>
    <dgm:cxn modelId="{82399DEE-9849-4C96-A2F7-7CEC1C561A28}" type="presParOf" srcId="{06F68CE5-96E7-428C-B463-4E0DAEC6E81A}" destId="{743765D9-2380-4C3C-B0FC-252063EF3C1C}" srcOrd="1" destOrd="0" presId="urn:microsoft.com/office/officeart/2009/3/layout/StepUpProcess"/>
    <dgm:cxn modelId="{FF60243B-33F6-455D-B7A7-BCA1C079F11D}" type="presParOf" srcId="{06F68CE5-96E7-428C-B463-4E0DAEC6E81A}" destId="{7C894AFB-6394-4B4F-8846-91691F9C710A}" srcOrd="2" destOrd="0" presId="urn:microsoft.com/office/officeart/2009/3/layout/StepUpProcess"/>
    <dgm:cxn modelId="{9BF25606-092C-47FF-A4FF-27C8F379864F}" type="presParOf" srcId="{1FBFCCC1-97B8-4092-9353-BFD2C5E20808}" destId="{810A6DF6-339C-4443-A4C1-0CD974E0FDCB}" srcOrd="1" destOrd="0" presId="urn:microsoft.com/office/officeart/2009/3/layout/StepUpProcess"/>
    <dgm:cxn modelId="{A429CDF6-1491-4AC1-A60A-8410F8B1EFDF}" type="presParOf" srcId="{810A6DF6-339C-4443-A4C1-0CD974E0FDCB}" destId="{79908685-9925-4D1D-B95B-CCD8AAD31557}" srcOrd="0" destOrd="0" presId="urn:microsoft.com/office/officeart/2009/3/layout/StepUpProcess"/>
    <dgm:cxn modelId="{87AB1E82-0657-4EF7-95FE-2A80A5751290}" type="presParOf" srcId="{1FBFCCC1-97B8-4092-9353-BFD2C5E20808}" destId="{907DE8B0-4B5F-4729-B8C5-39B4E244D38B}" srcOrd="2" destOrd="0" presId="urn:microsoft.com/office/officeart/2009/3/layout/StepUpProcess"/>
    <dgm:cxn modelId="{E7B518B6-9E03-4A3C-BD96-DC6DF298661D}" type="presParOf" srcId="{907DE8B0-4B5F-4729-B8C5-39B4E244D38B}" destId="{035C9101-B0AD-4940-9A53-B84E15174998}" srcOrd="0" destOrd="0" presId="urn:microsoft.com/office/officeart/2009/3/layout/StepUpProcess"/>
    <dgm:cxn modelId="{3797EDE8-A8C2-4C4C-8E21-BE9E112A0E4E}" type="presParOf" srcId="{907DE8B0-4B5F-4729-B8C5-39B4E244D38B}" destId="{937E1DFF-4F7A-4316-9438-AA79694AC2BC}" srcOrd="1" destOrd="0" presId="urn:microsoft.com/office/officeart/2009/3/layout/StepUpProcess"/>
    <dgm:cxn modelId="{CB0B4392-8199-4384-83CE-07316832335A}" type="presParOf" srcId="{907DE8B0-4B5F-4729-B8C5-39B4E244D38B}" destId="{96F0BFBB-CE4D-4A5F-BBA5-07F5A76C0993}" srcOrd="2" destOrd="0" presId="urn:microsoft.com/office/officeart/2009/3/layout/StepUpProcess"/>
    <dgm:cxn modelId="{D661433F-9061-4B36-B562-7F45E9EA21EA}" type="presParOf" srcId="{1FBFCCC1-97B8-4092-9353-BFD2C5E20808}" destId="{CAEE0AA6-0E2F-4EE8-89B2-97FC8846F8D6}" srcOrd="3" destOrd="0" presId="urn:microsoft.com/office/officeart/2009/3/layout/StepUpProcess"/>
    <dgm:cxn modelId="{10AFDAC2-4DBC-4FB3-ABBB-423DA06A79D6}" type="presParOf" srcId="{CAEE0AA6-0E2F-4EE8-89B2-97FC8846F8D6}" destId="{7D04E3D5-D216-44A2-8374-83AE4E26A226}" srcOrd="0" destOrd="0" presId="urn:microsoft.com/office/officeart/2009/3/layout/StepUpProcess"/>
    <dgm:cxn modelId="{A50BE47C-8695-4DFC-BB3F-41B876B897C1}" type="presParOf" srcId="{1FBFCCC1-97B8-4092-9353-BFD2C5E20808}" destId="{2D21BCEF-9E4C-41C6-97B7-929A553F414F}" srcOrd="4" destOrd="0" presId="urn:microsoft.com/office/officeart/2009/3/layout/StepUpProcess"/>
    <dgm:cxn modelId="{283225C0-43B5-4B59-B510-277AE8F93B7A}" type="presParOf" srcId="{2D21BCEF-9E4C-41C6-97B7-929A553F414F}" destId="{2F09D0C6-C2AD-4986-89BA-A921666F02CB}" srcOrd="0" destOrd="0" presId="urn:microsoft.com/office/officeart/2009/3/layout/StepUpProcess"/>
    <dgm:cxn modelId="{5D2D8E7C-144E-4A20-9342-1106F40AF752}" type="presParOf" srcId="{2D21BCEF-9E4C-41C6-97B7-929A553F414F}" destId="{18C3A4E0-0C76-461A-8160-F64FACEED832}" srcOrd="1" destOrd="0" presId="urn:microsoft.com/office/officeart/2009/3/layout/StepUpProcess"/>
    <dgm:cxn modelId="{B8E64394-7AA8-405B-9663-BB96D64416E4}" type="presParOf" srcId="{2D21BCEF-9E4C-41C6-97B7-929A553F414F}" destId="{18C20161-A576-4A04-8379-6600A7B083F2}" srcOrd="2" destOrd="0" presId="urn:microsoft.com/office/officeart/2009/3/layout/StepUpProcess"/>
    <dgm:cxn modelId="{A8079749-C220-49CD-939A-FE769EECB356}" type="presParOf" srcId="{1FBFCCC1-97B8-4092-9353-BFD2C5E20808}" destId="{FF35F2DA-ED78-4899-8BF2-73AF75F906DE}" srcOrd="5" destOrd="0" presId="urn:microsoft.com/office/officeart/2009/3/layout/StepUpProcess"/>
    <dgm:cxn modelId="{8D25F1B5-E456-422C-917F-E3083C9ED387}" type="presParOf" srcId="{FF35F2DA-ED78-4899-8BF2-73AF75F906DE}" destId="{07E51942-774E-4A7D-8CC8-85E651675959}" srcOrd="0" destOrd="0" presId="urn:microsoft.com/office/officeart/2009/3/layout/StepUpProcess"/>
    <dgm:cxn modelId="{A6464651-FDAC-430E-9E57-74467F0E69EF}" type="presParOf" srcId="{1FBFCCC1-97B8-4092-9353-BFD2C5E20808}" destId="{301C230A-4B1E-48F0-BCFA-E8DB91C0186D}" srcOrd="6" destOrd="0" presId="urn:microsoft.com/office/officeart/2009/3/layout/StepUpProcess"/>
    <dgm:cxn modelId="{259F6C57-EC44-4DD4-809E-F56EB35EFE02}" type="presParOf" srcId="{301C230A-4B1E-48F0-BCFA-E8DB91C0186D}" destId="{FC913160-16B8-47A8-AFB6-A7EC5B1E155B}" srcOrd="0" destOrd="0" presId="urn:microsoft.com/office/officeart/2009/3/layout/StepUpProcess"/>
    <dgm:cxn modelId="{ED08E087-0B45-4248-A931-0C827F414C22}" type="presParOf" srcId="{301C230A-4B1E-48F0-BCFA-E8DB91C0186D}" destId="{01999E84-519E-4E8D-A05C-A93E8E02805E}" srcOrd="1" destOrd="0" presId="urn:microsoft.com/office/officeart/2009/3/layout/StepUpProcess"/>
    <dgm:cxn modelId="{D164A1DD-9E51-4FEB-86F9-F2B63B850C18}" type="presParOf" srcId="{301C230A-4B1E-48F0-BCFA-E8DB91C0186D}" destId="{548836DC-08EA-473D-A18A-AB6AC8CBFFED}" srcOrd="2" destOrd="0" presId="urn:microsoft.com/office/officeart/2009/3/layout/StepUpProcess"/>
    <dgm:cxn modelId="{D41FEC6D-31EC-4BC4-BCC1-26E83318F8A0}" type="presParOf" srcId="{1FBFCCC1-97B8-4092-9353-BFD2C5E20808}" destId="{B4FCDFF5-A413-48BF-9EF7-8CF28D96F6BF}" srcOrd="7" destOrd="0" presId="urn:microsoft.com/office/officeart/2009/3/layout/StepUpProcess"/>
    <dgm:cxn modelId="{269F319C-A76F-4142-8ECC-4B2BF3983404}" type="presParOf" srcId="{B4FCDFF5-A413-48BF-9EF7-8CF28D96F6BF}" destId="{6AECC479-116F-4E7E-B306-82CCF104E568}" srcOrd="0" destOrd="0" presId="urn:microsoft.com/office/officeart/2009/3/layout/StepUpProcess"/>
    <dgm:cxn modelId="{95CF03D0-7E84-4296-AA8B-1DE4DC7E0971}" type="presParOf" srcId="{1FBFCCC1-97B8-4092-9353-BFD2C5E20808}" destId="{465246C4-75EF-4844-9306-943AFDA97AF6}" srcOrd="8" destOrd="0" presId="urn:microsoft.com/office/officeart/2009/3/layout/StepUpProcess"/>
    <dgm:cxn modelId="{CCCADDF9-349A-45F0-AB64-7DFE98449E53}" type="presParOf" srcId="{465246C4-75EF-4844-9306-943AFDA97AF6}" destId="{EA42BAB7-CE0C-4E33-9FB7-FB80BC614A43}" srcOrd="0" destOrd="0" presId="urn:microsoft.com/office/officeart/2009/3/layout/StepUpProcess"/>
    <dgm:cxn modelId="{37D56BDE-B46A-46C7-A47C-1184B2306FC4}" type="presParOf" srcId="{465246C4-75EF-4844-9306-943AFDA97AF6}" destId="{EF758218-D9D5-473C-B99B-4F883E6CF78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59772-01BD-4F7C-98DD-FCA47FCBD2DA}">
      <dsp:nvSpPr>
        <dsp:cNvPr id="0" name=""/>
        <dsp:cNvSpPr/>
      </dsp:nvSpPr>
      <dsp:spPr>
        <a:xfrm rot="5400000">
          <a:off x="293504" y="1412168"/>
          <a:ext cx="873219" cy="1453017"/>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3765D9-2380-4C3C-B0FC-252063EF3C1C}">
      <dsp:nvSpPr>
        <dsp:cNvPr id="0" name=""/>
        <dsp:cNvSpPr/>
      </dsp:nvSpPr>
      <dsp:spPr>
        <a:xfrm>
          <a:off x="147742" y="1846307"/>
          <a:ext cx="1311792" cy="114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kern="1200" dirty="0"/>
            <a:t>Besøg af visitator</a:t>
          </a:r>
        </a:p>
      </dsp:txBody>
      <dsp:txXfrm>
        <a:off x="147742" y="1846307"/>
        <a:ext cx="1311792" cy="1149862"/>
      </dsp:txXfrm>
    </dsp:sp>
    <dsp:sp modelId="{7C894AFB-6394-4B4F-8846-91691F9C710A}">
      <dsp:nvSpPr>
        <dsp:cNvPr id="0" name=""/>
        <dsp:cNvSpPr/>
      </dsp:nvSpPr>
      <dsp:spPr>
        <a:xfrm>
          <a:off x="1212026" y="1305195"/>
          <a:ext cx="247507" cy="247507"/>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5C9101-B0AD-4940-9A53-B84E15174998}">
      <dsp:nvSpPr>
        <dsp:cNvPr id="0" name=""/>
        <dsp:cNvSpPr/>
      </dsp:nvSpPr>
      <dsp:spPr>
        <a:xfrm rot="5400000">
          <a:off x="1899394" y="1014789"/>
          <a:ext cx="873219" cy="1453017"/>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7E1DFF-4F7A-4316-9438-AA79694AC2BC}">
      <dsp:nvSpPr>
        <dsp:cNvPr id="0" name=""/>
        <dsp:cNvSpPr/>
      </dsp:nvSpPr>
      <dsp:spPr>
        <a:xfrm>
          <a:off x="1753632" y="1448928"/>
          <a:ext cx="1311792" cy="114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kern="1200" dirty="0"/>
            <a:t>Kommunen træffer afgørelse</a:t>
          </a:r>
        </a:p>
      </dsp:txBody>
      <dsp:txXfrm>
        <a:off x="1753632" y="1448928"/>
        <a:ext cx="1311792" cy="1149862"/>
      </dsp:txXfrm>
    </dsp:sp>
    <dsp:sp modelId="{96F0BFBB-CE4D-4A5F-BBA5-07F5A76C0993}">
      <dsp:nvSpPr>
        <dsp:cNvPr id="0" name=""/>
        <dsp:cNvSpPr/>
      </dsp:nvSpPr>
      <dsp:spPr>
        <a:xfrm>
          <a:off x="2817916" y="907816"/>
          <a:ext cx="247507" cy="247507"/>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09D0C6-C2AD-4986-89BA-A921666F02CB}">
      <dsp:nvSpPr>
        <dsp:cNvPr id="0" name=""/>
        <dsp:cNvSpPr/>
      </dsp:nvSpPr>
      <dsp:spPr>
        <a:xfrm rot="5400000">
          <a:off x="3505284" y="617410"/>
          <a:ext cx="873219" cy="1453017"/>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C3A4E0-0C76-461A-8160-F64FACEED832}">
      <dsp:nvSpPr>
        <dsp:cNvPr id="0" name=""/>
        <dsp:cNvSpPr/>
      </dsp:nvSpPr>
      <dsp:spPr>
        <a:xfrm>
          <a:off x="3359522" y="1051549"/>
          <a:ext cx="1311792" cy="114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kern="1200" dirty="0"/>
            <a:t>Venteliste</a:t>
          </a:r>
        </a:p>
      </dsp:txBody>
      <dsp:txXfrm>
        <a:off x="3359522" y="1051549"/>
        <a:ext cx="1311792" cy="1149862"/>
      </dsp:txXfrm>
    </dsp:sp>
    <dsp:sp modelId="{18C20161-A576-4A04-8379-6600A7B083F2}">
      <dsp:nvSpPr>
        <dsp:cNvPr id="0" name=""/>
        <dsp:cNvSpPr/>
      </dsp:nvSpPr>
      <dsp:spPr>
        <a:xfrm>
          <a:off x="4423806" y="510437"/>
          <a:ext cx="247507" cy="247507"/>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913160-16B8-47A8-AFB6-A7EC5B1E155B}">
      <dsp:nvSpPr>
        <dsp:cNvPr id="0" name=""/>
        <dsp:cNvSpPr/>
      </dsp:nvSpPr>
      <dsp:spPr>
        <a:xfrm rot="5400000">
          <a:off x="5111174" y="220031"/>
          <a:ext cx="873219" cy="1453017"/>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999E84-519E-4E8D-A05C-A93E8E02805E}">
      <dsp:nvSpPr>
        <dsp:cNvPr id="0" name=""/>
        <dsp:cNvSpPr/>
      </dsp:nvSpPr>
      <dsp:spPr>
        <a:xfrm>
          <a:off x="4965412" y="654170"/>
          <a:ext cx="1311792" cy="114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kern="1200" dirty="0"/>
            <a:t>Tilbud om plejebolig</a:t>
          </a:r>
        </a:p>
      </dsp:txBody>
      <dsp:txXfrm>
        <a:off x="4965412" y="654170"/>
        <a:ext cx="1311792" cy="1149862"/>
      </dsp:txXfrm>
    </dsp:sp>
    <dsp:sp modelId="{548836DC-08EA-473D-A18A-AB6AC8CBFFED}">
      <dsp:nvSpPr>
        <dsp:cNvPr id="0" name=""/>
        <dsp:cNvSpPr/>
      </dsp:nvSpPr>
      <dsp:spPr>
        <a:xfrm>
          <a:off x="6029696" y="113058"/>
          <a:ext cx="247507" cy="247507"/>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42BAB7-CE0C-4E33-9FB7-FB80BC614A43}">
      <dsp:nvSpPr>
        <dsp:cNvPr id="0" name=""/>
        <dsp:cNvSpPr/>
      </dsp:nvSpPr>
      <dsp:spPr>
        <a:xfrm rot="5400000">
          <a:off x="6717064" y="-177347"/>
          <a:ext cx="873219" cy="1453017"/>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758218-D9D5-473C-B99B-4F883E6CF78B}">
      <dsp:nvSpPr>
        <dsp:cNvPr id="0" name=""/>
        <dsp:cNvSpPr/>
      </dsp:nvSpPr>
      <dsp:spPr>
        <a:xfrm>
          <a:off x="6571302" y="256791"/>
          <a:ext cx="1311792" cy="114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kern="1200" dirty="0"/>
            <a:t>Indflytning i plejebolig</a:t>
          </a:r>
        </a:p>
      </dsp:txBody>
      <dsp:txXfrm>
        <a:off x="6571302" y="256791"/>
        <a:ext cx="1311792" cy="114986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1DA28F-D1CD-4971-8120-229BCD19A7A4}" type="datetimeFigureOut">
              <a:rPr lang="da-DK" smtClean="0"/>
              <a:t>12-09-2023</a:t>
            </a:fld>
            <a:endParaRPr lang="da-DK"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A7F78F-E9D1-4548-9D56-DA656AD35860}" type="slidenum">
              <a:rPr lang="da-DK" smtClean="0"/>
              <a:t>‹nr.›</a:t>
            </a:fld>
            <a:endParaRPr lang="da-DK" dirty="0"/>
          </a:p>
        </p:txBody>
      </p:sp>
    </p:spTree>
    <p:extLst>
      <p:ext uri="{BB962C8B-B14F-4D97-AF65-F5344CB8AC3E}">
        <p14:creationId xmlns:p14="http://schemas.microsoft.com/office/powerpoint/2010/main" val="401298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11F21-6B60-4C67-91E6-74A2FBA31B78}" type="datetimeFigureOut">
              <a:rPr lang="da-DK" smtClean="0"/>
              <a:t>12-09-2023</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9EA10-BB89-483D-8E07-457A39A72F8F}" type="slidenum">
              <a:rPr lang="da-DK" smtClean="0"/>
              <a:t>‹nr.›</a:t>
            </a:fld>
            <a:endParaRPr lang="da-DK" dirty="0"/>
          </a:p>
        </p:txBody>
      </p:sp>
    </p:spTree>
    <p:extLst>
      <p:ext uri="{BB962C8B-B14F-4D97-AF65-F5344CB8AC3E}">
        <p14:creationId xmlns:p14="http://schemas.microsoft.com/office/powerpoint/2010/main" val="249931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Målet er, at pårørende: » Øger deres kendskab til reglerne på demensområdet. » Lægger en plan for hvilke tiltag, de vil gå i gang med efter kurset. » Evaluerer kursusforløbet.</a:t>
            </a:r>
          </a:p>
        </p:txBody>
      </p:sp>
      <p:sp>
        <p:nvSpPr>
          <p:cNvPr id="4" name="Slide Number Placeholder 3"/>
          <p:cNvSpPr>
            <a:spLocks noGrp="1"/>
          </p:cNvSpPr>
          <p:nvPr>
            <p:ph type="sldNum" sz="quarter" idx="10"/>
          </p:nvPr>
        </p:nvSpPr>
        <p:spPr/>
        <p:txBody>
          <a:bodyPr/>
          <a:lstStyle/>
          <a:p>
            <a:fld id="{7319EA10-BB89-483D-8E07-457A39A72F8F}" type="slidenum">
              <a:rPr lang="da-DK" smtClean="0"/>
              <a:t>2</a:t>
            </a:fld>
            <a:endParaRPr lang="da-DK" dirty="0"/>
          </a:p>
        </p:txBody>
      </p:sp>
    </p:spTree>
    <p:extLst>
      <p:ext uri="{BB962C8B-B14F-4D97-AF65-F5344CB8AC3E}">
        <p14:creationId xmlns:p14="http://schemas.microsoft.com/office/powerpoint/2010/main" val="3992828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Underviseren ser tilbage på kursusforløbet og sin oplevelse af processen. </a:t>
            </a:r>
          </a:p>
          <a:p>
            <a:r>
              <a:rPr lang="da-DK" dirty="0"/>
              <a:t>» Kursusdeltagerne opfordres til at dele deres oplevelse af kurset. </a:t>
            </a:r>
          </a:p>
          <a:p>
            <a:r>
              <a:rPr lang="da-DK" dirty="0"/>
              <a:t>» Udlevering af evalueringsskema.</a:t>
            </a:r>
          </a:p>
        </p:txBody>
      </p:sp>
      <p:sp>
        <p:nvSpPr>
          <p:cNvPr id="4" name="Pladsholder til diasnummer 3"/>
          <p:cNvSpPr>
            <a:spLocks noGrp="1"/>
          </p:cNvSpPr>
          <p:nvPr>
            <p:ph type="sldNum" sz="quarter" idx="10"/>
          </p:nvPr>
        </p:nvSpPr>
        <p:spPr/>
        <p:txBody>
          <a:bodyPr/>
          <a:lstStyle/>
          <a:p>
            <a:fld id="{7319EA10-BB89-483D-8E07-457A39A72F8F}" type="slidenum">
              <a:rPr lang="da-DK" smtClean="0"/>
              <a:t>11</a:t>
            </a:fld>
            <a:endParaRPr lang="da-DK" dirty="0"/>
          </a:p>
        </p:txBody>
      </p:sp>
    </p:spTree>
    <p:extLst>
      <p:ext uri="{BB962C8B-B14F-4D97-AF65-F5344CB8AC3E}">
        <p14:creationId xmlns:p14="http://schemas.microsoft.com/office/powerpoint/2010/main" val="3818506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Underviseren ser tilbage på kursusforløbet og sin oplevelse af processen. </a:t>
            </a:r>
          </a:p>
          <a:p>
            <a:r>
              <a:rPr lang="da-DK" dirty="0"/>
              <a:t>» Kursusdeltagerne opfordres til at dele deres oplevelse af kurset. </a:t>
            </a:r>
          </a:p>
          <a:p>
            <a:r>
              <a:rPr lang="da-DK" dirty="0"/>
              <a:t>» Udlevering af evalueringsskema.</a:t>
            </a:r>
          </a:p>
        </p:txBody>
      </p:sp>
      <p:sp>
        <p:nvSpPr>
          <p:cNvPr id="4" name="Pladsholder til diasnummer 3"/>
          <p:cNvSpPr>
            <a:spLocks noGrp="1"/>
          </p:cNvSpPr>
          <p:nvPr>
            <p:ph type="sldNum" sz="quarter" idx="10"/>
          </p:nvPr>
        </p:nvSpPr>
        <p:spPr/>
        <p:txBody>
          <a:bodyPr/>
          <a:lstStyle/>
          <a:p>
            <a:fld id="{7319EA10-BB89-483D-8E07-457A39A72F8F}" type="slidenum">
              <a:rPr lang="da-DK" smtClean="0"/>
              <a:t>12</a:t>
            </a:fld>
            <a:endParaRPr lang="da-DK" dirty="0"/>
          </a:p>
        </p:txBody>
      </p:sp>
    </p:spTree>
    <p:extLst>
      <p:ext uri="{BB962C8B-B14F-4D97-AF65-F5344CB8AC3E}">
        <p14:creationId xmlns:p14="http://schemas.microsoft.com/office/powerpoint/2010/main" val="1282647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13</a:t>
            </a:fld>
            <a:endParaRPr lang="da-DK" dirty="0"/>
          </a:p>
        </p:txBody>
      </p:sp>
    </p:spTree>
    <p:extLst>
      <p:ext uri="{BB962C8B-B14F-4D97-AF65-F5344CB8AC3E}">
        <p14:creationId xmlns:p14="http://schemas.microsoft.com/office/powerpoint/2010/main" val="252145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Emner på modulet er: </a:t>
            </a:r>
          </a:p>
          <a:p>
            <a:r>
              <a:rPr lang="da-DK" dirty="0"/>
              <a:t>» Juridiske opmærksomhedspunkter.</a:t>
            </a:r>
          </a:p>
          <a:p>
            <a:r>
              <a:rPr lang="da-DK" dirty="0"/>
              <a:t> » Den svære beslutning om flytning i plejebolig. </a:t>
            </a:r>
          </a:p>
          <a:p>
            <a:r>
              <a:rPr lang="da-DK" dirty="0"/>
              <a:t>» Pårørendes plan for fremtiden efter kurset. </a:t>
            </a:r>
          </a:p>
          <a:p>
            <a:r>
              <a:rPr lang="da-DK" dirty="0"/>
              <a:t>» Evaluering af kursusforløbet.</a:t>
            </a:r>
          </a:p>
        </p:txBody>
      </p:sp>
      <p:sp>
        <p:nvSpPr>
          <p:cNvPr id="4" name="Slide Number Placeholder 3"/>
          <p:cNvSpPr>
            <a:spLocks noGrp="1"/>
          </p:cNvSpPr>
          <p:nvPr>
            <p:ph type="sldNum" sz="quarter" idx="10"/>
          </p:nvPr>
        </p:nvSpPr>
        <p:spPr/>
        <p:txBody>
          <a:bodyPr/>
          <a:lstStyle/>
          <a:p>
            <a:fld id="{7319EA10-BB89-483D-8E07-457A39A72F8F}" type="slidenum">
              <a:rPr lang="da-DK" smtClean="0"/>
              <a:t>3</a:t>
            </a:fld>
            <a:endParaRPr lang="da-DK" dirty="0"/>
          </a:p>
        </p:txBody>
      </p:sp>
    </p:spTree>
    <p:extLst>
      <p:ext uri="{BB962C8B-B14F-4D97-AF65-F5344CB8AC3E}">
        <p14:creationId xmlns:p14="http://schemas.microsoft.com/office/powerpoint/2010/main" val="399282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4</a:t>
            </a:fld>
            <a:endParaRPr lang="da-DK" dirty="0"/>
          </a:p>
        </p:txBody>
      </p:sp>
    </p:spTree>
    <p:extLst>
      <p:ext uri="{BB962C8B-B14F-4D97-AF65-F5344CB8AC3E}">
        <p14:creationId xmlns:p14="http://schemas.microsoft.com/office/powerpoint/2010/main" val="62008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Udlevering af guide til pårørende om love, regler og muligheder for støtte.</a:t>
            </a:r>
          </a:p>
          <a:p>
            <a:r>
              <a:rPr lang="da-DK" dirty="0"/>
              <a:t>Uddyb evt. nogle af emnerne, som underviseren oplever er relevant og interessant for kursisterne. </a:t>
            </a:r>
          </a:p>
        </p:txBody>
      </p:sp>
      <p:sp>
        <p:nvSpPr>
          <p:cNvPr id="4" name="Pladsholder til diasnummer 3"/>
          <p:cNvSpPr>
            <a:spLocks noGrp="1"/>
          </p:cNvSpPr>
          <p:nvPr>
            <p:ph type="sldNum" sz="quarter" idx="10"/>
          </p:nvPr>
        </p:nvSpPr>
        <p:spPr/>
        <p:txBody>
          <a:bodyPr/>
          <a:lstStyle/>
          <a:p>
            <a:fld id="{7319EA10-BB89-483D-8E07-457A39A72F8F}" type="slidenum">
              <a:rPr lang="da-DK" smtClean="0"/>
              <a:t>5</a:t>
            </a:fld>
            <a:endParaRPr lang="da-DK" dirty="0"/>
          </a:p>
        </p:txBody>
      </p:sp>
    </p:spTree>
    <p:extLst>
      <p:ext uri="{BB962C8B-B14F-4D97-AF65-F5344CB8AC3E}">
        <p14:creationId xmlns:p14="http://schemas.microsoft.com/office/powerpoint/2010/main" val="3075965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319EA10-BB89-483D-8E07-457A39A72F8F}" type="slidenum">
              <a:rPr lang="da-DK" smtClean="0"/>
              <a:t>6</a:t>
            </a:fld>
            <a:endParaRPr lang="da-DK" dirty="0"/>
          </a:p>
        </p:txBody>
      </p:sp>
    </p:spTree>
    <p:extLst>
      <p:ext uri="{BB962C8B-B14F-4D97-AF65-F5344CB8AC3E}">
        <p14:creationId xmlns:p14="http://schemas.microsoft.com/office/powerpoint/2010/main" val="421863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https://www.aeldresagen.dk/viden-og-raadgivning/hjaelp-og-stoette/plejebolig-og-plejehjem/gode-raad/tips-til-en-god-indflytning-paa-plejehjem</a:t>
            </a:r>
          </a:p>
          <a:p>
            <a:endParaRPr lang="da-DK" dirty="0"/>
          </a:p>
          <a:p>
            <a:pPr algn="l"/>
            <a:r>
              <a:rPr lang="da-DK" b="1" i="0" dirty="0">
                <a:solidFill>
                  <a:srgbClr val="0F0A33"/>
                </a:solidFill>
                <a:effectLst/>
                <a:latin typeface="Georgia" panose="02040502050405020303" pitchFamily="18" charset="0"/>
              </a:rPr>
              <a:t>Hold en indflytningssamtale</a:t>
            </a:r>
          </a:p>
          <a:p>
            <a:pPr algn="l"/>
            <a:r>
              <a:rPr lang="da-DK" b="0" i="0" dirty="0">
                <a:solidFill>
                  <a:srgbClr val="0F0A33"/>
                </a:solidFill>
                <a:effectLst/>
                <a:latin typeface="IBM Plex Sans" panose="020B0503050203000203" pitchFamily="34" charset="0"/>
              </a:rPr>
              <a:t>En indflytningssamtale er en samtale med plejehjemmets personale, den nye beboer og jer, som er pårørende.</a:t>
            </a:r>
          </a:p>
          <a:p>
            <a:pPr algn="l"/>
            <a:r>
              <a:rPr lang="da-DK" b="0" i="0" dirty="0">
                <a:solidFill>
                  <a:srgbClr val="0F0A33"/>
                </a:solidFill>
                <a:effectLst/>
                <a:latin typeface="IBM Plex Sans" panose="020B0503050203000203" pitchFamily="34" charset="0"/>
              </a:rPr>
              <a:t>Typisk er det personalet på plejehjemmet, der arrangerer indflytningssamtalen.</a:t>
            </a:r>
          </a:p>
          <a:p>
            <a:pPr algn="l"/>
            <a:r>
              <a:rPr lang="da-DK" b="0" i="0" dirty="0">
                <a:solidFill>
                  <a:srgbClr val="0F0A33"/>
                </a:solidFill>
                <a:effectLst/>
                <a:latin typeface="IBM Plex Sans" panose="020B0503050203000203" pitchFamily="34" charset="0"/>
              </a:rPr>
              <a:t>Men det er ikke alle plejehjem, der som standard tilbyder en indflytningssamtale. Bed om en indflytningssamtale, hvis I ikke bliver tilbudt en automatisk.</a:t>
            </a:r>
          </a:p>
          <a:p>
            <a:pPr algn="l"/>
            <a:r>
              <a:rPr lang="da-DK" b="0" i="0" dirty="0">
                <a:solidFill>
                  <a:srgbClr val="0F0A33"/>
                </a:solidFill>
                <a:effectLst/>
                <a:latin typeface="IBM Plex Sans" panose="020B0503050203000203" pitchFamily="34" charset="0"/>
              </a:rPr>
              <a:t>Indflytningssamtalen er som regel en gennemgang af alt det praktiske omkring indflytningen, men brug også samtalen til at få talt om jeres forventninger til tiden på plejehjemmet. Det kan fx være, at I har brug for at tale om, hvilke opgaver personalet tager sig af, hvordan opgaverne udføres, og hvad I som pårørende kan og vil hjælpe med.</a:t>
            </a:r>
          </a:p>
          <a:p>
            <a:pPr algn="l"/>
            <a:r>
              <a:rPr lang="da-DK" b="0" i="0" dirty="0">
                <a:solidFill>
                  <a:srgbClr val="0F0A33"/>
                </a:solidFill>
                <a:effectLst/>
                <a:latin typeface="IBM Plex Sans" panose="020B0503050203000203" pitchFamily="34" charset="0"/>
              </a:rPr>
              <a:t>Det, I får talt om under indflytningssamtalen, er en hjælp, så personalet kan tilrettelægge plejen, så de bedst muligt imødekommer vaner, ønsker og behov. Samtidig giver det personalet mulighed for at tage hensyn til jeres situation, og det kan gavne samarbejdet og forebygge misforståelser.</a:t>
            </a:r>
          </a:p>
          <a:p>
            <a:pPr algn="l"/>
            <a:r>
              <a:rPr lang="da-DK" b="0" i="0" dirty="0">
                <a:solidFill>
                  <a:srgbClr val="0F0A33"/>
                </a:solidFill>
                <a:effectLst/>
                <a:latin typeface="IBM Plex Sans" panose="020B0503050203000203" pitchFamily="34" charset="0"/>
              </a:rPr>
              <a:t>Det er muligt at få en bisidder fra Ældre Sagen med til indflytningssamtalen, hvis der er brug for et sæt ekstra øjne og ører til at holde styr på detaljerne.</a:t>
            </a:r>
          </a:p>
          <a:p>
            <a:pPr algn="l"/>
            <a:r>
              <a:rPr lang="da-DK" b="1" i="0" dirty="0">
                <a:solidFill>
                  <a:srgbClr val="0F0A33"/>
                </a:solidFill>
                <a:effectLst/>
                <a:latin typeface="Georgia" panose="02040502050405020303" pitchFamily="18" charset="0"/>
              </a:rPr>
              <a:t>Afstem ønsker og forventninger</a:t>
            </a:r>
          </a:p>
          <a:p>
            <a:pPr algn="l"/>
            <a:r>
              <a:rPr lang="da-DK" b="0" i="0" dirty="0">
                <a:solidFill>
                  <a:srgbClr val="0F0A33"/>
                </a:solidFill>
                <a:effectLst/>
                <a:latin typeface="IBM Plex Sans" panose="020B0503050203000203" pitchFamily="34" charset="0"/>
              </a:rPr>
              <a:t>Forbered jer grundigt inden indflytningssamtalen. Skriv ned, så I kommer rundt om det hele.</a:t>
            </a:r>
          </a:p>
          <a:p>
            <a:pPr algn="l"/>
            <a:r>
              <a:rPr lang="da-DK" b="0" i="0" dirty="0">
                <a:solidFill>
                  <a:srgbClr val="0F0A33"/>
                </a:solidFill>
                <a:effectLst/>
                <a:latin typeface="IBM Plex Sans" panose="020B0503050203000203" pitchFamily="34" charset="0"/>
              </a:rPr>
              <a:t>Udover de praktiske ting i forbindelse med flytningen, kan I også spørge ind til aktivitetstilbud, hverdagens rutiner, måltider og om jeres muligheder for at deltage i aktiviteter.</a:t>
            </a:r>
          </a:p>
          <a:p>
            <a:pPr algn="l"/>
            <a:r>
              <a:rPr lang="da-DK" b="0" i="0" dirty="0">
                <a:solidFill>
                  <a:srgbClr val="0F0A33"/>
                </a:solidFill>
                <a:effectLst/>
                <a:latin typeface="IBM Plex Sans" panose="020B0503050203000203" pitchFamily="34" charset="0"/>
              </a:rPr>
              <a:t>Det er vigtigt, at den, der skal flytte ind, og I som pårørende får svar på jeres spørgsmål og sat ord på jeres ønsker. Hjælp med at formulere ønsker eller spørgsmål, hvis din ægtefælle eller forældre ikke selv kan formidle sine ønsker.</a:t>
            </a:r>
          </a:p>
          <a:p>
            <a:pPr algn="l"/>
            <a:r>
              <a:rPr lang="da-DK" b="1" i="0" dirty="0">
                <a:solidFill>
                  <a:srgbClr val="0F0A33"/>
                </a:solidFill>
                <a:effectLst/>
                <a:latin typeface="Georgia" panose="02040502050405020303" pitchFamily="18" charset="0"/>
              </a:rPr>
              <a:t>Tag det med ro</a:t>
            </a:r>
          </a:p>
          <a:p>
            <a:pPr algn="l"/>
            <a:r>
              <a:rPr lang="da-DK" b="0" i="0" dirty="0">
                <a:solidFill>
                  <a:srgbClr val="0F0A33"/>
                </a:solidFill>
                <a:effectLst/>
                <a:latin typeface="IBM Plex Sans" panose="020B0503050203000203" pitchFamily="34" charset="0"/>
              </a:rPr>
              <a:t>Det kan være travlt og stressende at planlægge en flytning. Både for den, der skal flytte, og for jer som pårørende. Der er mange ting, der skal ordnes, og som pårørende har man måske allerede brugt mange timer på at hjælpe med pasning eller pleje i hjemmet igennem kortere eller længere tid – og overskud til flytning kan være begrænset.</a:t>
            </a:r>
            <a:br>
              <a:rPr lang="da-DK" b="0" i="0" dirty="0">
                <a:solidFill>
                  <a:srgbClr val="0F0A33"/>
                </a:solidFill>
                <a:effectLst/>
                <a:latin typeface="IBM Plex Sans" panose="020B0503050203000203" pitchFamily="34" charset="0"/>
              </a:rPr>
            </a:br>
            <a:r>
              <a:rPr lang="da-DK" b="0" i="0" dirty="0">
                <a:solidFill>
                  <a:srgbClr val="0F0A33"/>
                </a:solidFill>
                <a:effectLst/>
                <a:latin typeface="IBM Plex Sans" panose="020B0503050203000203" pitchFamily="34" charset="0"/>
              </a:rPr>
              <a:t>Selvom det kan virke tiltalende at få flytningen overstået hurtigt, så er det en god idé at tage den med ro. En hovedkulds eller forjaget flytning kan stresse den, der skal flytte, og give en dårlig begyndelse på plejehjemmet.</a:t>
            </a:r>
          </a:p>
          <a:p>
            <a:pPr algn="l"/>
            <a:r>
              <a:rPr lang="da-DK" b="0" i="0" dirty="0">
                <a:solidFill>
                  <a:srgbClr val="0F0A33"/>
                </a:solidFill>
                <a:effectLst/>
                <a:latin typeface="IBM Plex Sans" panose="020B0503050203000203" pitchFamily="34" charset="0"/>
              </a:rPr>
              <a:t>Inddrag den, der skal flytte i flytningen, i det omfang, det er muligt.</a:t>
            </a:r>
          </a:p>
          <a:p>
            <a:pPr algn="l"/>
            <a:r>
              <a:rPr lang="da-DK" b="1" i="0" dirty="0">
                <a:solidFill>
                  <a:srgbClr val="0F0A33"/>
                </a:solidFill>
                <a:effectLst/>
                <a:latin typeface="inherit"/>
              </a:rPr>
              <a:t>Sortér ud – hvad skal med?</a:t>
            </a:r>
            <a:br>
              <a:rPr lang="da-DK" b="1" i="0" dirty="0">
                <a:solidFill>
                  <a:srgbClr val="0F0A33"/>
                </a:solidFill>
                <a:effectLst/>
                <a:latin typeface="inherit"/>
              </a:rPr>
            </a:br>
            <a:r>
              <a:rPr lang="da-DK" b="0" i="0" dirty="0">
                <a:solidFill>
                  <a:srgbClr val="0F0A33"/>
                </a:solidFill>
                <a:effectLst/>
                <a:latin typeface="IBM Plex Sans" panose="020B0503050203000203" pitchFamily="34" charset="0"/>
              </a:rPr>
              <a:t>En plejebolig er tit mindre end det hjem, man flytter fra. Derfor er den nye beboer på plejehjemmet muligvis nødt til at efterlade møbler og personlige ejendele eller helt skille sig af med det.</a:t>
            </a:r>
          </a:p>
          <a:p>
            <a:pPr algn="l"/>
            <a:r>
              <a:rPr lang="da-DK" b="0" i="0" dirty="0">
                <a:solidFill>
                  <a:srgbClr val="0F0A33"/>
                </a:solidFill>
                <a:effectLst/>
                <a:latin typeface="IBM Plex Sans" panose="020B0503050203000203" pitchFamily="34" charset="0"/>
              </a:rPr>
              <a:t>Det kan være en følsom proces og psykisk belastende, så tag hensyn, udvis forståelse og prøv at nå frem til gode løsninger og kompromiser.</a:t>
            </a:r>
          </a:p>
          <a:p>
            <a:pPr algn="l"/>
            <a:r>
              <a:rPr lang="da-DK" b="0" i="0" dirty="0">
                <a:solidFill>
                  <a:srgbClr val="0F0A33"/>
                </a:solidFill>
                <a:effectLst/>
                <a:latin typeface="IBM Plex Sans" panose="020B0503050203000203" pitchFamily="34" charset="0"/>
              </a:rPr>
              <a:t>Der er stor forskel på plejehjem, men som udgangspunkt er pladsen trang, og det er svært at få plads til store sofaer, lænestole, spisestuearrangementer og klædeskabe.</a:t>
            </a:r>
          </a:p>
          <a:p>
            <a:pPr algn="l"/>
            <a:r>
              <a:rPr lang="da-DK" b="0" i="0" dirty="0">
                <a:solidFill>
                  <a:srgbClr val="0F0A33"/>
                </a:solidFill>
                <a:effectLst/>
                <a:latin typeface="IBM Plex Sans" panose="020B0503050203000203" pitchFamily="34" charset="0"/>
              </a:rPr>
              <a:t>Spørg på plejehjemmet, om der er mulighed for at se en indrettet lejlighed, så I kan danne jer et godt overblik over pladsen.</a:t>
            </a:r>
          </a:p>
          <a:p>
            <a:pPr algn="l"/>
            <a:r>
              <a:rPr lang="da-DK" b="1" i="0" dirty="0">
                <a:solidFill>
                  <a:srgbClr val="0F0A33"/>
                </a:solidFill>
                <a:effectLst/>
                <a:latin typeface="Georgia" panose="02040502050405020303" pitchFamily="18" charset="0"/>
              </a:rPr>
              <a:t>Det personlige præg</a:t>
            </a:r>
          </a:p>
          <a:p>
            <a:pPr algn="l"/>
            <a:r>
              <a:rPr lang="da-DK" b="0" i="0" dirty="0">
                <a:solidFill>
                  <a:srgbClr val="0F0A33"/>
                </a:solidFill>
                <a:effectLst/>
                <a:latin typeface="IBM Plex Sans" panose="020B0503050203000203" pitchFamily="34" charset="0"/>
              </a:rPr>
              <a:t>Det er godt at udvælge møbler og andre ting, som din ægtefælle, far eller mor genkender fra sit tidligere hjem. Tingene skaber en hjemlig og rar atmosfære i den nye bolig.</a:t>
            </a:r>
          </a:p>
          <a:p>
            <a:pPr algn="l"/>
            <a:r>
              <a:rPr lang="da-DK" b="0" i="0" dirty="0">
                <a:solidFill>
                  <a:srgbClr val="0F0A33"/>
                </a:solidFill>
                <a:effectLst/>
                <a:latin typeface="IBM Plex Sans" panose="020B0503050203000203" pitchFamily="34" charset="0"/>
              </a:rPr>
              <a:t>Sørg for, at billeder af familie og venner flytter med i den nye bolig.</a:t>
            </a:r>
          </a:p>
          <a:p>
            <a:pPr algn="l"/>
            <a:r>
              <a:rPr lang="da-DK" b="0" i="0" dirty="0">
                <a:solidFill>
                  <a:srgbClr val="0F0A33"/>
                </a:solidFill>
                <a:effectLst/>
                <a:latin typeface="IBM Plex Sans" panose="020B0503050203000203" pitchFamily="34" charset="0"/>
              </a:rPr>
              <a:t>De kan være en god anledning til samtaler mellem personalet og den nye beboer – og ikke mindst være dejlige at kigge på.</a:t>
            </a:r>
          </a:p>
          <a:p>
            <a:pPr algn="l"/>
            <a:r>
              <a:rPr lang="da-DK" b="1" i="0" dirty="0">
                <a:solidFill>
                  <a:srgbClr val="0F0A33"/>
                </a:solidFill>
                <a:effectLst/>
                <a:latin typeface="inherit"/>
              </a:rPr>
              <a:t>Gør noget ud af den første tid</a:t>
            </a:r>
            <a:br>
              <a:rPr lang="da-DK" b="1" i="0" dirty="0">
                <a:solidFill>
                  <a:srgbClr val="0F0A33"/>
                </a:solidFill>
                <a:effectLst/>
                <a:latin typeface="inherit"/>
              </a:rPr>
            </a:br>
            <a:r>
              <a:rPr lang="da-DK" b="0" i="0" dirty="0">
                <a:solidFill>
                  <a:srgbClr val="0F0A33"/>
                </a:solidFill>
                <a:effectLst/>
                <a:latin typeface="IBM Plex Sans" panose="020B0503050203000203" pitchFamily="34" charset="0"/>
              </a:rPr>
              <a:t>Det er en god idé at gøre noget særligt ud af den første periode det nye sted.</a:t>
            </a:r>
          </a:p>
          <a:p>
            <a:pPr algn="l"/>
            <a:r>
              <a:rPr lang="da-DK" b="0" i="0" dirty="0">
                <a:solidFill>
                  <a:srgbClr val="0F0A33"/>
                </a:solidFill>
                <a:effectLst/>
                <a:latin typeface="IBM Plex Sans" panose="020B0503050203000203" pitchFamily="34" charset="0"/>
              </a:rPr>
              <a:t>På selve dagen for indflytningen kan I arrangere, at I spiser med til aften på plejehjemmet, og at I måske får noget ekstra  godt at spise eller en lækker kage til kaffen i dagens anledning. </a:t>
            </a:r>
          </a:p>
          <a:p>
            <a:pPr algn="l"/>
            <a:r>
              <a:rPr lang="da-DK" b="0" i="0" dirty="0">
                <a:solidFill>
                  <a:srgbClr val="0F0A33"/>
                </a:solidFill>
                <a:effectLst/>
                <a:latin typeface="IBM Plex Sans" panose="020B0503050203000203" pitchFamily="34" charset="0"/>
              </a:rPr>
              <a:t>Det er også en god idé at planlægge ekstra besøg de første par dage. De nye omgivelser kan føles fremmed, og besøg fra familie og venner kan være med til at give tryghed – også for jer som pårørende, så I kan se, hvordan det går og tale med personalet.</a:t>
            </a:r>
          </a:p>
          <a:p>
            <a:pPr algn="l"/>
            <a:r>
              <a:rPr lang="da-DK" b="1" i="0" dirty="0">
                <a:solidFill>
                  <a:srgbClr val="0F0A33"/>
                </a:solidFill>
                <a:effectLst/>
                <a:latin typeface="Georgia" panose="02040502050405020303" pitchFamily="18" charset="0"/>
              </a:rPr>
              <a:t>Samarbejd med personalet</a:t>
            </a:r>
          </a:p>
          <a:p>
            <a:pPr algn="l"/>
            <a:r>
              <a:rPr lang="da-DK" b="0" i="0" dirty="0">
                <a:solidFill>
                  <a:srgbClr val="0F0A33"/>
                </a:solidFill>
                <a:effectLst/>
                <a:latin typeface="IBM Plex Sans" panose="020B0503050203000203" pitchFamily="34" charset="0"/>
              </a:rPr>
              <a:t>Et plejehjem er et hjem. Men det er også en arbejdsplads med en hverdag med rutiner og regler. Det kan tage tid at vænne sig til de nye forhold.</a:t>
            </a:r>
          </a:p>
          <a:p>
            <a:pPr algn="l"/>
            <a:r>
              <a:rPr lang="da-DK" b="0" i="0" dirty="0">
                <a:solidFill>
                  <a:srgbClr val="0F0A33"/>
                </a:solidFill>
                <a:effectLst/>
                <a:latin typeface="IBM Plex Sans" panose="020B0503050203000203" pitchFamily="34" charset="0"/>
              </a:rPr>
              <a:t>Personalet kan have andre holdninger, forudsætninger og forventninger, end I har. I nogle tilfælde kan det lede til misforståelser og nogle gange konflikter. Derfor er det vigtigt med gensidig forståelse og respekt mellem pårørende og personale.</a:t>
            </a:r>
          </a:p>
          <a:p>
            <a:pPr algn="l"/>
            <a:r>
              <a:rPr lang="da-DK" b="0" i="0" dirty="0">
                <a:solidFill>
                  <a:srgbClr val="0F0A33"/>
                </a:solidFill>
                <a:effectLst/>
                <a:latin typeface="IBM Plex Sans" panose="020B0503050203000203" pitchFamily="34" charset="0"/>
              </a:rPr>
              <a:t>Gør jer umage for at have en god kontakt.</a:t>
            </a:r>
          </a:p>
          <a:p>
            <a:pPr algn="l"/>
            <a:r>
              <a:rPr lang="da-DK" b="1" i="0" dirty="0">
                <a:solidFill>
                  <a:srgbClr val="0F0A33"/>
                </a:solidFill>
                <a:effectLst/>
                <a:latin typeface="Georgia" panose="02040502050405020303" pitchFamily="18" charset="0"/>
              </a:rPr>
              <a:t>Tag kontakt til andre pårørende</a:t>
            </a:r>
          </a:p>
          <a:p>
            <a:pPr algn="l"/>
            <a:r>
              <a:rPr lang="da-DK" b="0" i="0" dirty="0">
                <a:solidFill>
                  <a:srgbClr val="0F0A33"/>
                </a:solidFill>
                <a:effectLst/>
                <a:latin typeface="IBM Plex Sans" panose="020B0503050203000203" pitchFamily="34" charset="0"/>
              </a:rPr>
              <a:t>På mange plejehjem findes der caféarrangementer og grupper, hvor pårørende taler med hinanden om deres oplevelser. </a:t>
            </a:r>
          </a:p>
          <a:p>
            <a:pPr algn="l"/>
            <a:r>
              <a:rPr lang="da-DK" b="0" i="0" dirty="0">
                <a:solidFill>
                  <a:srgbClr val="0F0A33"/>
                </a:solidFill>
                <a:effectLst/>
                <a:latin typeface="IBM Plex Sans" panose="020B0503050203000203" pitchFamily="34" charset="0"/>
              </a:rPr>
              <a:t>Det kan være til stor glæde at være i kontakt med andre pårørende på samme plejehjem. Som pårørende kan I tale om forskellige emner og problemstillinger. </a:t>
            </a:r>
          </a:p>
          <a:p>
            <a:pPr algn="l"/>
            <a:r>
              <a:rPr lang="da-DK" b="0" i="0" dirty="0">
                <a:solidFill>
                  <a:srgbClr val="0F0A33"/>
                </a:solidFill>
                <a:effectLst/>
                <a:latin typeface="IBM Plex Sans" panose="020B0503050203000203" pitchFamily="34" charset="0"/>
              </a:rPr>
              <a:t>Spørg, om der allerede er etableret møder og aktiviteter for pårørende. Hvis ikke, kan du spørge ind til, hvordan I sammen kan tage initiativ til et fællesskab.</a:t>
            </a:r>
          </a:p>
          <a:p>
            <a:endParaRPr lang="da-DK" dirty="0"/>
          </a:p>
        </p:txBody>
      </p:sp>
      <p:sp>
        <p:nvSpPr>
          <p:cNvPr id="4" name="Pladsholder til slidenummer 3"/>
          <p:cNvSpPr>
            <a:spLocks noGrp="1"/>
          </p:cNvSpPr>
          <p:nvPr>
            <p:ph type="sldNum" sz="quarter" idx="5"/>
          </p:nvPr>
        </p:nvSpPr>
        <p:spPr/>
        <p:txBody>
          <a:bodyPr/>
          <a:lstStyle/>
          <a:p>
            <a:fld id="{7319EA10-BB89-483D-8E07-457A39A72F8F}" type="slidenum">
              <a:rPr lang="da-DK" smtClean="0"/>
              <a:t>7</a:t>
            </a:fld>
            <a:endParaRPr lang="da-DK" dirty="0"/>
          </a:p>
        </p:txBody>
      </p:sp>
    </p:spTree>
    <p:extLst>
      <p:ext uri="{BB962C8B-B14F-4D97-AF65-F5344CB8AC3E}">
        <p14:creationId xmlns:p14="http://schemas.microsoft.com/office/powerpoint/2010/main" val="120579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Underviseren spørger deltagerne, hvilke tanker de gør sig om indflytning i plejebolig, og hvilke tanker filmene sætter i gang hos dem. » Underviseren kan supplere med eksempler. </a:t>
            </a:r>
          </a:p>
        </p:txBody>
      </p:sp>
      <p:sp>
        <p:nvSpPr>
          <p:cNvPr id="4" name="Pladsholder til diasnummer 3"/>
          <p:cNvSpPr>
            <a:spLocks noGrp="1"/>
          </p:cNvSpPr>
          <p:nvPr>
            <p:ph type="sldNum" sz="quarter" idx="10"/>
          </p:nvPr>
        </p:nvSpPr>
        <p:spPr/>
        <p:txBody>
          <a:bodyPr/>
          <a:lstStyle/>
          <a:p>
            <a:fld id="{7319EA10-BB89-483D-8E07-457A39A72F8F}" type="slidenum">
              <a:rPr lang="da-DK" smtClean="0"/>
              <a:t>8</a:t>
            </a:fld>
            <a:endParaRPr lang="da-DK" dirty="0"/>
          </a:p>
        </p:txBody>
      </p:sp>
    </p:spTree>
    <p:extLst>
      <p:ext uri="{BB962C8B-B14F-4D97-AF65-F5344CB8AC3E}">
        <p14:creationId xmlns:p14="http://schemas.microsoft.com/office/powerpoint/2010/main" val="1136308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319EA10-BB89-483D-8E07-457A39A72F8F}" type="slidenum">
              <a:rPr lang="da-DK" smtClean="0"/>
              <a:t>9</a:t>
            </a:fld>
            <a:endParaRPr lang="da-DK" dirty="0"/>
          </a:p>
        </p:txBody>
      </p:sp>
    </p:spTree>
    <p:extLst>
      <p:ext uri="{BB962C8B-B14F-4D97-AF65-F5344CB8AC3E}">
        <p14:creationId xmlns:p14="http://schemas.microsoft.com/office/powerpoint/2010/main" val="1461354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Deltagerne udfylder øvelsesarket: ”Plan for fremtiden”. Herefter taler de sammen to og to og til sidst i plenum. Formålet er at blive inspireret af hinandens løsninger og strategier samt at overveje, hvordan kursusindholdet kan anvendes i hverdagen. </a:t>
            </a:r>
          </a:p>
        </p:txBody>
      </p:sp>
      <p:sp>
        <p:nvSpPr>
          <p:cNvPr id="4" name="Pladsholder til diasnummer 3"/>
          <p:cNvSpPr>
            <a:spLocks noGrp="1"/>
          </p:cNvSpPr>
          <p:nvPr>
            <p:ph type="sldNum" sz="quarter" idx="10"/>
          </p:nvPr>
        </p:nvSpPr>
        <p:spPr/>
        <p:txBody>
          <a:bodyPr/>
          <a:lstStyle/>
          <a:p>
            <a:fld id="{7319EA10-BB89-483D-8E07-457A39A72F8F}" type="slidenum">
              <a:rPr lang="da-DK" smtClean="0"/>
              <a:t>10</a:t>
            </a:fld>
            <a:endParaRPr lang="da-DK" dirty="0"/>
          </a:p>
        </p:txBody>
      </p:sp>
    </p:spTree>
    <p:extLst>
      <p:ext uri="{BB962C8B-B14F-4D97-AF65-F5344CB8AC3E}">
        <p14:creationId xmlns:p14="http://schemas.microsoft.com/office/powerpoint/2010/main" val="2400332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4B9B15B4-A376-16AA-039A-3B47B8306F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54896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712096"/>
            <a:ext cx="4629150" cy="3683693"/>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r>
              <a:rPr lang="da-DK"/>
              <a:t>Revideret efterår 2023</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9" name="Text Placeholder 7"/>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316536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712096"/>
            <a:ext cx="4629150" cy="3683693"/>
          </a:xfrm>
        </p:spPr>
        <p:txBody>
          <a:bodyPr anchor="ctr" anchorCtr="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r>
              <a:rPr lang="da-DK"/>
              <a:t>Revideret efterår 2023</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2" name="Text Placeholder 7">
            <a:extLst>
              <a:ext uri="{FF2B5EF4-FFF2-40B4-BE49-F238E27FC236}">
                <a16:creationId xmlns:a16="http://schemas.microsoft.com/office/drawing/2014/main" id="{587DE03F-A19F-2DA5-D07F-39AEA57ED940}"/>
              </a:ext>
            </a:extLst>
          </p:cNvPr>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2548643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xit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a:t>Klik for at redigere i master</a:t>
            </a:r>
          </a:p>
        </p:txBody>
      </p:sp>
      <p:pic>
        <p:nvPicPr>
          <p:cNvPr id="2" name="Billede 8">
            <a:extLst>
              <a:ext uri="{FF2B5EF4-FFF2-40B4-BE49-F238E27FC236}">
                <a16:creationId xmlns:a16="http://schemas.microsoft.com/office/drawing/2014/main" id="{1B6FAF98-451D-536D-66DB-C718C67739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361141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xit">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a:t>Klik for at redigere i master</a:t>
            </a:r>
          </a:p>
        </p:txBody>
      </p:sp>
      <p:pic>
        <p:nvPicPr>
          <p:cNvPr id="6" name="Billede 5">
            <a:extLst>
              <a:ext uri="{FF2B5EF4-FFF2-40B4-BE49-F238E27FC236}">
                <a16:creationId xmlns:a16="http://schemas.microsoft.com/office/drawing/2014/main" id="{6A8A9BBC-6FA1-4315-9A68-74953B598E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4233" y="4529346"/>
            <a:ext cx="1503830" cy="422650"/>
          </a:xfrm>
          <a:prstGeom prst="rect">
            <a:avLst/>
          </a:prstGeom>
        </p:spPr>
      </p:pic>
    </p:spTree>
    <p:extLst>
      <p:ext uri="{BB962C8B-B14F-4D97-AF65-F5344CB8AC3E}">
        <p14:creationId xmlns:p14="http://schemas.microsoft.com/office/powerpoint/2010/main" val="238071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F8C363EF-119C-1239-75CE-795D957DD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190797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idx="1"/>
          </p:nvPr>
        </p:nvSpPr>
        <p:spPr>
          <a:xfrm>
            <a:off x="628650" y="1524000"/>
            <a:ext cx="7886700" cy="3108722"/>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7219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da-DK" dirty="0"/>
              <a:t>Klik for at redigere i master</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405249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sz="half" idx="1"/>
          </p:nvPr>
        </p:nvSpPr>
        <p:spPr>
          <a:xfrm>
            <a:off x="6286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291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Date Placeholder 4"/>
          <p:cNvSpPr>
            <a:spLocks noGrp="1"/>
          </p:cNvSpPr>
          <p:nvPr>
            <p:ph type="dt" sz="half" idx="10"/>
          </p:nvPr>
        </p:nvSpPr>
        <p:spPr/>
        <p:txBody>
          <a:bodyPr/>
          <a:lstStyle/>
          <a:p>
            <a:r>
              <a:rPr lang="da-DK"/>
              <a:t>Revideret efterår 2023</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24318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Content Placeholder 3"/>
          <p:cNvSpPr>
            <a:spLocks noGrp="1"/>
          </p:cNvSpPr>
          <p:nvPr>
            <p:ph sz="half" idx="2"/>
          </p:nvPr>
        </p:nvSpPr>
        <p:spPr>
          <a:xfrm>
            <a:off x="629842" y="1878806"/>
            <a:ext cx="3868340"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Content Placeholder 5"/>
          <p:cNvSpPr>
            <a:spLocks noGrp="1"/>
          </p:cNvSpPr>
          <p:nvPr>
            <p:ph sz="quarter" idx="4"/>
          </p:nvPr>
        </p:nvSpPr>
        <p:spPr>
          <a:xfrm>
            <a:off x="4629151" y="1878806"/>
            <a:ext cx="3887391"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Date Placeholder 6"/>
          <p:cNvSpPr>
            <a:spLocks noGrp="1"/>
          </p:cNvSpPr>
          <p:nvPr>
            <p:ph type="dt" sz="half" idx="10"/>
          </p:nvPr>
        </p:nvSpPr>
        <p:spPr/>
        <p:txBody>
          <a:bodyPr/>
          <a:lstStyle/>
          <a:p>
            <a:r>
              <a:rPr lang="da-DK"/>
              <a:t>Revideret efterår 2023</a:t>
            </a:r>
            <a:endParaRPr lang="da-DK" dirty="0"/>
          </a:p>
        </p:txBody>
      </p:sp>
      <p:sp>
        <p:nvSpPr>
          <p:cNvPr id="8" name="Footer Placeholder 7"/>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9" name="Slide Number Placeholder 8"/>
          <p:cNvSpPr>
            <a:spLocks noGrp="1"/>
          </p:cNvSpPr>
          <p:nvPr>
            <p:ph type="sldNum" sz="quarter" idx="12"/>
          </p:nvPr>
        </p:nvSpPr>
        <p:spPr/>
        <p:txBody>
          <a:bodyPr/>
          <a:lstStyle/>
          <a:p>
            <a:fld id="{74447C9C-57A8-4003-9066-4A7E6D84F205}" type="slidenum">
              <a:rPr lang="da-DK" smtClean="0"/>
              <a:t>‹nr.›</a:t>
            </a:fld>
            <a:endParaRPr lang="da-DK" dirty="0"/>
          </a:p>
        </p:txBody>
      </p:sp>
      <p:sp>
        <p:nvSpPr>
          <p:cNvPr id="10" name="Title 9"/>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239347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r>
              <a:rPr lang="da-DK"/>
              <a:t>Revideret efterår 2023</a:t>
            </a:r>
            <a:endParaRPr lang="da-DK" dirty="0"/>
          </a:p>
        </p:txBody>
      </p:sp>
      <p:sp>
        <p:nvSpPr>
          <p:cNvPr id="4" name="Footer Placeholder 3"/>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315508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r>
              <a:rPr lang="da-DK"/>
              <a:t>Revideret efterår 2023</a:t>
            </a:r>
            <a:endParaRPr lang="da-DK" dirty="0"/>
          </a:p>
        </p:txBody>
      </p:sp>
      <p:sp>
        <p:nvSpPr>
          <p:cNvPr id="4" name="Footer Placeholder 3"/>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
        <p:nvSpPr>
          <p:cNvPr id="7" name="Text Placeholder 7">
            <a:extLst>
              <a:ext uri="{FF2B5EF4-FFF2-40B4-BE49-F238E27FC236}">
                <a16:creationId xmlns:a16="http://schemas.microsoft.com/office/drawing/2014/main" id="{4AE06F40-8F72-4FFE-43A6-58585E0F16AB}"/>
              </a:ext>
            </a:extLst>
          </p:cNvPr>
          <p:cNvSpPr>
            <a:spLocks noGrp="1"/>
          </p:cNvSpPr>
          <p:nvPr>
            <p:ph type="body" sz="quarter" idx="14"/>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181050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a-DK"/>
              <a:t>Revideret efterår 2023</a:t>
            </a:r>
            <a:endParaRPr lang="da-DK" dirty="0"/>
          </a:p>
        </p:txBody>
      </p:sp>
      <p:sp>
        <p:nvSpPr>
          <p:cNvPr id="3" name="Footer Placeholder 2"/>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4" name="Slide Number Placeholder 3"/>
          <p:cNvSpPr>
            <a:spLocks noGrp="1"/>
          </p:cNvSpPr>
          <p:nvPr>
            <p:ph type="sldNum" sz="quarter" idx="12"/>
          </p:nvPr>
        </p:nvSpPr>
        <p:spPr/>
        <p:txBody>
          <a:bodyPr/>
          <a:lstStyle/>
          <a:p>
            <a:fld id="{74447C9C-57A8-4003-9066-4A7E6D84F205}" type="slidenum">
              <a:rPr lang="da-DK" smtClean="0"/>
              <a:t>‹nr.›</a:t>
            </a:fld>
            <a:endParaRPr lang="da-DK" dirty="0"/>
          </a:p>
        </p:txBody>
      </p:sp>
      <p:sp>
        <p:nvSpPr>
          <p:cNvPr id="5" name="Title 4"/>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141655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3"/>
          <p:cNvSpPr/>
          <p:nvPr/>
        </p:nvSpPr>
        <p:spPr>
          <a:xfrm>
            <a:off x="0" y="-1"/>
            <a:ext cx="9144000" cy="564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dirty="0"/>
          </a:p>
        </p:txBody>
      </p:sp>
      <p:sp>
        <p:nvSpPr>
          <p:cNvPr id="2" name="Title Placeholder 1"/>
          <p:cNvSpPr>
            <a:spLocks noGrp="1"/>
          </p:cNvSpPr>
          <p:nvPr>
            <p:ph type="title"/>
          </p:nvPr>
        </p:nvSpPr>
        <p:spPr>
          <a:xfrm>
            <a:off x="628651" y="98613"/>
            <a:ext cx="6805495" cy="398639"/>
          </a:xfrm>
          <a:prstGeom prst="rect">
            <a:avLst/>
          </a:prstGeom>
        </p:spPr>
        <p:txBody>
          <a:bodyPr vert="horz" lIns="91440" tIns="0" rIns="0" bIns="0" rtlCol="0" anchor="ctr">
            <a:noAutofit/>
          </a:bodyPr>
          <a:lstStyle/>
          <a:p>
            <a:r>
              <a:rPr lang="da-DK" dirty="0"/>
              <a:t>Klik for at redigere i master</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p:cNvSpPr>
            <a:spLocks noGrp="1"/>
          </p:cNvSpPr>
          <p:nvPr>
            <p:ph type="dt" sz="half" idx="2"/>
          </p:nvPr>
        </p:nvSpPr>
        <p:spPr>
          <a:xfrm>
            <a:off x="628650" y="4847566"/>
            <a:ext cx="1535430" cy="273844"/>
          </a:xfrm>
          <a:prstGeom prst="rect">
            <a:avLst/>
          </a:prstGeom>
        </p:spPr>
        <p:txBody>
          <a:bodyPr vert="horz" lIns="91440" tIns="45720" rIns="91440" bIns="45720" rtlCol="0" anchor="ctr"/>
          <a:lstStyle>
            <a:lvl1pPr algn="l">
              <a:defRPr sz="900">
                <a:solidFill>
                  <a:schemeClr val="tx1"/>
                </a:solidFill>
              </a:defRPr>
            </a:lvl1pPr>
          </a:lstStyle>
          <a:p>
            <a:r>
              <a:rPr lang="da-DK" noProof="0"/>
              <a:t>Revideret efterår 2023</a:t>
            </a:r>
            <a:endParaRPr lang="da-DK" noProof="0" dirty="0"/>
          </a:p>
        </p:txBody>
      </p:sp>
      <p:sp>
        <p:nvSpPr>
          <p:cNvPr id="5" name="Footer Placeholder 4"/>
          <p:cNvSpPr>
            <a:spLocks noGrp="1"/>
          </p:cNvSpPr>
          <p:nvPr>
            <p:ph type="ftr" sz="quarter" idx="3"/>
          </p:nvPr>
        </p:nvSpPr>
        <p:spPr>
          <a:xfrm>
            <a:off x="2255520" y="4847566"/>
            <a:ext cx="5760720" cy="273844"/>
          </a:xfrm>
          <a:prstGeom prst="rect">
            <a:avLst/>
          </a:prstGeom>
        </p:spPr>
        <p:txBody>
          <a:bodyPr vert="horz" lIns="91440" tIns="45720" rIns="91440" bIns="45720" rtlCol="0" anchor="ctr"/>
          <a:lstStyle>
            <a:lvl1pPr algn="l">
              <a:defRPr sz="900">
                <a:solidFill>
                  <a:schemeClr val="tx1"/>
                </a:solidFill>
              </a:defRPr>
            </a:lvl1p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4"/>
          </p:nvPr>
        </p:nvSpPr>
        <p:spPr>
          <a:xfrm>
            <a:off x="8091158" y="4847566"/>
            <a:ext cx="424192" cy="273844"/>
          </a:xfrm>
          <a:prstGeom prst="rect">
            <a:avLst/>
          </a:prstGeom>
        </p:spPr>
        <p:txBody>
          <a:bodyPr vert="horz" lIns="91440" tIns="45720" rIns="91440" bIns="45720" rtlCol="0" anchor="ctr"/>
          <a:lstStyle>
            <a:lvl1pPr algn="r">
              <a:defRPr sz="900">
                <a:solidFill>
                  <a:schemeClr val="tx1"/>
                </a:solidFill>
              </a:defRPr>
            </a:lvl1pPr>
          </a:lstStyle>
          <a:p>
            <a:fld id="{74447C9C-57A8-4003-9066-4A7E6D84F205}" type="slidenum">
              <a:rPr lang="da-DK" smtClean="0"/>
              <a:pPr/>
              <a:t>‹nr.›</a:t>
            </a:fld>
            <a:endParaRPr lang="da-DK" dirty="0"/>
          </a:p>
        </p:txBody>
      </p:sp>
      <p:cxnSp>
        <p:nvCxnSpPr>
          <p:cNvPr id="9" name="Lige forbindelse 6"/>
          <p:cNvCxnSpPr/>
          <p:nvPr/>
        </p:nvCxnSpPr>
        <p:spPr>
          <a:xfrm>
            <a:off x="0" y="4824557"/>
            <a:ext cx="91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Billede 9">
            <a:extLst>
              <a:ext uri="{FF2B5EF4-FFF2-40B4-BE49-F238E27FC236}">
                <a16:creationId xmlns:a16="http://schemas.microsoft.com/office/drawing/2014/main" id="{F1743E11-D8BE-4D28-F4F0-E6FE08D07C0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870200" y="79237"/>
            <a:ext cx="1077835" cy="406511"/>
          </a:xfrm>
          <a:prstGeom prst="rect">
            <a:avLst/>
          </a:prstGeom>
        </p:spPr>
      </p:pic>
    </p:spTree>
    <p:extLst>
      <p:ext uri="{BB962C8B-B14F-4D97-AF65-F5344CB8AC3E}">
        <p14:creationId xmlns:p14="http://schemas.microsoft.com/office/powerpoint/2010/main" val="2187612668"/>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71" r:id="rId8"/>
    <p:sldLayoutId id="2147483667" r:id="rId9"/>
    <p:sldLayoutId id="2147483668" r:id="rId10"/>
    <p:sldLayoutId id="2147483669" r:id="rId11"/>
    <p:sldLayoutId id="2147483674" r:id="rId12"/>
    <p:sldLayoutId id="2147483675" r:id="rId13"/>
  </p:sldLayoutIdLst>
  <p:hf hdr="0"/>
  <p:txStyles>
    <p:titleStyle>
      <a:lvl1pPr algn="l" defTabSz="685800" rtl="0" eaLnBrk="1" latinLnBrk="0" hangingPunct="1">
        <a:lnSpc>
          <a:spcPct val="90000"/>
        </a:lnSpc>
        <a:spcBef>
          <a:spcPct val="0"/>
        </a:spcBef>
        <a:buNone/>
        <a:defRPr sz="2100" b="1" kern="1200">
          <a:solidFill>
            <a:schemeClr val="bg1"/>
          </a:solidFill>
          <a:latin typeface="+mj-lt"/>
          <a:ea typeface="+mj-ea"/>
          <a:cs typeface="+mj-cs"/>
        </a:defRPr>
      </a:lvl1pPr>
    </p:titleStyle>
    <p:bodyStyle>
      <a:lvl1pPr marL="133350" indent="-133350"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1pPr>
      <a:lvl2pPr marL="267891" indent="-134541"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2pPr>
      <a:lvl3pPr marL="404813" indent="-136922"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3pPr>
      <a:lvl4pPr marL="538163" indent="-133350"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4pPr>
      <a:lvl5pPr marL="672704" indent="-134541"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aeldresagen.dk/viden-og-raadgivning/hjaelp-og-stoette/plejebolig-og-plejehjem/gode-raad/tips-til-en-god-indflytning-paa-plejehje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youtu.be/zh0wMifgxCs" TargetMode="External"/><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6.jpeg"/><Relationship Id="rId5" Type="http://schemas.openxmlformats.org/officeDocument/2006/relationships/hyperlink" Target="https://youtu.be/aJGqy96ardA" TargetMode="External"/><Relationship Id="rId4" Type="http://schemas.openxmlformats.org/officeDocument/2006/relationships/hyperlink" Target="https://youtu.be/EIJm9-fHt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D77D-BD04-93D5-C2AC-7AB7B14E0775}"/>
              </a:ext>
            </a:extLst>
          </p:cNvPr>
          <p:cNvSpPr>
            <a:spLocks noGrp="1"/>
          </p:cNvSpPr>
          <p:nvPr>
            <p:ph type="ctrTitle"/>
          </p:nvPr>
        </p:nvSpPr>
        <p:spPr/>
        <p:txBody>
          <a:bodyPr/>
          <a:lstStyle/>
          <a:p>
            <a:r>
              <a:rPr lang="da-DK" dirty="0"/>
              <a:t>Værktøjskassen</a:t>
            </a:r>
            <a:br>
              <a:rPr lang="da-DK" dirty="0"/>
            </a:br>
            <a:r>
              <a:rPr lang="da-DK" dirty="0"/>
              <a:t>– støtte til et liv med demens</a:t>
            </a:r>
          </a:p>
        </p:txBody>
      </p:sp>
      <p:sp>
        <p:nvSpPr>
          <p:cNvPr id="3" name="Subtitle 2">
            <a:extLst>
              <a:ext uri="{FF2B5EF4-FFF2-40B4-BE49-F238E27FC236}">
                <a16:creationId xmlns:a16="http://schemas.microsoft.com/office/drawing/2014/main" id="{BD22D59C-0913-34F3-BCEB-C72D183EBAD9}"/>
              </a:ext>
            </a:extLst>
          </p:cNvPr>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186443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1" y="98613"/>
            <a:ext cx="6805495" cy="398639"/>
          </a:xfrm>
        </p:spPr>
        <p:txBody>
          <a:bodyPr vert="horz" lIns="91440" tIns="0" rIns="0" bIns="0" rtlCol="0" anchor="ctr">
            <a:normAutofit/>
          </a:bodyPr>
          <a:lstStyle/>
          <a:p>
            <a:r>
              <a:rPr lang="da-DK" b="1" kern="1200">
                <a:latin typeface="+mj-lt"/>
                <a:ea typeface="+mj-ea"/>
                <a:cs typeface="+mj-cs"/>
              </a:rPr>
              <a:t>Øvelsesark: Plan for fremtiden</a:t>
            </a:r>
          </a:p>
        </p:txBody>
      </p:sp>
      <p:sp>
        <p:nvSpPr>
          <p:cNvPr id="4" name="Tekstfelt 3">
            <a:extLst>
              <a:ext uri="{FF2B5EF4-FFF2-40B4-BE49-F238E27FC236}">
                <a16:creationId xmlns:a16="http://schemas.microsoft.com/office/drawing/2014/main" id="{C17EA6F3-6D7E-48F6-9550-56E00E786BF1}"/>
              </a:ext>
            </a:extLst>
          </p:cNvPr>
          <p:cNvSpPr txBox="1"/>
          <p:nvPr/>
        </p:nvSpPr>
        <p:spPr>
          <a:xfrm>
            <a:off x="628649" y="770406"/>
            <a:ext cx="4849659" cy="3825869"/>
          </a:xfrm>
          <a:prstGeom prst="rect">
            <a:avLst/>
          </a:prstGeom>
        </p:spPr>
        <p:txBody>
          <a:bodyPr vert="horz" lIns="91440" tIns="45720" rIns="91440" bIns="45720" rtlCol="0">
            <a:noAutofit/>
          </a:bodyPr>
          <a:lstStyle/>
          <a:p>
            <a:pPr marL="257175" indent="-257175" defTabSz="685800">
              <a:spcBef>
                <a:spcPts val="450"/>
              </a:spcBef>
              <a:buFont typeface="Arial" panose="020B0604020202020204" pitchFamily="34" charset="0"/>
              <a:buChar char="•"/>
            </a:pPr>
            <a:r>
              <a:rPr lang="da-DK" dirty="0"/>
              <a:t>Hvad er jeg i kursusforløbet blevet opmærksom på, at jeg fremover vil gøre mere af / mindre af / tage initiativ til? </a:t>
            </a:r>
          </a:p>
          <a:p>
            <a:pPr marL="257175" indent="-257175" defTabSz="685800">
              <a:spcBef>
                <a:spcPts val="450"/>
              </a:spcBef>
              <a:buFont typeface="Arial" panose="020B0604020202020204" pitchFamily="34" charset="0"/>
              <a:buChar char="•"/>
            </a:pPr>
            <a:endParaRPr lang="da-DK" dirty="0"/>
          </a:p>
          <a:p>
            <a:pPr marL="257175" indent="-257175" defTabSz="685800">
              <a:spcBef>
                <a:spcPts val="450"/>
              </a:spcBef>
              <a:buFont typeface="Arial" panose="020B0604020202020204" pitchFamily="34" charset="0"/>
              <a:buChar char="•"/>
            </a:pPr>
            <a:r>
              <a:rPr lang="da-DK" dirty="0"/>
              <a:t>Hvilken forandring forestiller jeg mig, at </a:t>
            </a:r>
            <a:br>
              <a:rPr lang="da-DK" dirty="0"/>
            </a:br>
            <a:r>
              <a:rPr lang="da-DK" dirty="0"/>
              <a:t>det vil gøre? </a:t>
            </a:r>
          </a:p>
          <a:p>
            <a:pPr marL="257175" indent="-257175" defTabSz="685800">
              <a:spcBef>
                <a:spcPts val="450"/>
              </a:spcBef>
              <a:buFont typeface="Arial" panose="020B0604020202020204" pitchFamily="34" charset="0"/>
              <a:buChar char="•"/>
            </a:pPr>
            <a:endParaRPr lang="da-DK" dirty="0"/>
          </a:p>
          <a:p>
            <a:pPr marL="257175" indent="-257175" defTabSz="685800">
              <a:spcBef>
                <a:spcPts val="450"/>
              </a:spcBef>
              <a:buFont typeface="Arial" panose="020B0604020202020204" pitchFamily="34" charset="0"/>
              <a:buChar char="•"/>
            </a:pPr>
            <a:r>
              <a:rPr lang="da-DK" dirty="0"/>
              <a:t>Hvad skal der til for at det lykkes? </a:t>
            </a:r>
          </a:p>
          <a:p>
            <a:pPr marL="257175" indent="-257175" defTabSz="685800">
              <a:spcBef>
                <a:spcPts val="450"/>
              </a:spcBef>
              <a:buFont typeface="Arial" panose="020B0604020202020204" pitchFamily="34" charset="0"/>
              <a:buChar char="•"/>
            </a:pPr>
            <a:endParaRPr lang="da-DK" dirty="0"/>
          </a:p>
          <a:p>
            <a:pPr marL="257175" indent="-257175" defTabSz="685800">
              <a:spcBef>
                <a:spcPts val="450"/>
              </a:spcBef>
              <a:buFont typeface="Arial" panose="020B0604020202020204" pitchFamily="34" charset="0"/>
              <a:buChar char="•"/>
            </a:pPr>
            <a:r>
              <a:rPr lang="da-DK" dirty="0"/>
              <a:t>Hvornår går jeg i gang? </a:t>
            </a:r>
          </a:p>
        </p:txBody>
      </p:sp>
      <p:pic>
        <p:nvPicPr>
          <p:cNvPr id="3" name="Billede 2">
            <a:extLst>
              <a:ext uri="{FF2B5EF4-FFF2-40B4-BE49-F238E27FC236}">
                <a16:creationId xmlns:a16="http://schemas.microsoft.com/office/drawing/2014/main" id="{4C890441-0D7B-463E-8D22-AFB1A847B2E2}"/>
              </a:ext>
            </a:extLst>
          </p:cNvPr>
          <p:cNvPicPr>
            <a:picLocks noChangeAspect="1"/>
          </p:cNvPicPr>
          <p:nvPr/>
        </p:nvPicPr>
        <p:blipFill>
          <a:blip r:embed="rId3"/>
          <a:stretch>
            <a:fillRect/>
          </a:stretch>
        </p:blipFill>
        <p:spPr>
          <a:xfrm rot="303447">
            <a:off x="6156641" y="966180"/>
            <a:ext cx="2219182" cy="3263504"/>
          </a:xfrm>
          <a:prstGeom prst="rect">
            <a:avLst/>
          </a:prstGeom>
          <a:noFill/>
          <a:effectLst>
            <a:outerShdw blurRad="63500" sx="102000" sy="102000" algn="ctr" rotWithShape="0">
              <a:prstClr val="black">
                <a:alpha val="40000"/>
              </a:prstClr>
            </a:outerShdw>
          </a:effectLst>
        </p:spPr>
      </p:pic>
      <p:sp>
        <p:nvSpPr>
          <p:cNvPr id="5" name="Pladsholder til dato 4">
            <a:extLst>
              <a:ext uri="{FF2B5EF4-FFF2-40B4-BE49-F238E27FC236}">
                <a16:creationId xmlns:a16="http://schemas.microsoft.com/office/drawing/2014/main" id="{B9269CDD-0457-4F51-80C5-ABF205557205}"/>
              </a:ext>
            </a:extLst>
          </p:cNvPr>
          <p:cNvSpPr>
            <a:spLocks noGrp="1"/>
          </p:cNvSpPr>
          <p:nvPr>
            <p:ph type="dt" sz="half" idx="10"/>
          </p:nvPr>
        </p:nvSpPr>
        <p:spPr>
          <a:xfrm>
            <a:off x="628650" y="4847566"/>
            <a:ext cx="1535430" cy="273844"/>
          </a:xfrm>
        </p:spPr>
        <p:txBody>
          <a:bodyPr vert="horz" lIns="91440" tIns="45720" rIns="91440" bIns="45720" rtlCol="0" anchor="ctr">
            <a:normAutofit/>
          </a:bodyPr>
          <a:lstStyle/>
          <a:p>
            <a:pPr>
              <a:spcAft>
                <a:spcPts val="600"/>
              </a:spcAft>
            </a:pPr>
            <a:r>
              <a:rPr lang="da-DK" kern="1200">
                <a:latin typeface="+mn-lt"/>
                <a:ea typeface="+mn-ea"/>
                <a:cs typeface="+mn-cs"/>
              </a:rPr>
              <a:t>Revideret efterår 2023</a:t>
            </a:r>
          </a:p>
        </p:txBody>
      </p:sp>
      <p:sp>
        <p:nvSpPr>
          <p:cNvPr id="7" name="Pladsholder til sidefod 6">
            <a:extLst>
              <a:ext uri="{FF2B5EF4-FFF2-40B4-BE49-F238E27FC236}">
                <a16:creationId xmlns:a16="http://schemas.microsoft.com/office/drawing/2014/main" id="{DCDCC17E-9659-4648-8263-0274B1309D38}"/>
              </a:ext>
            </a:extLst>
          </p:cNvPr>
          <p:cNvSpPr>
            <a:spLocks noGrp="1"/>
          </p:cNvSpPr>
          <p:nvPr>
            <p:ph type="ftr" sz="quarter" idx="11"/>
          </p:nvPr>
        </p:nvSpPr>
        <p:spPr>
          <a:xfrm>
            <a:off x="2255520" y="4847566"/>
            <a:ext cx="5760720" cy="273844"/>
          </a:xfrm>
        </p:spPr>
        <p:txBody>
          <a:bodyPr vert="horz" lIns="91440" tIns="45720" rIns="91440" bIns="45720" rtlCol="0" anchor="ctr">
            <a:normAutofit/>
          </a:bodyPr>
          <a:lstStyle/>
          <a:p>
            <a:pPr>
              <a:spcAft>
                <a:spcPts val="600"/>
              </a:spcAft>
            </a:pPr>
            <a:r>
              <a:rPr lang="da-DK" kern="1200">
                <a:latin typeface="+mn-lt"/>
                <a:ea typeface="+mn-ea"/>
                <a:cs typeface="+mn-cs"/>
              </a:rPr>
              <a:t>Billedmateriale: Nationalt Videnscenter for Demens / Colourbox.dk / Commons Wikimedia</a:t>
            </a:r>
          </a:p>
        </p:txBody>
      </p:sp>
      <p:sp>
        <p:nvSpPr>
          <p:cNvPr id="6" name="Pladsholder til slidenummer 5">
            <a:extLst>
              <a:ext uri="{FF2B5EF4-FFF2-40B4-BE49-F238E27FC236}">
                <a16:creationId xmlns:a16="http://schemas.microsoft.com/office/drawing/2014/main" id="{B3498C41-FC05-4583-8326-4696C03D06C1}"/>
              </a:ext>
            </a:extLst>
          </p:cNvPr>
          <p:cNvSpPr>
            <a:spLocks noGrp="1"/>
          </p:cNvSpPr>
          <p:nvPr>
            <p:ph type="sldNum" sz="quarter" idx="12"/>
          </p:nvPr>
        </p:nvSpPr>
        <p:spPr>
          <a:xfrm>
            <a:off x="8091158" y="4847566"/>
            <a:ext cx="424192" cy="273844"/>
          </a:xfrm>
        </p:spPr>
        <p:txBody>
          <a:bodyPr vert="horz" lIns="91440" tIns="45720" rIns="91440" bIns="45720" rtlCol="0" anchor="ctr">
            <a:normAutofit/>
          </a:bodyPr>
          <a:lstStyle/>
          <a:p>
            <a:pPr>
              <a:spcAft>
                <a:spcPts val="600"/>
              </a:spcAft>
            </a:pPr>
            <a:fld id="{74447C9C-57A8-4003-9066-4A7E6D84F205}" type="slidenum">
              <a:rPr lang="da-DK" smtClean="0"/>
              <a:pPr>
                <a:spcAft>
                  <a:spcPts val="600"/>
                </a:spcAft>
              </a:pPr>
              <a:t>10</a:t>
            </a:fld>
            <a:endParaRPr lang="da-DK"/>
          </a:p>
        </p:txBody>
      </p:sp>
    </p:spTree>
    <p:extLst>
      <p:ext uri="{BB962C8B-B14F-4D97-AF65-F5344CB8AC3E}">
        <p14:creationId xmlns:p14="http://schemas.microsoft.com/office/powerpoint/2010/main" val="2549527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951227" y="1676696"/>
            <a:ext cx="7241549" cy="1790108"/>
          </a:xfrm>
        </p:spPr>
        <p:txBody>
          <a:bodyPr anchor="t">
            <a:normAutofit/>
          </a:bodyPr>
          <a:lstStyle/>
          <a:p>
            <a:r>
              <a:rPr lang="da-DK"/>
              <a:t>Hvad synes du har været interessant i dag?</a:t>
            </a:r>
          </a:p>
        </p:txBody>
      </p:sp>
    </p:spTree>
    <p:extLst>
      <p:ext uri="{BB962C8B-B14F-4D97-AF65-F5344CB8AC3E}">
        <p14:creationId xmlns:p14="http://schemas.microsoft.com/office/powerpoint/2010/main" val="287305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951227" y="1676696"/>
            <a:ext cx="7241549" cy="1790108"/>
          </a:xfrm>
        </p:spPr>
        <p:txBody>
          <a:bodyPr anchor="t">
            <a:normAutofit/>
          </a:bodyPr>
          <a:lstStyle/>
          <a:p>
            <a:r>
              <a:rPr lang="da-DK" dirty="0"/>
              <a:t>Evaluering</a:t>
            </a:r>
          </a:p>
        </p:txBody>
      </p:sp>
    </p:spTree>
    <p:extLst>
      <p:ext uri="{BB962C8B-B14F-4D97-AF65-F5344CB8AC3E}">
        <p14:creationId xmlns:p14="http://schemas.microsoft.com/office/powerpoint/2010/main" val="2692134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51227" y="1676696"/>
            <a:ext cx="7241549" cy="1790108"/>
          </a:xfrm>
        </p:spPr>
        <p:txBody>
          <a:bodyPr anchor="t">
            <a:normAutofit/>
          </a:bodyPr>
          <a:lstStyle/>
          <a:p>
            <a:r>
              <a:rPr lang="da-DK" dirty="0"/>
              <a:t>Tak for nu</a:t>
            </a:r>
            <a:endParaRPr lang="da-DK"/>
          </a:p>
        </p:txBody>
      </p:sp>
    </p:spTree>
    <p:extLst>
      <p:ext uri="{BB962C8B-B14F-4D97-AF65-F5344CB8AC3E}">
        <p14:creationId xmlns:p14="http://schemas.microsoft.com/office/powerpoint/2010/main" val="46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841773"/>
            <a:ext cx="5829300" cy="1729978"/>
          </a:xfrm>
        </p:spPr>
        <p:txBody>
          <a:bodyPr>
            <a:normAutofit/>
          </a:bodyPr>
          <a:lstStyle/>
          <a:p>
            <a:r>
              <a:rPr lang="da-DK" dirty="0"/>
              <a:t>Velkommen</a:t>
            </a:r>
            <a:br>
              <a:rPr lang="da-DK" dirty="0"/>
            </a:br>
            <a:br>
              <a:rPr lang="da-DK" dirty="0"/>
            </a:br>
            <a:r>
              <a:rPr lang="da-DK" sz="2700" dirty="0"/>
              <a:t>Pårørendekursus</a:t>
            </a:r>
            <a:br>
              <a:rPr lang="da-DK" sz="2700" dirty="0"/>
            </a:br>
            <a:r>
              <a:rPr lang="da-DK" sz="2700" dirty="0"/>
              <a:t>Livet med demens i eget hjem</a:t>
            </a:r>
          </a:p>
        </p:txBody>
      </p:sp>
      <p:sp>
        <p:nvSpPr>
          <p:cNvPr id="3" name="Subtitle 2"/>
          <p:cNvSpPr>
            <a:spLocks noGrp="1"/>
          </p:cNvSpPr>
          <p:nvPr>
            <p:ph type="subTitle" idx="1"/>
          </p:nvPr>
        </p:nvSpPr>
        <p:spPr>
          <a:xfrm>
            <a:off x="1657350" y="2894714"/>
            <a:ext cx="5829300" cy="1048636"/>
          </a:xfrm>
        </p:spPr>
        <p:txBody>
          <a:bodyPr>
            <a:normAutofit/>
          </a:bodyPr>
          <a:lstStyle/>
          <a:p>
            <a:r>
              <a:rPr lang="da-DK" dirty="0"/>
              <a:t>Underviser: XXX</a:t>
            </a:r>
          </a:p>
          <a:p>
            <a:r>
              <a:rPr lang="da-DK" dirty="0"/>
              <a:t>Dato</a:t>
            </a:r>
          </a:p>
          <a:p>
            <a:r>
              <a:rPr lang="da-DK" dirty="0"/>
              <a:t>Sted</a:t>
            </a:r>
          </a:p>
        </p:txBody>
      </p:sp>
    </p:spTree>
    <p:extLst>
      <p:ext uri="{BB962C8B-B14F-4D97-AF65-F5344CB8AC3E}">
        <p14:creationId xmlns:p14="http://schemas.microsoft.com/office/powerpoint/2010/main" val="21737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841772"/>
            <a:ext cx="5829300" cy="1688165"/>
          </a:xfrm>
        </p:spPr>
        <p:txBody>
          <a:bodyPr>
            <a:normAutofit/>
          </a:bodyPr>
          <a:lstStyle/>
          <a:p>
            <a:r>
              <a:rPr lang="da-DK" dirty="0"/>
              <a:t>Modul 6</a:t>
            </a:r>
            <a:br>
              <a:rPr lang="da-DK" dirty="0"/>
            </a:br>
            <a:r>
              <a:rPr lang="da-DK" dirty="0"/>
              <a:t>Plan for fremtiden </a:t>
            </a:r>
            <a:br>
              <a:rPr lang="da-DK" dirty="0"/>
            </a:br>
            <a:r>
              <a:rPr lang="da-DK" dirty="0"/>
              <a:t>med demens</a:t>
            </a:r>
          </a:p>
        </p:txBody>
      </p:sp>
      <p:sp>
        <p:nvSpPr>
          <p:cNvPr id="3" name="Subtitle 2"/>
          <p:cNvSpPr>
            <a:spLocks noGrp="1"/>
          </p:cNvSpPr>
          <p:nvPr>
            <p:ph type="subTitle" idx="1"/>
          </p:nvPr>
        </p:nvSpPr>
        <p:spPr>
          <a:xfrm>
            <a:off x="1657350" y="2529937"/>
            <a:ext cx="5829300" cy="1413413"/>
          </a:xfrm>
        </p:spPr>
        <p:txBody>
          <a:bodyPr>
            <a:normAutofit/>
          </a:bodyPr>
          <a:lstStyle/>
          <a:p>
            <a:r>
              <a:rPr lang="da-DK" b="1" dirty="0"/>
              <a:t>Dagens emner:</a:t>
            </a:r>
          </a:p>
          <a:p>
            <a:r>
              <a:rPr lang="da-DK" dirty="0"/>
              <a:t>Juridiske opmærksomhedspunkter</a:t>
            </a:r>
          </a:p>
          <a:p>
            <a:r>
              <a:rPr lang="da-DK" dirty="0"/>
              <a:t>Plan for fremtiden</a:t>
            </a:r>
          </a:p>
          <a:p>
            <a:r>
              <a:rPr lang="da-DK" dirty="0"/>
              <a:t>Evaluering af kurset</a:t>
            </a:r>
          </a:p>
        </p:txBody>
      </p:sp>
    </p:spTree>
    <p:extLst>
      <p:ext uri="{BB962C8B-B14F-4D97-AF65-F5344CB8AC3E}">
        <p14:creationId xmlns:p14="http://schemas.microsoft.com/office/powerpoint/2010/main" val="210082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F0EA6B59-A74D-49E3-2FA7-577E1D0EEE84}"/>
              </a:ext>
            </a:extLst>
          </p:cNvPr>
          <p:cNvSpPr>
            <a:spLocks noGrp="1"/>
          </p:cNvSpPr>
          <p:nvPr>
            <p:ph type="body" idx="1"/>
          </p:nvPr>
        </p:nvSpPr>
        <p:spPr>
          <a:xfrm>
            <a:off x="570207" y="702571"/>
            <a:ext cx="4284961" cy="937902"/>
          </a:xfrm>
        </p:spPr>
        <p:txBody>
          <a:bodyPr>
            <a:normAutofit/>
          </a:bodyPr>
          <a:lstStyle/>
          <a:p>
            <a:r>
              <a:rPr lang="da-DK" sz="2400" b="0" dirty="0"/>
              <a:t>Hvordan er det gået siden sidst?</a:t>
            </a:r>
          </a:p>
          <a:p>
            <a:endParaRPr lang="en-US" dirty="0"/>
          </a:p>
        </p:txBody>
      </p:sp>
      <p:sp>
        <p:nvSpPr>
          <p:cNvPr id="10" name="Pladsholder til indhold 9"/>
          <p:cNvSpPr>
            <a:spLocks noGrp="1"/>
          </p:cNvSpPr>
          <p:nvPr>
            <p:ph sz="half" idx="2"/>
          </p:nvPr>
        </p:nvSpPr>
        <p:spPr>
          <a:xfrm>
            <a:off x="629842" y="1878806"/>
            <a:ext cx="3868340" cy="2763441"/>
          </a:xfrm>
        </p:spPr>
        <p:txBody>
          <a:bodyPr>
            <a:normAutofit/>
          </a:bodyPr>
          <a:lstStyle/>
          <a:p>
            <a:r>
              <a:rPr lang="da-DK" sz="1800" dirty="0"/>
              <a:t>Hvad ønskede du at prioritere?</a:t>
            </a:r>
          </a:p>
          <a:p>
            <a:r>
              <a:rPr lang="da-DK" sz="1800" dirty="0"/>
              <a:t>Hvad fik du gjort?</a:t>
            </a:r>
          </a:p>
          <a:p>
            <a:r>
              <a:rPr lang="da-DK" sz="1800" dirty="0"/>
              <a:t>Hvor ofte?</a:t>
            </a:r>
          </a:p>
          <a:p>
            <a:r>
              <a:rPr lang="da-DK" sz="1800" dirty="0"/>
              <a:t>Hvordan har det påvirket dit humør?</a:t>
            </a:r>
          </a:p>
        </p:txBody>
      </p:sp>
      <p:pic>
        <p:nvPicPr>
          <p:cNvPr id="14" name="Billede 13" descr="Et billede, der indeholder tekst, skærmbillede, tegneserie, illustration/afbildning&#10;&#10;Automatisk genereret beskrivelse">
            <a:extLst>
              <a:ext uri="{FF2B5EF4-FFF2-40B4-BE49-F238E27FC236}">
                <a16:creationId xmlns:a16="http://schemas.microsoft.com/office/drawing/2014/main" id="{A6F3A86E-9F9E-4624-8F1F-BCF52544BF08}"/>
              </a:ext>
            </a:extLst>
          </p:cNvPr>
          <p:cNvPicPr>
            <a:picLocks noChangeAspect="1"/>
          </p:cNvPicPr>
          <p:nvPr/>
        </p:nvPicPr>
        <p:blipFill>
          <a:blip r:embed="rId3"/>
          <a:stretch>
            <a:fillRect/>
          </a:stretch>
        </p:blipFill>
        <p:spPr>
          <a:xfrm rot="401652">
            <a:off x="5585564" y="1106914"/>
            <a:ext cx="2249049" cy="3247726"/>
          </a:xfrm>
          <a:prstGeom prst="rect">
            <a:avLst/>
          </a:prstGeom>
          <a:noFill/>
          <a:effectLst>
            <a:outerShdw blurRad="63500" sx="102000" sy="102000" algn="ctr" rotWithShape="0">
              <a:prstClr val="black">
                <a:alpha val="40000"/>
              </a:prstClr>
            </a:outerShdw>
          </a:effectLst>
        </p:spPr>
      </p:pic>
      <p:sp>
        <p:nvSpPr>
          <p:cNvPr id="3" name="Pladsholder til dato 2">
            <a:extLst>
              <a:ext uri="{FF2B5EF4-FFF2-40B4-BE49-F238E27FC236}">
                <a16:creationId xmlns:a16="http://schemas.microsoft.com/office/drawing/2014/main" id="{E1942357-1D5F-40EE-A668-57204BACF708}"/>
              </a:ext>
            </a:extLst>
          </p:cNvPr>
          <p:cNvSpPr>
            <a:spLocks noGrp="1"/>
          </p:cNvSpPr>
          <p:nvPr>
            <p:ph type="dt" sz="half" idx="10"/>
          </p:nvPr>
        </p:nvSpPr>
        <p:spPr>
          <a:xfrm>
            <a:off x="628650" y="4847566"/>
            <a:ext cx="1535430" cy="273844"/>
          </a:xfrm>
        </p:spPr>
        <p:txBody>
          <a:bodyPr anchor="ctr">
            <a:normAutofit/>
          </a:bodyPr>
          <a:lstStyle/>
          <a:p>
            <a:pPr>
              <a:spcAft>
                <a:spcPts val="600"/>
              </a:spcAft>
            </a:pPr>
            <a:r>
              <a:rPr lang="da-DK"/>
              <a:t>Revideret efterår 2023</a:t>
            </a:r>
          </a:p>
        </p:txBody>
      </p:sp>
      <p:sp>
        <p:nvSpPr>
          <p:cNvPr id="4" name="Pladsholder til sidefod 3">
            <a:extLst>
              <a:ext uri="{FF2B5EF4-FFF2-40B4-BE49-F238E27FC236}">
                <a16:creationId xmlns:a16="http://schemas.microsoft.com/office/drawing/2014/main" id="{B7599F3A-0080-466B-88B4-8859A4070688}"/>
              </a:ext>
            </a:extLst>
          </p:cNvPr>
          <p:cNvSpPr>
            <a:spLocks noGrp="1"/>
          </p:cNvSpPr>
          <p:nvPr>
            <p:ph type="ftr" sz="quarter" idx="11"/>
          </p:nvPr>
        </p:nvSpPr>
        <p:spPr>
          <a:xfrm>
            <a:off x="2255520" y="4847566"/>
            <a:ext cx="5760720" cy="273844"/>
          </a:xfrm>
        </p:spPr>
        <p:txBody>
          <a:bodyPr anchor="ctr">
            <a:normAutofit/>
          </a:bodyPr>
          <a:lstStyle/>
          <a:p>
            <a:pPr>
              <a:spcAft>
                <a:spcPts val="600"/>
              </a:spcAft>
            </a:pPr>
            <a:r>
              <a:rPr lang="da-DK" dirty="0"/>
              <a:t>Billedmateriale: Nationalt Videnscenter for Demens / Colourbox.dk / Commons Wikimedia</a:t>
            </a:r>
          </a:p>
        </p:txBody>
      </p:sp>
      <p:sp>
        <p:nvSpPr>
          <p:cNvPr id="2" name="Pladsholder til slidenummer 1">
            <a:extLst>
              <a:ext uri="{FF2B5EF4-FFF2-40B4-BE49-F238E27FC236}">
                <a16:creationId xmlns:a16="http://schemas.microsoft.com/office/drawing/2014/main" id="{18262E16-B896-439C-80F5-FAE2E8C18F2F}"/>
              </a:ext>
            </a:extLst>
          </p:cNvPr>
          <p:cNvSpPr>
            <a:spLocks noGrp="1"/>
          </p:cNvSpPr>
          <p:nvPr>
            <p:ph type="sldNum" sz="quarter" idx="12"/>
          </p:nvPr>
        </p:nvSpPr>
        <p:spPr>
          <a:xfrm>
            <a:off x="8091158" y="4847566"/>
            <a:ext cx="424192" cy="273844"/>
          </a:xfrm>
        </p:spPr>
        <p:txBody>
          <a:bodyPr anchor="ctr">
            <a:normAutofit/>
          </a:bodyPr>
          <a:lstStyle/>
          <a:p>
            <a:pPr>
              <a:spcAft>
                <a:spcPts val="600"/>
              </a:spcAft>
            </a:pPr>
            <a:fld id="{74447C9C-57A8-4003-9066-4A7E6D84F205}" type="slidenum">
              <a:rPr lang="da-DK" smtClean="0"/>
              <a:pPr>
                <a:spcAft>
                  <a:spcPts val="600"/>
                </a:spcAft>
              </a:pPr>
              <a:t>4</a:t>
            </a:fld>
            <a:endParaRPr lang="da-DK"/>
          </a:p>
        </p:txBody>
      </p:sp>
      <p:sp>
        <p:nvSpPr>
          <p:cNvPr id="9" name="Titel 8"/>
          <p:cNvSpPr>
            <a:spLocks noGrp="1"/>
          </p:cNvSpPr>
          <p:nvPr>
            <p:ph type="title"/>
          </p:nvPr>
        </p:nvSpPr>
        <p:spPr>
          <a:xfrm>
            <a:off x="628651" y="98613"/>
            <a:ext cx="6805495" cy="398639"/>
          </a:xfrm>
        </p:spPr>
        <p:txBody>
          <a:bodyPr anchor="ctr">
            <a:normAutofit/>
          </a:bodyPr>
          <a:lstStyle/>
          <a:p>
            <a:r>
              <a:rPr lang="da-DK" dirty="0"/>
              <a:t>Opsamling fra sidst</a:t>
            </a:r>
          </a:p>
        </p:txBody>
      </p:sp>
    </p:spTree>
    <p:extLst>
      <p:ext uri="{BB962C8B-B14F-4D97-AF65-F5344CB8AC3E}">
        <p14:creationId xmlns:p14="http://schemas.microsoft.com/office/powerpoint/2010/main" val="593548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628651" y="98613"/>
            <a:ext cx="6805495" cy="398639"/>
          </a:xfrm>
        </p:spPr>
        <p:txBody>
          <a:bodyPr anchor="ctr">
            <a:normAutofit/>
          </a:bodyPr>
          <a:lstStyle/>
          <a:p>
            <a:r>
              <a:rPr lang="da-DK" dirty="0"/>
              <a:t>Juridiske opmærksomhedspunkter</a:t>
            </a:r>
          </a:p>
        </p:txBody>
      </p:sp>
      <p:sp>
        <p:nvSpPr>
          <p:cNvPr id="7" name="Pladsholder til indhold 6"/>
          <p:cNvSpPr>
            <a:spLocks noGrp="1"/>
          </p:cNvSpPr>
          <p:nvPr>
            <p:ph sz="half" idx="1"/>
          </p:nvPr>
        </p:nvSpPr>
        <p:spPr>
          <a:xfrm>
            <a:off x="628650" y="1369218"/>
            <a:ext cx="3886200" cy="3263504"/>
          </a:xfrm>
        </p:spPr>
        <p:txBody>
          <a:bodyPr>
            <a:normAutofit/>
          </a:bodyPr>
          <a:lstStyle/>
          <a:p>
            <a:r>
              <a:rPr lang="da-DK" sz="1800" dirty="0"/>
              <a:t>Selvbestemmelse kontra omsorgspligt</a:t>
            </a:r>
          </a:p>
          <a:p>
            <a:r>
              <a:rPr lang="da-DK" sz="1800" dirty="0"/>
              <a:t>Kørekort</a:t>
            </a:r>
          </a:p>
          <a:p>
            <a:r>
              <a:rPr lang="da-DK" sz="1800" dirty="0"/>
              <a:t>Plejetestamente</a:t>
            </a:r>
          </a:p>
          <a:p>
            <a:r>
              <a:rPr lang="da-DK" sz="1800" dirty="0"/>
              <a:t>Bisidder</a:t>
            </a:r>
          </a:p>
          <a:p>
            <a:r>
              <a:rPr lang="da-DK" sz="1800" dirty="0"/>
              <a:t>Fuldmagter</a:t>
            </a:r>
          </a:p>
          <a:p>
            <a:r>
              <a:rPr lang="da-DK" sz="1800" dirty="0"/>
              <a:t>Værgemål</a:t>
            </a:r>
          </a:p>
          <a:p>
            <a:r>
              <a:rPr lang="da-DK" sz="1800" dirty="0"/>
              <a:t>Flytning i plejebolig</a:t>
            </a:r>
          </a:p>
        </p:txBody>
      </p:sp>
      <p:pic>
        <p:nvPicPr>
          <p:cNvPr id="3" name="Billede 2">
            <a:extLst>
              <a:ext uri="{FF2B5EF4-FFF2-40B4-BE49-F238E27FC236}">
                <a16:creationId xmlns:a16="http://schemas.microsoft.com/office/drawing/2014/main" id="{9C003D86-3C05-4D85-BF56-63C9928499DB}"/>
              </a:ext>
            </a:extLst>
          </p:cNvPr>
          <p:cNvPicPr>
            <a:picLocks noChangeAspect="1"/>
          </p:cNvPicPr>
          <p:nvPr/>
        </p:nvPicPr>
        <p:blipFill>
          <a:blip r:embed="rId3"/>
          <a:stretch>
            <a:fillRect/>
          </a:stretch>
        </p:blipFill>
        <p:spPr>
          <a:xfrm rot="622387">
            <a:off x="5580117" y="1040657"/>
            <a:ext cx="2235499" cy="3263504"/>
          </a:xfrm>
          <a:prstGeom prst="rect">
            <a:avLst/>
          </a:prstGeom>
          <a:noFill/>
          <a:effectLst>
            <a:outerShdw blurRad="63500" sx="102000" sy="102000" algn="ctr" rotWithShape="0">
              <a:prstClr val="black">
                <a:alpha val="40000"/>
              </a:prstClr>
            </a:outerShdw>
          </a:effectLst>
        </p:spPr>
      </p:pic>
      <p:sp>
        <p:nvSpPr>
          <p:cNvPr id="8" name="Pladsholder til dato 7">
            <a:extLst>
              <a:ext uri="{FF2B5EF4-FFF2-40B4-BE49-F238E27FC236}">
                <a16:creationId xmlns:a16="http://schemas.microsoft.com/office/drawing/2014/main" id="{195D1A5B-EE9A-4C2E-9F04-E37038AD4AED}"/>
              </a:ext>
            </a:extLst>
          </p:cNvPr>
          <p:cNvSpPr>
            <a:spLocks noGrp="1"/>
          </p:cNvSpPr>
          <p:nvPr>
            <p:ph type="dt" sz="half" idx="10"/>
          </p:nvPr>
        </p:nvSpPr>
        <p:spPr>
          <a:xfrm>
            <a:off x="628650" y="4847566"/>
            <a:ext cx="1535430" cy="273844"/>
          </a:xfrm>
        </p:spPr>
        <p:txBody>
          <a:bodyPr anchor="ctr">
            <a:normAutofit/>
          </a:bodyPr>
          <a:lstStyle/>
          <a:p>
            <a:pPr>
              <a:spcAft>
                <a:spcPts val="600"/>
              </a:spcAft>
            </a:pPr>
            <a:r>
              <a:rPr lang="da-DK" dirty="0"/>
              <a:t>Revideret efterår 2023</a:t>
            </a:r>
          </a:p>
        </p:txBody>
      </p:sp>
      <p:sp>
        <p:nvSpPr>
          <p:cNvPr id="9" name="Pladsholder til sidefod 8">
            <a:extLst>
              <a:ext uri="{FF2B5EF4-FFF2-40B4-BE49-F238E27FC236}">
                <a16:creationId xmlns:a16="http://schemas.microsoft.com/office/drawing/2014/main" id="{BA9E6413-EB95-4983-A2A4-A9B00B11C50C}"/>
              </a:ext>
            </a:extLst>
          </p:cNvPr>
          <p:cNvSpPr>
            <a:spLocks noGrp="1"/>
          </p:cNvSpPr>
          <p:nvPr>
            <p:ph type="ftr" sz="quarter" idx="11"/>
          </p:nvPr>
        </p:nvSpPr>
        <p:spPr>
          <a:xfrm>
            <a:off x="2255520" y="4847566"/>
            <a:ext cx="5760720" cy="273844"/>
          </a:xfrm>
        </p:spPr>
        <p:txBody>
          <a:bodyPr anchor="ctr">
            <a:normAutofit/>
          </a:bodyPr>
          <a:lstStyle/>
          <a:p>
            <a:pPr>
              <a:spcAft>
                <a:spcPts val="600"/>
              </a:spcAft>
            </a:pPr>
            <a:r>
              <a:rPr lang="da-DK"/>
              <a:t>Billedmateriale: Nationalt Videnscenter for Demens / Colourbox.dk / Commons Wikimedia</a:t>
            </a:r>
          </a:p>
        </p:txBody>
      </p:sp>
      <p:sp>
        <p:nvSpPr>
          <p:cNvPr id="2" name="Pladsholder til slidenummer 1">
            <a:extLst>
              <a:ext uri="{FF2B5EF4-FFF2-40B4-BE49-F238E27FC236}">
                <a16:creationId xmlns:a16="http://schemas.microsoft.com/office/drawing/2014/main" id="{0E50F1A8-4B01-41B8-A1D7-44701C4CB1BD}"/>
              </a:ext>
            </a:extLst>
          </p:cNvPr>
          <p:cNvSpPr>
            <a:spLocks noGrp="1"/>
          </p:cNvSpPr>
          <p:nvPr>
            <p:ph type="sldNum" sz="quarter" idx="12"/>
          </p:nvPr>
        </p:nvSpPr>
        <p:spPr>
          <a:xfrm>
            <a:off x="8091158" y="4847566"/>
            <a:ext cx="424192" cy="273844"/>
          </a:xfrm>
        </p:spPr>
        <p:txBody>
          <a:bodyPr anchor="ctr">
            <a:normAutofit/>
          </a:bodyPr>
          <a:lstStyle/>
          <a:p>
            <a:pPr>
              <a:spcAft>
                <a:spcPts val="600"/>
              </a:spcAft>
            </a:pPr>
            <a:fld id="{74447C9C-57A8-4003-9066-4A7E6D84F205}" type="slidenum">
              <a:rPr lang="da-DK" smtClean="0"/>
              <a:pPr>
                <a:spcAft>
                  <a:spcPts val="600"/>
                </a:spcAft>
              </a:pPr>
              <a:t>5</a:t>
            </a:fld>
            <a:endParaRPr lang="da-DK"/>
          </a:p>
        </p:txBody>
      </p:sp>
    </p:spTree>
    <p:extLst>
      <p:ext uri="{BB962C8B-B14F-4D97-AF65-F5344CB8AC3E}">
        <p14:creationId xmlns:p14="http://schemas.microsoft.com/office/powerpoint/2010/main" val="3537983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D52AEC-309B-469E-9803-6EA1FC594C09}"/>
              </a:ext>
            </a:extLst>
          </p:cNvPr>
          <p:cNvSpPr>
            <a:spLocks noGrp="1"/>
          </p:cNvSpPr>
          <p:nvPr>
            <p:ph type="title"/>
          </p:nvPr>
        </p:nvSpPr>
        <p:spPr>
          <a:xfrm>
            <a:off x="628651" y="98613"/>
            <a:ext cx="6805495" cy="398639"/>
          </a:xfrm>
        </p:spPr>
        <p:txBody>
          <a:bodyPr anchor="ctr">
            <a:normAutofit/>
          </a:bodyPr>
          <a:lstStyle/>
          <a:p>
            <a:r>
              <a:rPr lang="da-DK" dirty="0"/>
              <a:t>Plejebolig</a:t>
            </a:r>
          </a:p>
        </p:txBody>
      </p:sp>
      <p:sp>
        <p:nvSpPr>
          <p:cNvPr id="4" name="Pladsholder til dato 3">
            <a:extLst>
              <a:ext uri="{FF2B5EF4-FFF2-40B4-BE49-F238E27FC236}">
                <a16:creationId xmlns:a16="http://schemas.microsoft.com/office/drawing/2014/main" id="{3E013D00-061B-44B0-8A62-EC602B8D02F7}"/>
              </a:ext>
            </a:extLst>
          </p:cNvPr>
          <p:cNvSpPr>
            <a:spLocks noGrp="1"/>
          </p:cNvSpPr>
          <p:nvPr>
            <p:ph type="dt" sz="half" idx="10"/>
          </p:nvPr>
        </p:nvSpPr>
        <p:spPr>
          <a:xfrm>
            <a:off x="628650" y="4847566"/>
            <a:ext cx="1535430" cy="273844"/>
          </a:xfrm>
        </p:spPr>
        <p:txBody>
          <a:bodyPr anchor="ctr">
            <a:normAutofit/>
          </a:bodyPr>
          <a:lstStyle/>
          <a:p>
            <a:pPr>
              <a:spcAft>
                <a:spcPts val="600"/>
              </a:spcAft>
            </a:pPr>
            <a:r>
              <a:rPr lang="da-DK"/>
              <a:t>Revideret efterår 2023</a:t>
            </a:r>
          </a:p>
        </p:txBody>
      </p:sp>
      <p:sp>
        <p:nvSpPr>
          <p:cNvPr id="5" name="Pladsholder til sidefod 4">
            <a:extLst>
              <a:ext uri="{FF2B5EF4-FFF2-40B4-BE49-F238E27FC236}">
                <a16:creationId xmlns:a16="http://schemas.microsoft.com/office/drawing/2014/main" id="{596CB342-BE17-4FA0-A99F-77AA16AFEEAC}"/>
              </a:ext>
            </a:extLst>
          </p:cNvPr>
          <p:cNvSpPr>
            <a:spLocks noGrp="1"/>
          </p:cNvSpPr>
          <p:nvPr>
            <p:ph type="ftr" sz="quarter" idx="11"/>
          </p:nvPr>
        </p:nvSpPr>
        <p:spPr>
          <a:xfrm>
            <a:off x="2255520" y="4847566"/>
            <a:ext cx="5760720" cy="273844"/>
          </a:xfrm>
        </p:spPr>
        <p:txBody>
          <a:bodyPr anchor="ctr">
            <a:normAutofit/>
          </a:bodyPr>
          <a:lstStyle/>
          <a:p>
            <a:pPr>
              <a:spcAft>
                <a:spcPts val="600"/>
              </a:spcAft>
            </a:pPr>
            <a:r>
              <a:rPr lang="da-DK"/>
              <a:t>Billedmateriale: Nationalt Videnscenter for Demens / Colourbox.dk / Commons Wikimedia</a:t>
            </a:r>
          </a:p>
        </p:txBody>
      </p:sp>
      <p:sp>
        <p:nvSpPr>
          <p:cNvPr id="6" name="Pladsholder til slidenummer 5">
            <a:extLst>
              <a:ext uri="{FF2B5EF4-FFF2-40B4-BE49-F238E27FC236}">
                <a16:creationId xmlns:a16="http://schemas.microsoft.com/office/drawing/2014/main" id="{C4D45767-103F-4783-84A1-4CCED64EF2E7}"/>
              </a:ext>
            </a:extLst>
          </p:cNvPr>
          <p:cNvSpPr>
            <a:spLocks noGrp="1"/>
          </p:cNvSpPr>
          <p:nvPr>
            <p:ph type="sldNum" sz="quarter" idx="12"/>
          </p:nvPr>
        </p:nvSpPr>
        <p:spPr>
          <a:xfrm>
            <a:off x="8091158" y="4847566"/>
            <a:ext cx="424192" cy="273844"/>
          </a:xfrm>
        </p:spPr>
        <p:txBody>
          <a:bodyPr anchor="ctr">
            <a:normAutofit/>
          </a:bodyPr>
          <a:lstStyle/>
          <a:p>
            <a:pPr>
              <a:spcAft>
                <a:spcPts val="600"/>
              </a:spcAft>
            </a:pPr>
            <a:fld id="{74447C9C-57A8-4003-9066-4A7E6D84F205}" type="slidenum">
              <a:rPr lang="da-DK" smtClean="0"/>
              <a:pPr>
                <a:spcAft>
                  <a:spcPts val="600"/>
                </a:spcAft>
              </a:pPr>
              <a:t>6</a:t>
            </a:fld>
            <a:endParaRPr lang="da-DK"/>
          </a:p>
        </p:txBody>
      </p:sp>
      <p:sp>
        <p:nvSpPr>
          <p:cNvPr id="7" name="Pladsholder til tekst 6">
            <a:extLst>
              <a:ext uri="{FF2B5EF4-FFF2-40B4-BE49-F238E27FC236}">
                <a16:creationId xmlns:a16="http://schemas.microsoft.com/office/drawing/2014/main" id="{FC0E44CF-7346-4CE6-9B36-238CA59D9384}"/>
              </a:ext>
            </a:extLst>
          </p:cNvPr>
          <p:cNvSpPr>
            <a:spLocks noGrp="1"/>
          </p:cNvSpPr>
          <p:nvPr>
            <p:ph type="body" sz="quarter" idx="13"/>
          </p:nvPr>
        </p:nvSpPr>
        <p:spPr>
          <a:xfrm>
            <a:off x="628650" y="712096"/>
            <a:ext cx="7886700" cy="675905"/>
          </a:xfrm>
        </p:spPr>
        <p:txBody>
          <a:bodyPr>
            <a:normAutofit/>
          </a:bodyPr>
          <a:lstStyle/>
          <a:p>
            <a:r>
              <a:rPr lang="da-DK" sz="2400" dirty="0"/>
              <a:t>Fra ansøgning til indflytning</a:t>
            </a:r>
          </a:p>
        </p:txBody>
      </p:sp>
      <p:graphicFrame>
        <p:nvGraphicFramePr>
          <p:cNvPr id="8" name="Pladsholder til indhold 7">
            <a:extLst>
              <a:ext uri="{FF2B5EF4-FFF2-40B4-BE49-F238E27FC236}">
                <a16:creationId xmlns:a16="http://schemas.microsoft.com/office/drawing/2014/main" id="{F29011D1-908F-4440-904F-CF3E043C2613}"/>
              </a:ext>
            </a:extLst>
          </p:cNvPr>
          <p:cNvGraphicFramePr>
            <a:graphicFrameLocks noGrp="1"/>
          </p:cNvGraphicFramePr>
          <p:nvPr>
            <p:ph idx="1"/>
            <p:extLst>
              <p:ext uri="{D42A27DB-BD31-4B8C-83A1-F6EECF244321}">
                <p14:modId xmlns:p14="http://schemas.microsoft.com/office/powerpoint/2010/main" val="1587253490"/>
              </p:ext>
            </p:extLst>
          </p:nvPr>
        </p:nvGraphicFramePr>
        <p:xfrm>
          <a:off x="628650" y="1524000"/>
          <a:ext cx="7886700" cy="3108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767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D628C2-4A62-4D6B-B178-662C54ED6707}"/>
              </a:ext>
            </a:extLst>
          </p:cNvPr>
          <p:cNvSpPr>
            <a:spLocks noGrp="1"/>
          </p:cNvSpPr>
          <p:nvPr>
            <p:ph type="title"/>
          </p:nvPr>
        </p:nvSpPr>
        <p:spPr/>
        <p:txBody>
          <a:bodyPr anchor="ctr">
            <a:normAutofit/>
          </a:bodyPr>
          <a:lstStyle/>
          <a:p>
            <a:r>
              <a:rPr lang="da-DK" dirty="0"/>
              <a:t>8 gode råd om indflytning i plejebolig</a:t>
            </a:r>
          </a:p>
        </p:txBody>
      </p:sp>
      <p:pic>
        <p:nvPicPr>
          <p:cNvPr id="12" name="Pladsholder til indhold 11">
            <a:hlinkClick r:id="rId3"/>
            <a:extLst>
              <a:ext uri="{FF2B5EF4-FFF2-40B4-BE49-F238E27FC236}">
                <a16:creationId xmlns:a16="http://schemas.microsoft.com/office/drawing/2014/main" id="{9CE1FDF0-6831-4916-9F54-E59BC73C1D4B}"/>
              </a:ext>
            </a:extLst>
          </p:cNvPr>
          <p:cNvPicPr>
            <a:picLocks noGrp="1" noChangeAspect="1"/>
          </p:cNvPicPr>
          <p:nvPr>
            <p:ph idx="1"/>
          </p:nvPr>
        </p:nvPicPr>
        <p:blipFill>
          <a:blip r:embed="rId4"/>
          <a:stretch>
            <a:fillRect/>
          </a:stretch>
        </p:blipFill>
        <p:spPr>
          <a:xfrm>
            <a:off x="682487" y="1408514"/>
            <a:ext cx="5331192" cy="3108325"/>
          </a:xfrm>
          <a:noFill/>
        </p:spPr>
      </p:pic>
      <p:sp>
        <p:nvSpPr>
          <p:cNvPr id="4" name="Pladsholder til dato 3">
            <a:extLst>
              <a:ext uri="{FF2B5EF4-FFF2-40B4-BE49-F238E27FC236}">
                <a16:creationId xmlns:a16="http://schemas.microsoft.com/office/drawing/2014/main" id="{E578E600-DDA9-4557-95CB-577079B0A493}"/>
              </a:ext>
            </a:extLst>
          </p:cNvPr>
          <p:cNvSpPr>
            <a:spLocks noGrp="1"/>
          </p:cNvSpPr>
          <p:nvPr>
            <p:ph type="dt" sz="half" idx="10"/>
          </p:nvPr>
        </p:nvSpPr>
        <p:spPr/>
        <p:txBody>
          <a:bodyPr anchor="ctr">
            <a:normAutofit/>
          </a:bodyPr>
          <a:lstStyle/>
          <a:p>
            <a:pPr>
              <a:spcAft>
                <a:spcPts val="450"/>
              </a:spcAft>
            </a:pPr>
            <a:r>
              <a:rPr lang="da-DK" sz="825"/>
              <a:t>Revideret efterår 2023</a:t>
            </a:r>
          </a:p>
        </p:txBody>
      </p:sp>
      <p:sp>
        <p:nvSpPr>
          <p:cNvPr id="5" name="Pladsholder til sidefod 4">
            <a:extLst>
              <a:ext uri="{FF2B5EF4-FFF2-40B4-BE49-F238E27FC236}">
                <a16:creationId xmlns:a16="http://schemas.microsoft.com/office/drawing/2014/main" id="{A7579418-4514-4C3E-B039-71225BE21256}"/>
              </a:ext>
            </a:extLst>
          </p:cNvPr>
          <p:cNvSpPr>
            <a:spLocks noGrp="1"/>
          </p:cNvSpPr>
          <p:nvPr>
            <p:ph type="ftr" sz="quarter" idx="11"/>
          </p:nvPr>
        </p:nvSpPr>
        <p:spPr/>
        <p:txBody>
          <a:bodyPr anchor="ctr">
            <a:normAutofit/>
          </a:bodyPr>
          <a:lstStyle/>
          <a:p>
            <a:pPr>
              <a:spcAft>
                <a:spcPts val="450"/>
              </a:spcAft>
            </a:pPr>
            <a:r>
              <a:rPr lang="da-DK" dirty="0"/>
              <a:t>Billedmateriale: Nationalt Videnscenter for Demens / Colourbox.dk / Commons Wikimedia</a:t>
            </a:r>
          </a:p>
        </p:txBody>
      </p:sp>
      <p:sp>
        <p:nvSpPr>
          <p:cNvPr id="6" name="Pladsholder til slidenummer 5">
            <a:extLst>
              <a:ext uri="{FF2B5EF4-FFF2-40B4-BE49-F238E27FC236}">
                <a16:creationId xmlns:a16="http://schemas.microsoft.com/office/drawing/2014/main" id="{6D60EE43-BC2D-4E68-9129-435563985A2E}"/>
              </a:ext>
            </a:extLst>
          </p:cNvPr>
          <p:cNvSpPr>
            <a:spLocks noGrp="1"/>
          </p:cNvSpPr>
          <p:nvPr>
            <p:ph type="sldNum" sz="quarter" idx="12"/>
          </p:nvPr>
        </p:nvSpPr>
        <p:spPr/>
        <p:txBody>
          <a:bodyPr anchor="ctr">
            <a:normAutofit/>
          </a:bodyPr>
          <a:lstStyle/>
          <a:p>
            <a:pPr>
              <a:spcAft>
                <a:spcPts val="450"/>
              </a:spcAft>
            </a:pPr>
            <a:fld id="{74447C9C-57A8-4003-9066-4A7E6D84F205}" type="slidenum">
              <a:rPr lang="da-DK" smtClean="0"/>
              <a:pPr>
                <a:spcAft>
                  <a:spcPts val="450"/>
                </a:spcAft>
              </a:pPr>
              <a:t>7</a:t>
            </a:fld>
            <a:endParaRPr lang="da-DK"/>
          </a:p>
        </p:txBody>
      </p:sp>
      <p:sp>
        <p:nvSpPr>
          <p:cNvPr id="9" name="Pladsholder til tekst 8">
            <a:extLst>
              <a:ext uri="{FF2B5EF4-FFF2-40B4-BE49-F238E27FC236}">
                <a16:creationId xmlns:a16="http://schemas.microsoft.com/office/drawing/2014/main" id="{D862046A-93DE-4262-B2D6-F288D9D59BF6}"/>
              </a:ext>
            </a:extLst>
          </p:cNvPr>
          <p:cNvSpPr>
            <a:spLocks noGrp="1"/>
          </p:cNvSpPr>
          <p:nvPr>
            <p:ph type="body" sz="quarter" idx="13"/>
          </p:nvPr>
        </p:nvSpPr>
        <p:spPr/>
        <p:txBody>
          <a:bodyPr anchor="b">
            <a:normAutofit/>
          </a:bodyPr>
          <a:lstStyle/>
          <a:p>
            <a:r>
              <a:rPr lang="da-DK" sz="1350" b="0" dirty="0"/>
              <a:t>Fra Ældresagens hjemmeside</a:t>
            </a:r>
          </a:p>
        </p:txBody>
      </p:sp>
      <p:sp>
        <p:nvSpPr>
          <p:cNvPr id="3" name="Pladsholder til indhold 2">
            <a:extLst>
              <a:ext uri="{FF2B5EF4-FFF2-40B4-BE49-F238E27FC236}">
                <a16:creationId xmlns:a16="http://schemas.microsoft.com/office/drawing/2014/main" id="{51122EA4-B67A-4C00-9C57-A0828A9786E6}"/>
              </a:ext>
            </a:extLst>
          </p:cNvPr>
          <p:cNvSpPr>
            <a:spLocks noGrp="1"/>
          </p:cNvSpPr>
          <p:nvPr>
            <p:ph sz="quarter" idx="4294967295"/>
          </p:nvPr>
        </p:nvSpPr>
        <p:spPr>
          <a:xfrm>
            <a:off x="6088063" y="1574800"/>
            <a:ext cx="3055937" cy="3067050"/>
          </a:xfrm>
        </p:spPr>
        <p:txBody>
          <a:bodyPr>
            <a:normAutofit/>
          </a:bodyPr>
          <a:lstStyle/>
          <a:p>
            <a:pPr marL="342900" indent="-342900">
              <a:buFont typeface="+mj-lt"/>
              <a:buAutoNum type="arabicPeriod"/>
            </a:pPr>
            <a:r>
              <a:rPr lang="da-DK" i="0" dirty="0">
                <a:effectLst/>
              </a:rPr>
              <a:t>Hold en indflytningssamtale</a:t>
            </a:r>
          </a:p>
          <a:p>
            <a:pPr marL="342900" indent="-342900">
              <a:buFont typeface="+mj-lt"/>
              <a:buAutoNum type="arabicPeriod"/>
            </a:pPr>
            <a:r>
              <a:rPr lang="da-DK" i="0" dirty="0">
                <a:effectLst/>
              </a:rPr>
              <a:t>Afstem ønsker og forventninger</a:t>
            </a:r>
          </a:p>
          <a:p>
            <a:pPr marL="342900" indent="-342900">
              <a:buFont typeface="+mj-lt"/>
              <a:buAutoNum type="arabicPeriod"/>
            </a:pPr>
            <a:r>
              <a:rPr lang="da-DK" i="0" dirty="0">
                <a:effectLst/>
              </a:rPr>
              <a:t>Tag det med ro</a:t>
            </a:r>
          </a:p>
          <a:p>
            <a:pPr marL="342900" indent="-342900">
              <a:buFont typeface="+mj-lt"/>
              <a:buAutoNum type="arabicPeriod"/>
            </a:pPr>
            <a:r>
              <a:rPr lang="da-DK" i="0" dirty="0">
                <a:effectLst/>
              </a:rPr>
              <a:t>Sortér ud – hvad skal med?</a:t>
            </a:r>
          </a:p>
          <a:p>
            <a:pPr marL="342900" indent="-342900">
              <a:buFont typeface="+mj-lt"/>
              <a:buAutoNum type="arabicPeriod"/>
            </a:pPr>
            <a:r>
              <a:rPr lang="da-DK" i="0" dirty="0">
                <a:effectLst/>
              </a:rPr>
              <a:t>Det personlige præg</a:t>
            </a:r>
          </a:p>
          <a:p>
            <a:pPr marL="342900" indent="-342900">
              <a:buFont typeface="+mj-lt"/>
              <a:buAutoNum type="arabicPeriod"/>
            </a:pPr>
            <a:r>
              <a:rPr lang="da-DK" i="0" dirty="0">
                <a:effectLst/>
              </a:rPr>
              <a:t>Gør noget ud af den første tid</a:t>
            </a:r>
            <a:endParaRPr lang="da-DK" dirty="0"/>
          </a:p>
          <a:p>
            <a:pPr marL="342900" indent="-342900">
              <a:buFont typeface="+mj-lt"/>
              <a:buAutoNum type="arabicPeriod"/>
            </a:pPr>
            <a:r>
              <a:rPr lang="da-DK" i="0" dirty="0">
                <a:effectLst/>
              </a:rPr>
              <a:t>Samarbejd med personalet</a:t>
            </a:r>
          </a:p>
          <a:p>
            <a:pPr marL="342900" indent="-342900">
              <a:buFont typeface="+mj-lt"/>
              <a:buAutoNum type="arabicPeriod"/>
            </a:pPr>
            <a:r>
              <a:rPr lang="nb-NO" i="0" dirty="0">
                <a:effectLst/>
              </a:rPr>
              <a:t>Tag kontakt til andre pårørende</a:t>
            </a:r>
          </a:p>
          <a:p>
            <a:endParaRPr lang="da-DK" dirty="0"/>
          </a:p>
        </p:txBody>
      </p:sp>
      <p:sp>
        <p:nvSpPr>
          <p:cNvPr id="15" name="Tekstfelt 14">
            <a:extLst>
              <a:ext uri="{FF2B5EF4-FFF2-40B4-BE49-F238E27FC236}">
                <a16:creationId xmlns:a16="http://schemas.microsoft.com/office/drawing/2014/main" id="{31176DB0-DD91-45DA-A4F3-3278CE94F01C}"/>
              </a:ext>
            </a:extLst>
          </p:cNvPr>
          <p:cNvSpPr txBox="1"/>
          <p:nvPr/>
        </p:nvSpPr>
        <p:spPr>
          <a:xfrm>
            <a:off x="682487" y="626661"/>
            <a:ext cx="7944678" cy="369332"/>
          </a:xfrm>
          <a:prstGeom prst="rect">
            <a:avLst/>
          </a:prstGeom>
          <a:noFill/>
        </p:spPr>
        <p:txBody>
          <a:bodyPr wrap="square">
            <a:spAutoFit/>
          </a:bodyPr>
          <a:lstStyle/>
          <a:p>
            <a:r>
              <a:rPr lang="da-DK" dirty="0">
                <a:solidFill>
                  <a:srgbClr val="0F0A33"/>
                </a:solidFill>
              </a:rPr>
              <a:t>En god begyndelse kan være afgørende for trivslen på plejehjemmet fremover.</a:t>
            </a:r>
            <a:endParaRPr lang="da-DK" dirty="0"/>
          </a:p>
        </p:txBody>
      </p:sp>
    </p:spTree>
    <p:extLst>
      <p:ext uri="{BB962C8B-B14F-4D97-AF65-F5344CB8AC3E}">
        <p14:creationId xmlns:p14="http://schemas.microsoft.com/office/powerpoint/2010/main" val="16054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dato 7">
            <a:extLst>
              <a:ext uri="{FF2B5EF4-FFF2-40B4-BE49-F238E27FC236}">
                <a16:creationId xmlns:a16="http://schemas.microsoft.com/office/drawing/2014/main" id="{276B949E-14BC-48DD-910C-A316877CD07B}"/>
              </a:ext>
            </a:extLst>
          </p:cNvPr>
          <p:cNvSpPr>
            <a:spLocks noGrp="1"/>
          </p:cNvSpPr>
          <p:nvPr>
            <p:ph type="dt" sz="half" idx="10"/>
          </p:nvPr>
        </p:nvSpPr>
        <p:spPr/>
        <p:txBody>
          <a:bodyPr/>
          <a:lstStyle/>
          <a:p>
            <a:r>
              <a:rPr lang="da-DK"/>
              <a:t>Revideret efterår 2023</a:t>
            </a:r>
            <a:endParaRPr lang="da-DK" dirty="0"/>
          </a:p>
        </p:txBody>
      </p:sp>
      <p:sp>
        <p:nvSpPr>
          <p:cNvPr id="13" name="Pladsholder til sidefod 12">
            <a:extLst>
              <a:ext uri="{FF2B5EF4-FFF2-40B4-BE49-F238E27FC236}">
                <a16:creationId xmlns:a16="http://schemas.microsoft.com/office/drawing/2014/main" id="{1B834787-C8FD-4811-9E12-7E334A68D36C}"/>
              </a:ext>
            </a:extLst>
          </p:cNvPr>
          <p:cNvSpPr>
            <a:spLocks noGrp="1"/>
          </p:cNvSpPr>
          <p:nvPr>
            <p:ph type="ftr" sz="quarter" idx="11"/>
          </p:nvPr>
        </p:nvSpPr>
        <p:spPr/>
        <p:txBody>
          <a:bodyPr/>
          <a:lstStyle/>
          <a:p>
            <a:r>
              <a:rPr lang="da-DK" dirty="0"/>
              <a:t>Billedmateriale: Nationalt Videnscenter for Demens / Colourbox.dk / Commons Wikimedia</a:t>
            </a:r>
          </a:p>
        </p:txBody>
      </p:sp>
      <p:sp>
        <p:nvSpPr>
          <p:cNvPr id="7" name="Pladsholder til slidenummer 6">
            <a:extLst>
              <a:ext uri="{FF2B5EF4-FFF2-40B4-BE49-F238E27FC236}">
                <a16:creationId xmlns:a16="http://schemas.microsoft.com/office/drawing/2014/main" id="{2309230C-B0F7-4252-A095-E7C1249584EB}"/>
              </a:ext>
            </a:extLst>
          </p:cNvPr>
          <p:cNvSpPr>
            <a:spLocks noGrp="1"/>
          </p:cNvSpPr>
          <p:nvPr>
            <p:ph type="sldNum" sz="quarter" idx="12"/>
          </p:nvPr>
        </p:nvSpPr>
        <p:spPr/>
        <p:txBody>
          <a:bodyPr/>
          <a:lstStyle/>
          <a:p>
            <a:fld id="{74447C9C-57A8-4003-9066-4A7E6D84F205}" type="slidenum">
              <a:rPr lang="da-DK" smtClean="0"/>
              <a:t>8</a:t>
            </a:fld>
            <a:endParaRPr lang="da-DK" dirty="0"/>
          </a:p>
        </p:txBody>
      </p:sp>
      <p:sp>
        <p:nvSpPr>
          <p:cNvPr id="2" name="Titel 1"/>
          <p:cNvSpPr>
            <a:spLocks noGrp="1"/>
          </p:cNvSpPr>
          <p:nvPr>
            <p:ph type="title"/>
          </p:nvPr>
        </p:nvSpPr>
        <p:spPr/>
        <p:txBody>
          <a:bodyPr/>
          <a:lstStyle/>
          <a:p>
            <a:r>
              <a:rPr lang="da-DK" dirty="0"/>
              <a:t>Pårørendes erfaringer med flytning i plejebolig</a:t>
            </a:r>
          </a:p>
        </p:txBody>
      </p:sp>
      <p:sp>
        <p:nvSpPr>
          <p:cNvPr id="10" name="Rektangel 9"/>
          <p:cNvSpPr/>
          <p:nvPr/>
        </p:nvSpPr>
        <p:spPr>
          <a:xfrm>
            <a:off x="324316" y="3724695"/>
            <a:ext cx="2442080" cy="854080"/>
          </a:xfrm>
          <a:prstGeom prst="rect">
            <a:avLst/>
          </a:prstGeom>
        </p:spPr>
        <p:txBody>
          <a:bodyPr wrap="square">
            <a:spAutoFit/>
          </a:bodyPr>
          <a:lstStyle/>
          <a:p>
            <a:r>
              <a:rPr lang="da-DK" sz="1200" b="1" dirty="0"/>
              <a:t>Region H – Grib om livet </a:t>
            </a:r>
            <a:br>
              <a:rPr lang="da-DK" sz="1200" dirty="0"/>
            </a:br>
            <a:r>
              <a:rPr lang="da-DK" sz="1200" dirty="0"/>
              <a:t>Den svære beslutning om plejehjem</a:t>
            </a:r>
            <a:endParaRPr lang="da-DK" sz="1200" dirty="0">
              <a:hlinkClick r:id="rId3"/>
            </a:endParaRPr>
          </a:p>
          <a:p>
            <a:r>
              <a:rPr lang="da-DK" sz="1200" dirty="0">
                <a:hlinkClick r:id="rId3"/>
              </a:rPr>
              <a:t> https://youtu.be/zh0wMifgxCs</a:t>
            </a:r>
            <a:endParaRPr lang="da-DK" sz="1200" dirty="0"/>
          </a:p>
          <a:p>
            <a:endParaRPr lang="da-DK" sz="1350" dirty="0"/>
          </a:p>
        </p:txBody>
      </p:sp>
      <p:sp>
        <p:nvSpPr>
          <p:cNvPr id="12" name="Rektangel 11"/>
          <p:cNvSpPr/>
          <p:nvPr/>
        </p:nvSpPr>
        <p:spPr>
          <a:xfrm>
            <a:off x="3378403" y="3716599"/>
            <a:ext cx="2193386" cy="830997"/>
          </a:xfrm>
          <a:prstGeom prst="rect">
            <a:avLst/>
          </a:prstGeom>
        </p:spPr>
        <p:txBody>
          <a:bodyPr wrap="square">
            <a:spAutoFit/>
          </a:bodyPr>
          <a:lstStyle/>
          <a:p>
            <a:r>
              <a:rPr lang="da-DK" sz="1200" b="1" dirty="0"/>
              <a:t>Region H – Grib om livet:</a:t>
            </a:r>
          </a:p>
          <a:p>
            <a:r>
              <a:rPr lang="da-DK" sz="1200" dirty="0"/>
              <a:t>At give slip</a:t>
            </a:r>
            <a:endParaRPr lang="da-DK" sz="1200" dirty="0">
              <a:hlinkClick r:id="rId4"/>
            </a:endParaRPr>
          </a:p>
          <a:p>
            <a:r>
              <a:rPr lang="da-DK" sz="1200" dirty="0">
                <a:hlinkClick r:id="rId4"/>
              </a:rPr>
              <a:t>https://youtu.be/EIJm9-fHt30</a:t>
            </a:r>
            <a:endParaRPr lang="da-DK" sz="1200" dirty="0"/>
          </a:p>
          <a:p>
            <a:endParaRPr lang="da-DK" sz="1200" dirty="0"/>
          </a:p>
        </p:txBody>
      </p:sp>
      <p:sp>
        <p:nvSpPr>
          <p:cNvPr id="3" name="Rektangel 2"/>
          <p:cNvSpPr/>
          <p:nvPr/>
        </p:nvSpPr>
        <p:spPr>
          <a:xfrm>
            <a:off x="6274224" y="3589641"/>
            <a:ext cx="2319844" cy="957955"/>
          </a:xfrm>
          <a:prstGeom prst="rect">
            <a:avLst/>
          </a:prstGeom>
        </p:spPr>
        <p:txBody>
          <a:bodyPr wrap="square">
            <a:spAutoFit/>
          </a:bodyPr>
          <a:lstStyle/>
          <a:p>
            <a:br>
              <a:rPr lang="da-DK" sz="825" dirty="0"/>
            </a:br>
            <a:r>
              <a:rPr lang="da-DK" sz="1200" b="1" dirty="0"/>
              <a:t>Region H – Grib om livet: </a:t>
            </a:r>
            <a:br>
              <a:rPr lang="da-DK" sz="1200" dirty="0"/>
            </a:br>
            <a:r>
              <a:rPr lang="da-DK" sz="1200" dirty="0"/>
              <a:t>Svend kom i gode hænder og Brit fik livet tilbage</a:t>
            </a:r>
            <a:endParaRPr lang="da-DK" sz="1200" dirty="0">
              <a:hlinkClick r:id="rId5"/>
            </a:endParaRPr>
          </a:p>
          <a:p>
            <a:r>
              <a:rPr lang="da-DK" sz="1200" dirty="0">
                <a:hlinkClick r:id="rId5"/>
              </a:rPr>
              <a:t>https://youtu.be/aJGqy96ardA</a:t>
            </a:r>
            <a:endParaRPr lang="da-DK" sz="1350" dirty="0"/>
          </a:p>
        </p:txBody>
      </p:sp>
      <p:pic>
        <p:nvPicPr>
          <p:cNvPr id="4" name="Billede 3">
            <a:extLst>
              <a:ext uri="{FF2B5EF4-FFF2-40B4-BE49-F238E27FC236}">
                <a16:creationId xmlns:a16="http://schemas.microsoft.com/office/drawing/2014/main" id="{48BB349A-20B0-4D94-8E35-34FB770E7C3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26141" y="1510795"/>
            <a:ext cx="2857495" cy="1616123"/>
          </a:xfrm>
          <a:prstGeom prst="rect">
            <a:avLst/>
          </a:prstGeom>
        </p:spPr>
      </p:pic>
      <p:pic>
        <p:nvPicPr>
          <p:cNvPr id="5" name="Billede 4">
            <a:extLst>
              <a:ext uri="{FF2B5EF4-FFF2-40B4-BE49-F238E27FC236}">
                <a16:creationId xmlns:a16="http://schemas.microsoft.com/office/drawing/2014/main" id="{7A26AF6C-1A9C-4D78-9DE0-CE1908C294D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152320" y="1499522"/>
            <a:ext cx="2911719" cy="1627396"/>
          </a:xfrm>
          <a:prstGeom prst="rect">
            <a:avLst/>
          </a:prstGeom>
        </p:spPr>
      </p:pic>
      <p:pic>
        <p:nvPicPr>
          <p:cNvPr id="11" name="Billede 10">
            <a:extLst>
              <a:ext uri="{FF2B5EF4-FFF2-40B4-BE49-F238E27FC236}">
                <a16:creationId xmlns:a16="http://schemas.microsoft.com/office/drawing/2014/main" id="{A5EE2B55-6C0B-4F68-A10E-5C733A12D64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24316" y="1510795"/>
            <a:ext cx="2793545" cy="1627397"/>
          </a:xfrm>
          <a:prstGeom prst="rect">
            <a:avLst/>
          </a:prstGeom>
        </p:spPr>
      </p:pic>
    </p:spTree>
    <p:extLst>
      <p:ext uri="{BB962C8B-B14F-4D97-AF65-F5344CB8AC3E}">
        <p14:creationId xmlns:p14="http://schemas.microsoft.com/office/powerpoint/2010/main" val="3685107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DFDB60FA-11E5-F8EF-BE80-088AA20912BA}"/>
              </a:ext>
            </a:extLst>
          </p:cNvPr>
          <p:cNvSpPr>
            <a:spLocks noGrp="1"/>
          </p:cNvSpPr>
          <p:nvPr>
            <p:ph type="title"/>
          </p:nvPr>
        </p:nvSpPr>
        <p:spPr>
          <a:xfrm>
            <a:off x="628651" y="98613"/>
            <a:ext cx="6805495" cy="398639"/>
          </a:xfrm>
        </p:spPr>
        <p:txBody>
          <a:bodyPr anchor="ctr">
            <a:normAutofit/>
          </a:bodyPr>
          <a:lstStyle/>
          <a:p>
            <a:r>
              <a:rPr lang="en-US" dirty="0"/>
              <a:t>Tal med </a:t>
            </a:r>
            <a:r>
              <a:rPr lang="en-US" dirty="0" err="1"/>
              <a:t>sidemanden</a:t>
            </a:r>
            <a:endParaRPr lang="en-US" dirty="0"/>
          </a:p>
        </p:txBody>
      </p:sp>
      <p:pic>
        <p:nvPicPr>
          <p:cNvPr id="9" name="Pladsholder til indhold 8" descr="To tomme talebobler">
            <a:extLst>
              <a:ext uri="{FF2B5EF4-FFF2-40B4-BE49-F238E27FC236}">
                <a16:creationId xmlns:a16="http://schemas.microsoft.com/office/drawing/2014/main" id="{5DA5B15B-9396-4A54-A500-71619432EE4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099" r="1" b="17834"/>
          <a:stretch/>
        </p:blipFill>
        <p:spPr>
          <a:xfrm>
            <a:off x="628650" y="1524000"/>
            <a:ext cx="7886700" cy="3108722"/>
          </a:xfrm>
          <a:noFill/>
        </p:spPr>
      </p:pic>
      <p:sp>
        <p:nvSpPr>
          <p:cNvPr id="4" name="Pladsholder til dato 3">
            <a:extLst>
              <a:ext uri="{FF2B5EF4-FFF2-40B4-BE49-F238E27FC236}">
                <a16:creationId xmlns:a16="http://schemas.microsoft.com/office/drawing/2014/main" id="{EC315F2C-C565-439F-9479-12DAFA15196A}"/>
              </a:ext>
            </a:extLst>
          </p:cNvPr>
          <p:cNvSpPr>
            <a:spLocks noGrp="1"/>
          </p:cNvSpPr>
          <p:nvPr>
            <p:ph type="dt" sz="half" idx="10"/>
          </p:nvPr>
        </p:nvSpPr>
        <p:spPr>
          <a:xfrm>
            <a:off x="628650" y="4847566"/>
            <a:ext cx="1535430" cy="273844"/>
          </a:xfrm>
        </p:spPr>
        <p:txBody>
          <a:bodyPr anchor="ctr">
            <a:normAutofit/>
          </a:bodyPr>
          <a:lstStyle/>
          <a:p>
            <a:pPr>
              <a:spcAft>
                <a:spcPts val="450"/>
              </a:spcAft>
            </a:pPr>
            <a:r>
              <a:rPr lang="da-DK"/>
              <a:t>Revideret efterår 2023</a:t>
            </a:r>
          </a:p>
        </p:txBody>
      </p:sp>
      <p:sp>
        <p:nvSpPr>
          <p:cNvPr id="5" name="Pladsholder til sidefod 4">
            <a:extLst>
              <a:ext uri="{FF2B5EF4-FFF2-40B4-BE49-F238E27FC236}">
                <a16:creationId xmlns:a16="http://schemas.microsoft.com/office/drawing/2014/main" id="{4A96F48B-3715-4763-804A-1E634BB908E1}"/>
              </a:ext>
            </a:extLst>
          </p:cNvPr>
          <p:cNvSpPr>
            <a:spLocks noGrp="1"/>
          </p:cNvSpPr>
          <p:nvPr>
            <p:ph type="ftr" sz="quarter" idx="11"/>
          </p:nvPr>
        </p:nvSpPr>
        <p:spPr>
          <a:xfrm>
            <a:off x="2255520" y="4847566"/>
            <a:ext cx="5760720" cy="273844"/>
          </a:xfrm>
        </p:spPr>
        <p:txBody>
          <a:bodyPr anchor="ctr">
            <a:normAutofit/>
          </a:bodyPr>
          <a:lstStyle/>
          <a:p>
            <a:pPr>
              <a:spcAft>
                <a:spcPts val="450"/>
              </a:spcAft>
            </a:pPr>
            <a:r>
              <a:rPr lang="da-DK"/>
              <a:t>Billedmateriale: Nationalt Videnscenter for Demens / Colourbox.dk / Commons Wikimedia</a:t>
            </a:r>
          </a:p>
        </p:txBody>
      </p:sp>
      <p:sp>
        <p:nvSpPr>
          <p:cNvPr id="6" name="Pladsholder til slidenummer 5">
            <a:extLst>
              <a:ext uri="{FF2B5EF4-FFF2-40B4-BE49-F238E27FC236}">
                <a16:creationId xmlns:a16="http://schemas.microsoft.com/office/drawing/2014/main" id="{3AC06081-B9B3-4115-B0ED-881C17263299}"/>
              </a:ext>
            </a:extLst>
          </p:cNvPr>
          <p:cNvSpPr>
            <a:spLocks noGrp="1"/>
          </p:cNvSpPr>
          <p:nvPr>
            <p:ph type="sldNum" sz="quarter" idx="12"/>
          </p:nvPr>
        </p:nvSpPr>
        <p:spPr>
          <a:xfrm>
            <a:off x="8091158" y="4847566"/>
            <a:ext cx="424192" cy="273844"/>
          </a:xfrm>
        </p:spPr>
        <p:txBody>
          <a:bodyPr anchor="ctr">
            <a:normAutofit/>
          </a:bodyPr>
          <a:lstStyle/>
          <a:p>
            <a:pPr>
              <a:spcAft>
                <a:spcPts val="450"/>
              </a:spcAft>
            </a:pPr>
            <a:fld id="{74447C9C-57A8-4003-9066-4A7E6D84F205}" type="slidenum">
              <a:rPr lang="da-DK" smtClean="0"/>
              <a:pPr>
                <a:spcAft>
                  <a:spcPts val="450"/>
                </a:spcAft>
              </a:pPr>
              <a:t>9</a:t>
            </a:fld>
            <a:endParaRPr lang="da-DK"/>
          </a:p>
        </p:txBody>
      </p:sp>
      <p:sp>
        <p:nvSpPr>
          <p:cNvPr id="3" name="Pladsholder til indhold 2">
            <a:extLst>
              <a:ext uri="{FF2B5EF4-FFF2-40B4-BE49-F238E27FC236}">
                <a16:creationId xmlns:a16="http://schemas.microsoft.com/office/drawing/2014/main" id="{30D13BFE-738A-4D51-8A25-A35704E07D7C}"/>
              </a:ext>
            </a:extLst>
          </p:cNvPr>
          <p:cNvSpPr>
            <a:spLocks noGrp="1"/>
          </p:cNvSpPr>
          <p:nvPr>
            <p:ph type="body" sz="quarter" idx="13"/>
          </p:nvPr>
        </p:nvSpPr>
        <p:spPr>
          <a:xfrm>
            <a:off x="628650" y="712096"/>
            <a:ext cx="7886700" cy="675905"/>
          </a:xfrm>
        </p:spPr>
        <p:txBody>
          <a:bodyPr>
            <a:normAutofit/>
          </a:bodyPr>
          <a:lstStyle/>
          <a:p>
            <a:pPr marL="0" indent="0">
              <a:buNone/>
            </a:pPr>
            <a:r>
              <a:rPr lang="da-DK" sz="2400" dirty="0"/>
              <a:t>Hvilke tanker sætter filmene i gang hos dig? </a:t>
            </a:r>
          </a:p>
          <a:p>
            <a:endParaRPr lang="da-DK" dirty="0"/>
          </a:p>
        </p:txBody>
      </p:sp>
    </p:spTree>
    <p:extLst>
      <p:ext uri="{BB962C8B-B14F-4D97-AF65-F5344CB8AC3E}">
        <p14:creationId xmlns:p14="http://schemas.microsoft.com/office/powerpoint/2010/main" val="7086315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NVD skabelon_dansk">
  <a:themeElements>
    <a:clrScheme name="Brugerdefineret 8">
      <a:dk1>
        <a:srgbClr val="000000"/>
      </a:dk1>
      <a:lt1>
        <a:srgbClr val="FFFFFF"/>
      </a:lt1>
      <a:dk2>
        <a:srgbClr val="437763"/>
      </a:dk2>
      <a:lt2>
        <a:srgbClr val="FFFFFF"/>
      </a:lt2>
      <a:accent1>
        <a:srgbClr val="437763"/>
      </a:accent1>
      <a:accent2>
        <a:srgbClr val="E0555A"/>
      </a:accent2>
      <a:accent3>
        <a:srgbClr val="9DBB36"/>
      </a:accent3>
      <a:accent4>
        <a:srgbClr val="BD242A"/>
      </a:accent4>
      <a:accent5>
        <a:srgbClr val="2995A5"/>
      </a:accent5>
      <a:accent6>
        <a:srgbClr val="FCBA12"/>
      </a:accent6>
      <a:hlink>
        <a:srgbClr val="000000"/>
      </a:hlink>
      <a:folHlink>
        <a:srgbClr val="000000"/>
      </a:folHlink>
    </a:clrScheme>
    <a:fontScheme name="NVD">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DBB36"/>
        </a:solidFill>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0000" rtlCol="0">
        <a:noAutofit/>
      </a:bodyPr>
      <a:lstStyle>
        <a:defPPr>
          <a:defRPr sz="2000" dirty="0" err="1" smtClean="0"/>
        </a:defPPr>
      </a:lstStyle>
    </a:txDef>
  </a:objectDefaults>
  <a:extraClrSchemeLst/>
  <a:extLst>
    <a:ext uri="{05A4C25C-085E-4340-85A3-A5531E510DB2}">
      <thm15:themeFamily xmlns:thm15="http://schemas.microsoft.com/office/thememl/2012/main" name="NVD template.potx [Read-Only]" id="{EE66486C-858B-403B-ACA9-C4438561CDF6}" vid="{1A7A5E8B-E9C1-48AB-B806-635B324275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NVD skabelon_dansk</Template>
  <TotalTime>267</TotalTime>
  <Words>1629</Words>
  <Application>Microsoft Office PowerPoint</Application>
  <PresentationFormat>Skærmshow (16:9)</PresentationFormat>
  <Paragraphs>147</Paragraphs>
  <Slides>13</Slides>
  <Notes>12</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13</vt:i4>
      </vt:variant>
    </vt:vector>
  </HeadingPairs>
  <TitlesOfParts>
    <vt:vector size="19" baseType="lpstr">
      <vt:lpstr>Arial</vt:lpstr>
      <vt:lpstr>Calibri</vt:lpstr>
      <vt:lpstr>Georgia</vt:lpstr>
      <vt:lpstr>IBM Plex Sans</vt:lpstr>
      <vt:lpstr>inherit</vt:lpstr>
      <vt:lpstr>NVD skabelon_dansk</vt:lpstr>
      <vt:lpstr>Værktøjskassen – støtte til et liv med demens</vt:lpstr>
      <vt:lpstr>Velkommen  Pårørendekursus Livet med demens i eget hjem</vt:lpstr>
      <vt:lpstr>Modul 6 Plan for fremtiden  med demens</vt:lpstr>
      <vt:lpstr>Opsamling fra sidst</vt:lpstr>
      <vt:lpstr>Juridiske opmærksomhedspunkter</vt:lpstr>
      <vt:lpstr>Plejebolig</vt:lpstr>
      <vt:lpstr>8 gode råd om indflytning i plejebolig</vt:lpstr>
      <vt:lpstr>Pårørendes erfaringer med flytning i plejebolig</vt:lpstr>
      <vt:lpstr>Tal med sidemanden</vt:lpstr>
      <vt:lpstr>Øvelsesark: Plan for fremtiden</vt:lpstr>
      <vt:lpstr>Hvad synes du har været interessant i dag?</vt:lpstr>
      <vt:lpstr>Evaluering</vt:lpstr>
      <vt:lpstr>Tak for nu</vt:lpstr>
    </vt:vector>
  </TitlesOfParts>
  <Company>Region Hovedstaden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Jette Kallehauge</dc:creator>
  <cp:lastModifiedBy>Ulla Vidkjær Fejerskov</cp:lastModifiedBy>
  <cp:revision>39</cp:revision>
  <dcterms:created xsi:type="dcterms:W3CDTF">2017-03-07T10:23:34Z</dcterms:created>
  <dcterms:modified xsi:type="dcterms:W3CDTF">2023-09-12T09:52:17Z</dcterms:modified>
</cp:coreProperties>
</file>