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88" r:id="rId3"/>
    <p:sldId id="274" r:id="rId4"/>
    <p:sldId id="278" r:id="rId5"/>
    <p:sldId id="275" r:id="rId6"/>
    <p:sldId id="285" r:id="rId7"/>
    <p:sldId id="276" r:id="rId8"/>
    <p:sldId id="286" r:id="rId9"/>
    <p:sldId id="277" r:id="rId10"/>
    <p:sldId id="281" r:id="rId11"/>
    <p:sldId id="279" r:id="rId12"/>
    <p:sldId id="283" r:id="rId13"/>
    <p:sldId id="289" r:id="rId14"/>
    <p:sldId id="284" r:id="rId15"/>
    <p:sldId id="262" r:id="rId16"/>
  </p:sldIdLst>
  <p:sldSz cx="9144000" cy="5143500" type="screen16x9"/>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0" autoAdjust="0"/>
    <p:restoredTop sz="86358" autoAdjust="0"/>
  </p:normalViewPr>
  <p:slideViewPr>
    <p:cSldViewPr snapToGrid="0" showGuides="1">
      <p:cViewPr varScale="1">
        <p:scale>
          <a:sx n="125" d="100"/>
          <a:sy n="125" d="100"/>
        </p:scale>
        <p:origin x="126" y="102"/>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12-09-2023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12-09-2023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Det er målet, at de pårørende oplever, at de: </a:t>
            </a:r>
          </a:p>
          <a:p>
            <a:r>
              <a:rPr lang="da-DK" dirty="0"/>
              <a:t>» Får viden, indsigt og nye handlemuligheder, der kan hjælpe dem til bedre at klare de ændrede livsbetingelser i hverdagen sammen med deres nærtstående med demens. </a:t>
            </a:r>
          </a:p>
          <a:p>
            <a:r>
              <a:rPr lang="da-DK" dirty="0"/>
              <a:t>» Har fået viden om redskaber og strategier til at drage omsorg for sig selv. </a:t>
            </a:r>
          </a:p>
          <a:p>
            <a:r>
              <a:rPr lang="da-DK" dirty="0"/>
              <a:t>» Føler sig bedre rustet til at være sammen med deres nærtstående med demens i hverdagen.</a:t>
            </a:r>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øvelsesarkene ”Husk iltmasken” og ”Hvad vil du gerne gøre mere af”. Formålet er at gøre deltagerne opmærksom på de ting, som giver dem energi, og hjælpe dem i gang med at gøre det muligt. Øvelsen kan laves individuelt og i grupper</a:t>
            </a:r>
          </a:p>
        </p:txBody>
      </p:sp>
      <p:sp>
        <p:nvSpPr>
          <p:cNvPr id="4" name="Pladsholder til diasnummer 3"/>
          <p:cNvSpPr>
            <a:spLocks noGrp="1"/>
          </p:cNvSpPr>
          <p:nvPr>
            <p:ph type="sldNum" sz="quarter" idx="10"/>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131071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lektie til næste gang vi ses, som også er den sidste kursusgang på kurset. </a:t>
            </a:r>
          </a:p>
        </p:txBody>
      </p:sp>
      <p:sp>
        <p:nvSpPr>
          <p:cNvPr id="4" name="Pladsholder til diasnummer 3"/>
          <p:cNvSpPr>
            <a:spLocks noGrp="1"/>
          </p:cNvSpPr>
          <p:nvPr>
            <p:ph type="sldNum" sz="quarter" idx="10"/>
          </p:nvPr>
        </p:nvSpPr>
        <p:spPr/>
        <p:txBody>
          <a:bodyPr/>
          <a:lstStyle/>
          <a:p>
            <a:fld id="{7319EA10-BB89-483D-8E07-457A39A72F8F}" type="slidenum">
              <a:rPr lang="da-DK" smtClean="0"/>
              <a:t>12</a:t>
            </a:fld>
            <a:endParaRPr lang="da-DK" dirty="0"/>
          </a:p>
        </p:txBody>
      </p:sp>
    </p:spTree>
    <p:extLst>
      <p:ext uri="{BB962C8B-B14F-4D97-AF65-F5344CB8AC3E}">
        <p14:creationId xmlns:p14="http://schemas.microsoft.com/office/powerpoint/2010/main" val="2325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Afslut med en afspændings- eller mindfulness-øvelse, fx øvelsen ”Mærk kroppen” (fra Steno). Formålet er at mærke sin egen krop og dermed reducere stress. Pårørende opfordres til at finde måder i dagligdagen, hvor de kan slappe af og mærke deres krop.</a:t>
            </a:r>
          </a:p>
          <a:p>
            <a:r>
              <a:rPr lang="da-DK" dirty="0"/>
              <a:t>Mærk kroppen:  https://www.sdcc.dk/fagfolk/materialer/dialogvaerktoejer/need/Documents/Beskrivelse_M%C3%86RKE%20KROPPEN_WEB_2014_DK.pdf</a:t>
            </a:r>
          </a:p>
          <a:p>
            <a:r>
              <a:rPr lang="da-DK" dirty="0"/>
              <a:t>Formålet med ’Mærke </a:t>
            </a:r>
            <a:r>
              <a:rPr lang="da-DK" dirty="0" err="1"/>
              <a:t>kroppen’-øvelsen</a:t>
            </a:r>
            <a:r>
              <a:rPr lang="da-DK" dirty="0"/>
              <a:t> er, at deltagerne gennem en sanseøvelse bliver bevidst om deres kroppe. </a:t>
            </a:r>
            <a:r>
              <a:rPr lang="da-DK" dirty="0" err="1"/>
              <a:t>Grounding</a:t>
            </a:r>
            <a:r>
              <a:rPr lang="da-DK" dirty="0"/>
              <a:t> – eller på dansk jordforbindelse – handler om at opleve en indre kropslig fordybelse og tyngde nedadtil i kroppen. </a:t>
            </a:r>
            <a:r>
              <a:rPr lang="da-DK" dirty="0" err="1"/>
              <a:t>Grounding</a:t>
            </a:r>
            <a:r>
              <a:rPr lang="da-DK" dirty="0"/>
              <a:t> handler ligeledes om at få en oplevelse af en indre og ydre balance samt stabilitet. Øvelsen kan laves siddende, stående og liggende.</a:t>
            </a:r>
          </a:p>
        </p:txBody>
      </p:sp>
      <p:sp>
        <p:nvSpPr>
          <p:cNvPr id="4" name="Pladsholder til slidenummer 3"/>
          <p:cNvSpPr>
            <a:spLocks noGrp="1"/>
          </p:cNvSpPr>
          <p:nvPr>
            <p:ph type="sldNum" sz="quarter" idx="10"/>
          </p:nvPr>
        </p:nvSpPr>
        <p:spPr/>
        <p:txBody>
          <a:bodyPr/>
          <a:lstStyle/>
          <a:p>
            <a:fld id="{7319EA10-BB89-483D-8E07-457A39A72F8F}" type="slidenum">
              <a:rPr lang="da-DK" smtClean="0"/>
              <a:t>13</a:t>
            </a:fld>
            <a:endParaRPr lang="da-DK" dirty="0"/>
          </a:p>
        </p:txBody>
      </p:sp>
    </p:spTree>
    <p:extLst>
      <p:ext uri="{BB962C8B-B14F-4D97-AF65-F5344CB8AC3E}">
        <p14:creationId xmlns:p14="http://schemas.microsoft.com/office/powerpoint/2010/main" val="1467170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Underviseren samler op på kursusdagen i tre korte pointer.  </a:t>
            </a:r>
          </a:p>
          <a:p>
            <a:r>
              <a:rPr lang="da-DK" dirty="0"/>
              <a:t>Kursusdeltagerne opfordres til at skrive eller drøfte med sidemanden: Hvad synes du var interessant i dag?</a:t>
            </a:r>
          </a:p>
          <a:p>
            <a:r>
              <a:rPr lang="da-DK" dirty="0"/>
              <a:t>Underviseren afrunder ved at spørge, om nogle af kursisterne vil dele deres svar eller har kommentarer til dagen.</a:t>
            </a:r>
          </a:p>
        </p:txBody>
      </p:sp>
      <p:sp>
        <p:nvSpPr>
          <p:cNvPr id="4" name="Pladsholder til diasnummer 3"/>
          <p:cNvSpPr>
            <a:spLocks noGrp="1"/>
          </p:cNvSpPr>
          <p:nvPr>
            <p:ph type="sldNum" sz="quarter" idx="10"/>
          </p:nvPr>
        </p:nvSpPr>
        <p:spPr/>
        <p:txBody>
          <a:bodyPr/>
          <a:lstStyle/>
          <a:p>
            <a:fld id="{7319EA10-BB89-483D-8E07-457A39A72F8F}" type="slidenum">
              <a:rPr lang="da-DK" smtClean="0"/>
              <a:t>14</a:t>
            </a:fld>
            <a:endParaRPr lang="da-DK" dirty="0"/>
          </a:p>
        </p:txBody>
      </p:sp>
    </p:spTree>
    <p:extLst>
      <p:ext uri="{BB962C8B-B14F-4D97-AF65-F5344CB8AC3E}">
        <p14:creationId xmlns:p14="http://schemas.microsoft.com/office/powerpoint/2010/main" val="3254212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15</a:t>
            </a:fld>
            <a:endParaRPr lang="da-DK" dirty="0"/>
          </a:p>
        </p:txBody>
      </p:sp>
    </p:spTree>
    <p:extLst>
      <p:ext uri="{BB962C8B-B14F-4D97-AF65-F5344CB8AC3E}">
        <p14:creationId xmlns:p14="http://schemas.microsoft.com/office/powerpoint/2010/main" val="25214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Emner på modulet er: </a:t>
            </a:r>
          </a:p>
          <a:p>
            <a:r>
              <a:rPr lang="da-DK" dirty="0"/>
              <a:t>» Følelsesmæssige reaktioner hos pårørende til mennesker med demens. »</a:t>
            </a:r>
          </a:p>
          <a:p>
            <a:r>
              <a:rPr lang="da-DK" dirty="0"/>
              <a:t> Ændrede livsbetingelser for pårørende, herunder hvilken betydning demenssygdommen har fået for kursistens eget liv, for livet sammen med personen med demens og samspillet i familien og for samarbejdet med de professionelle. </a:t>
            </a:r>
          </a:p>
          <a:p>
            <a:r>
              <a:rPr lang="da-DK" dirty="0"/>
              <a:t>» At huske sig selv og egne behov</a:t>
            </a:r>
          </a:p>
        </p:txBody>
      </p:sp>
      <p:sp>
        <p:nvSpPr>
          <p:cNvPr id="4" name="Slide Number Placeholder 3"/>
          <p:cNvSpPr>
            <a:spLocks noGrp="1"/>
          </p:cNvSpPr>
          <p:nvPr>
            <p:ph type="sldNum" sz="quarter" idx="10"/>
          </p:nvPr>
        </p:nvSpPr>
        <p:spPr/>
        <p:txBody>
          <a:bodyPr/>
          <a:lstStyle/>
          <a:p>
            <a:fld id="{7319EA10-BB89-483D-8E07-457A39A72F8F}" type="slidenum">
              <a:rPr lang="da-DK" smtClean="0"/>
              <a:t>3</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308078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Pårørende kan læse mere her i hæftet_ Psykologiske udfordringer og reaktioner</a:t>
            </a:r>
          </a:p>
        </p:txBody>
      </p:sp>
      <p:sp>
        <p:nvSpPr>
          <p:cNvPr id="4" name="Pladsholder til dias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251729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3BB35-59F5-4658-A914-5611E146FE69}" type="slidenum">
              <a:rPr lang="en-US" altLang="da-DK"/>
              <a:pPr/>
              <a:t>6</a:t>
            </a:fld>
            <a:endParaRPr lang="en-US" altLang="da-DK"/>
          </a:p>
        </p:txBody>
      </p:sp>
      <p:sp>
        <p:nvSpPr>
          <p:cNvPr id="463874" name="Rectangle 2"/>
          <p:cNvSpPr>
            <a:spLocks noGrp="1" noRot="1" noChangeAspect="1" noChangeArrowheads="1" noTextEdit="1"/>
          </p:cNvSpPr>
          <p:nvPr>
            <p:ph type="sldImg"/>
          </p:nvPr>
        </p:nvSpPr>
        <p:spPr>
          <a:xfrm>
            <a:off x="1143000" y="685800"/>
            <a:ext cx="4572000" cy="3429000"/>
          </a:xfrm>
          <a:ln/>
        </p:spPr>
      </p:sp>
      <p:sp>
        <p:nvSpPr>
          <p:cNvPr id="463875" name="Rectangle 3"/>
          <p:cNvSpPr>
            <a:spLocks noGrp="1" noChangeArrowheads="1"/>
          </p:cNvSpPr>
          <p:nvPr>
            <p:ph type="body" idx="1"/>
          </p:nvPr>
        </p:nvSpPr>
        <p:spPr>
          <a:xfrm>
            <a:off x="685480" y="4343144"/>
            <a:ext cx="5487041" cy="4115019"/>
          </a:xfrm>
        </p:spPr>
        <p:txBody>
          <a:bodyPr/>
          <a:lstStyle/>
          <a:p>
            <a:endParaRPr lang="da-DK" altLang="da-DK"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Kursusdeltagerne opfordres til beskrive, hvad de kan genkende fra filmene. </a:t>
            </a:r>
          </a:p>
        </p:txBody>
      </p:sp>
      <p:sp>
        <p:nvSpPr>
          <p:cNvPr id="4" name="Pladsholder til diasnummer 3"/>
          <p:cNvSpPr>
            <a:spLocks noGrp="1"/>
          </p:cNvSpPr>
          <p:nvPr>
            <p:ph type="sldNum" sz="quarter" idx="10"/>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393940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8</a:t>
            </a:fld>
            <a:endParaRPr lang="da-DK" dirty="0"/>
          </a:p>
        </p:txBody>
      </p:sp>
    </p:spTree>
    <p:extLst>
      <p:ext uri="{BB962C8B-B14F-4D97-AF65-F5344CB8AC3E}">
        <p14:creationId xmlns:p14="http://schemas.microsoft.com/office/powerpoint/2010/main" val="209572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Øvelsesark: ”Ændrede livsbetingelser”. Formålet er at sætte ord på, de ændringer sygdommen har forårsaget i relationerne til andre. </a:t>
            </a:r>
          </a:p>
          <a:p>
            <a:r>
              <a:rPr lang="da-DK" dirty="0"/>
              <a:t>Kursusdeltagerne udfylder arket hver for sig i ca. 10 min. og taler derefter sammen to og to. Underviseren samler efterfølgende op i plenum. Formålet er at reflektere over, hvad kursusdeltagerne hver især oplever som svært og hjælpsomt. Det kan være med til at inspirere de øvrige deltagere til nye måder at mestre deres situation på. </a:t>
            </a:r>
          </a:p>
          <a:p>
            <a:endParaRPr lang="da-DK" dirty="0"/>
          </a:p>
          <a:p>
            <a:r>
              <a:rPr lang="da-DK" dirty="0"/>
              <a:t>Alternativt kan materialet: ”Mine sociale relationer” (fra Steno) anvendes. https://www.sdcc.dk/fagfolk/materialer/dialogvaerktoejer/need/Documents/Mine_sociale_relationer_WEB_2014_DK.pdf</a:t>
            </a:r>
          </a:p>
          <a:p>
            <a:endParaRPr lang="da-DK" dirty="0"/>
          </a:p>
          <a:p>
            <a:r>
              <a:rPr lang="da-DK" dirty="0"/>
              <a:t>Henvis pårørende til hæftet ”Psykologiskeudfordringer og reaktioner”.</a:t>
            </a:r>
          </a:p>
        </p:txBody>
      </p:sp>
      <p:sp>
        <p:nvSpPr>
          <p:cNvPr id="4" name="Pladsholder til diasnummer 3"/>
          <p:cNvSpPr>
            <a:spLocks noGrp="1"/>
          </p:cNvSpPr>
          <p:nvPr>
            <p:ph type="sldNum" sz="quarter" idx="10"/>
          </p:nvPr>
        </p:nvSpPr>
        <p:spPr/>
        <p:txBody>
          <a:bodyPr/>
          <a:lstStyle/>
          <a:p>
            <a:fld id="{7319EA10-BB89-483D-8E07-457A39A72F8F}" type="slidenum">
              <a:rPr lang="da-DK" smtClean="0"/>
              <a:t>9</a:t>
            </a:fld>
            <a:endParaRPr lang="da-DK" dirty="0"/>
          </a:p>
        </p:txBody>
      </p:sp>
    </p:spTree>
    <p:extLst>
      <p:ext uri="{BB962C8B-B14F-4D97-AF65-F5344CB8AC3E}">
        <p14:creationId xmlns:p14="http://schemas.microsoft.com/office/powerpoint/2010/main" val="213522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Underviser kan spørge: Hvordan tager du vare på dig selv? Hvad er en hjælp for dig?</a:t>
            </a:r>
          </a:p>
          <a:p>
            <a:r>
              <a:rPr lang="da-DK" dirty="0"/>
              <a:t>Dernæst kan øvelsesarket </a:t>
            </a:r>
            <a:r>
              <a:rPr lang="da-DK"/>
              <a:t>Husk iltmasken bruges</a:t>
            </a:r>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10</a:t>
            </a:fld>
            <a:endParaRPr lang="da-DK" dirty="0"/>
          </a:p>
        </p:txBody>
      </p:sp>
    </p:spTree>
    <p:extLst>
      <p:ext uri="{BB962C8B-B14F-4D97-AF65-F5344CB8AC3E}">
        <p14:creationId xmlns:p14="http://schemas.microsoft.com/office/powerpoint/2010/main" val="852337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9" name="Billede 8">
            <a:extLst>
              <a:ext uri="{FF2B5EF4-FFF2-40B4-BE49-F238E27FC236}">
                <a16:creationId xmlns:a16="http://schemas.microsoft.com/office/drawing/2014/main" id="{11A93B8B-B10F-4F88-930F-C024B909A5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131708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r>
              <a:rPr lang="da-DK"/>
              <a:t>Revideret efterår 2023</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Revideret efterår 2023</a:t>
            </a:r>
            <a:endParaRPr lang="da-DK" dirty="0"/>
          </a:p>
        </p:txBody>
      </p:sp>
      <p:sp>
        <p:nvSpPr>
          <p:cNvPr id="3" name="Footer Placeholder 2"/>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r>
              <a:rPr lang="da-DK" noProof="0"/>
              <a:t>Revideret efterår 2023</a:t>
            </a:r>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Lst>
  <p:hf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rWw_QKE7AwM" TargetMode="External"/><Relationship Id="rId3" Type="http://schemas.openxmlformats.org/officeDocument/2006/relationships/image" Target="../media/image10.jpeg"/><Relationship Id="rId7" Type="http://schemas.openxmlformats.org/officeDocument/2006/relationships/hyperlink" Target="https://youtu.be/iQ16CspQxjQ"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youtu.be/t6sM72Lbk0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AAQ_AI4fLfk" TargetMode="External"/><Relationship Id="rId3" Type="http://schemas.openxmlformats.org/officeDocument/2006/relationships/hyperlink" Target="https://youtu.be/2mYhEosrIiw" TargetMode="External"/><Relationship Id="rId7" Type="http://schemas.openxmlformats.org/officeDocument/2006/relationships/hyperlink" Target="https://youtu.be/kD8jDWtva-c"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c7mrsbxrD4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youtube.com/watch?v=c7mrsbxrD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D77D-BD04-93D5-C2AC-7AB7B14E0775}"/>
              </a:ext>
            </a:extLst>
          </p:cNvPr>
          <p:cNvSpPr>
            <a:spLocks noGrp="1"/>
          </p:cNvSpPr>
          <p:nvPr>
            <p:ph type="ctrTitle"/>
          </p:nvPr>
        </p:nvSpPr>
        <p:spPr/>
        <p:txBody>
          <a:bodyPr/>
          <a:lstStyle/>
          <a:p>
            <a:r>
              <a:rPr lang="da-DK" dirty="0"/>
              <a:t>Værktøjskassen</a:t>
            </a:r>
            <a:br>
              <a:rPr lang="da-DK" dirty="0"/>
            </a:br>
            <a:r>
              <a:rPr lang="da-DK" dirty="0"/>
              <a:t>– støtte til et liv med demens</a:t>
            </a:r>
          </a:p>
        </p:txBody>
      </p:sp>
      <p:sp>
        <p:nvSpPr>
          <p:cNvPr id="3" name="Subtitle 2">
            <a:extLst>
              <a:ext uri="{FF2B5EF4-FFF2-40B4-BE49-F238E27FC236}">
                <a16:creationId xmlns:a16="http://schemas.microsoft.com/office/drawing/2014/main" id="{BD22D59C-0913-34F3-BCEB-C72D183EBAD9}"/>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8644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Gode råd om at tage vare på sig selv</a:t>
            </a:r>
          </a:p>
        </p:txBody>
      </p:sp>
      <p:sp>
        <p:nvSpPr>
          <p:cNvPr id="7" name="Pladsholder til indhold 6"/>
          <p:cNvSpPr>
            <a:spLocks noGrp="1"/>
          </p:cNvSpPr>
          <p:nvPr>
            <p:ph idx="1"/>
          </p:nvPr>
        </p:nvSpPr>
        <p:spPr>
          <a:xfrm>
            <a:off x="706657" y="935710"/>
            <a:ext cx="4016692" cy="3239243"/>
          </a:xfrm>
        </p:spPr>
        <p:txBody>
          <a:bodyPr>
            <a:normAutofit/>
          </a:bodyPr>
          <a:lstStyle/>
          <a:p>
            <a:r>
              <a:rPr lang="da-DK" sz="1800" dirty="0"/>
              <a:t>Tal med andre</a:t>
            </a:r>
          </a:p>
          <a:p>
            <a:r>
              <a:rPr lang="da-DK" sz="1800" dirty="0"/>
              <a:t>Tag imod hjælp</a:t>
            </a:r>
          </a:p>
          <a:p>
            <a:r>
              <a:rPr lang="da-DK" sz="1800" dirty="0"/>
              <a:t>Brug tid på dig selv</a:t>
            </a:r>
          </a:p>
          <a:p>
            <a:r>
              <a:rPr lang="da-DK" sz="1800" dirty="0"/>
              <a:t>Husk dit eget liv</a:t>
            </a:r>
          </a:p>
          <a:p>
            <a:r>
              <a:rPr lang="da-DK" sz="1800" dirty="0"/>
              <a:t>Tag en dag af gangen</a:t>
            </a:r>
          </a:p>
          <a:p>
            <a:r>
              <a:rPr lang="da-DK" sz="1800" dirty="0"/>
              <a:t>Brug humor</a:t>
            </a:r>
          </a:p>
          <a:p>
            <a:r>
              <a:rPr lang="da-DK" sz="1800" dirty="0"/>
              <a:t>Søg viden og rådgivning</a:t>
            </a:r>
          </a:p>
          <a:p>
            <a:pPr marL="0" indent="0">
              <a:buNone/>
            </a:pPr>
            <a:endParaRPr lang="da-DK" sz="1800" dirty="0"/>
          </a:p>
          <a:p>
            <a:endParaRPr lang="da-DK" dirty="0"/>
          </a:p>
          <a:p>
            <a:endParaRPr lang="da-DK" dirty="0"/>
          </a:p>
        </p:txBody>
      </p:sp>
      <p:sp>
        <p:nvSpPr>
          <p:cNvPr id="3" name="Pladsholder til dato 2">
            <a:extLst>
              <a:ext uri="{FF2B5EF4-FFF2-40B4-BE49-F238E27FC236}">
                <a16:creationId xmlns:a16="http://schemas.microsoft.com/office/drawing/2014/main" id="{36A4146A-1C5C-43A0-84B3-480B9BC732CB}"/>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A79403EF-4A28-4933-9063-77A62AB65BB6}"/>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13" name="Pladsholder til indhold 12"/>
          <p:cNvSpPr>
            <a:spLocks noGrp="1"/>
          </p:cNvSpPr>
          <p:nvPr>
            <p:ph type="body" sz="quarter" idx="13"/>
          </p:nvPr>
        </p:nvSpPr>
        <p:spPr/>
        <p:txBody>
          <a:bodyPr>
            <a:normAutofit fontScale="32500" lnSpcReduction="20000"/>
          </a:bodyPr>
          <a:lstStyle/>
          <a:p>
            <a:endParaRPr lang="da-DK" dirty="0"/>
          </a:p>
          <a:p>
            <a:endParaRPr lang="da-DK" dirty="0"/>
          </a:p>
          <a:p>
            <a:endParaRPr lang="da-DK" dirty="0"/>
          </a:p>
          <a:p>
            <a:endParaRPr lang="da-DK" dirty="0"/>
          </a:p>
          <a:p>
            <a:r>
              <a:rPr lang="da-DK" sz="900" dirty="0"/>
              <a:t>		</a:t>
            </a:r>
          </a:p>
          <a:p>
            <a:endParaRPr lang="da-DK" sz="900" dirty="0"/>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6994" y="1977898"/>
            <a:ext cx="2292089" cy="138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ktangel 9"/>
          <p:cNvSpPr/>
          <p:nvPr/>
        </p:nvSpPr>
        <p:spPr>
          <a:xfrm>
            <a:off x="6621377" y="2410402"/>
            <a:ext cx="2088702" cy="830997"/>
          </a:xfrm>
          <a:prstGeom prst="rect">
            <a:avLst/>
          </a:prstGeom>
        </p:spPr>
        <p:txBody>
          <a:bodyPr wrap="square">
            <a:spAutoFit/>
          </a:bodyPr>
          <a:lstStyle/>
          <a:p>
            <a:r>
              <a:rPr lang="da-DK" sz="1200" b="1" dirty="0"/>
              <a:t>Husk også dit eget liv</a:t>
            </a:r>
            <a:endParaRPr lang="da-DK" sz="1200" dirty="0"/>
          </a:p>
          <a:p>
            <a:r>
              <a:rPr lang="da-DK" sz="900" dirty="0">
                <a:hlinkClick r:id="rId4"/>
              </a:rPr>
              <a:t>https://youtu.be/t6sM72Lbk0o</a:t>
            </a:r>
            <a:endParaRPr lang="da-DK" sz="900" dirty="0"/>
          </a:p>
          <a:p>
            <a:endParaRPr lang="da-DK" sz="900" dirty="0"/>
          </a:p>
          <a:p>
            <a:endParaRPr lang="da-DK" sz="900" b="1" dirty="0"/>
          </a:p>
          <a:p>
            <a:endParaRPr lang="da-DK" sz="900" dirty="0"/>
          </a:p>
        </p:txBody>
      </p:sp>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6994" y="566409"/>
            <a:ext cx="2304383" cy="137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83841" y="3360910"/>
            <a:ext cx="2368016" cy="141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ktangel 11"/>
          <p:cNvSpPr/>
          <p:nvPr/>
        </p:nvSpPr>
        <p:spPr>
          <a:xfrm>
            <a:off x="6688852" y="3784534"/>
            <a:ext cx="2088702" cy="623248"/>
          </a:xfrm>
          <a:prstGeom prst="rect">
            <a:avLst/>
          </a:prstGeom>
        </p:spPr>
        <p:txBody>
          <a:bodyPr wrap="square">
            <a:spAutoFit/>
          </a:bodyPr>
          <a:lstStyle/>
          <a:p>
            <a:r>
              <a:rPr lang="da-DK" sz="1200" b="1" dirty="0"/>
              <a:t>Søg viden om demens</a:t>
            </a:r>
            <a:br>
              <a:rPr lang="da-DK" sz="900" dirty="0">
                <a:hlinkClick r:id="rId7"/>
              </a:rPr>
            </a:br>
            <a:r>
              <a:rPr lang="da-DK" sz="900" dirty="0">
                <a:hlinkClick r:id="rId7"/>
              </a:rPr>
              <a:t>https://youtu.be/iQ16CspQxjQ</a:t>
            </a:r>
            <a:endParaRPr lang="da-DK" sz="900" dirty="0"/>
          </a:p>
          <a:p>
            <a:endParaRPr lang="da-DK" sz="1350" dirty="0"/>
          </a:p>
        </p:txBody>
      </p:sp>
      <p:sp>
        <p:nvSpPr>
          <p:cNvPr id="14" name="Rektangel 13"/>
          <p:cNvSpPr/>
          <p:nvPr/>
        </p:nvSpPr>
        <p:spPr>
          <a:xfrm>
            <a:off x="3345521" y="815995"/>
            <a:ext cx="2088702" cy="438582"/>
          </a:xfrm>
          <a:prstGeom prst="rect">
            <a:avLst/>
          </a:prstGeom>
        </p:spPr>
        <p:txBody>
          <a:bodyPr wrap="square">
            <a:spAutoFit/>
          </a:bodyPr>
          <a:lstStyle/>
          <a:p>
            <a:endParaRPr lang="da-DK" sz="900" dirty="0"/>
          </a:p>
          <a:p>
            <a:endParaRPr lang="da-DK" sz="1350" dirty="0"/>
          </a:p>
        </p:txBody>
      </p:sp>
      <p:sp>
        <p:nvSpPr>
          <p:cNvPr id="6" name="Tekstboks 5"/>
          <p:cNvSpPr txBox="1"/>
          <p:nvPr/>
        </p:nvSpPr>
        <p:spPr>
          <a:xfrm>
            <a:off x="6621377" y="1121989"/>
            <a:ext cx="1893973" cy="458966"/>
          </a:xfrm>
          <a:prstGeom prst="rect">
            <a:avLst/>
          </a:prstGeom>
          <a:noFill/>
        </p:spPr>
        <p:txBody>
          <a:bodyPr wrap="square" lIns="67500" rtlCol="0">
            <a:noAutofit/>
          </a:bodyPr>
          <a:lstStyle/>
          <a:p>
            <a:r>
              <a:rPr lang="da-DK" sz="1200" b="1" dirty="0"/>
              <a:t>Tal åbent om demens</a:t>
            </a:r>
            <a:br>
              <a:rPr lang="da-DK" sz="900" dirty="0">
                <a:hlinkClick r:id="rId8"/>
              </a:rPr>
            </a:br>
            <a:r>
              <a:rPr lang="da-DK" sz="900" dirty="0">
                <a:hlinkClick r:id="rId8"/>
              </a:rPr>
              <a:t>https://youtu.be/rWw_QKE7AwM</a:t>
            </a:r>
            <a:r>
              <a:rPr lang="da-DK" sz="900" dirty="0"/>
              <a:t> </a:t>
            </a:r>
          </a:p>
          <a:p>
            <a:endParaRPr lang="da-DK" sz="900" b="1" dirty="0"/>
          </a:p>
        </p:txBody>
      </p:sp>
      <p:sp>
        <p:nvSpPr>
          <p:cNvPr id="5" name="Tekstfelt 4">
            <a:extLst>
              <a:ext uri="{FF2B5EF4-FFF2-40B4-BE49-F238E27FC236}">
                <a16:creationId xmlns:a16="http://schemas.microsoft.com/office/drawing/2014/main" id="{AD08AE25-D0B2-4702-8F02-F41CCB625942}"/>
              </a:ext>
            </a:extLst>
          </p:cNvPr>
          <p:cNvSpPr txBox="1"/>
          <p:nvPr/>
        </p:nvSpPr>
        <p:spPr>
          <a:xfrm>
            <a:off x="6609083" y="553203"/>
            <a:ext cx="2611300" cy="415499"/>
          </a:xfrm>
          <a:prstGeom prst="rect">
            <a:avLst/>
          </a:prstGeom>
          <a:noFill/>
        </p:spPr>
        <p:txBody>
          <a:bodyPr wrap="square" lIns="67500" rtlCol="0">
            <a:noAutofit/>
          </a:bodyPr>
          <a:lstStyle/>
          <a:p>
            <a:r>
              <a:rPr lang="da-DK" sz="1500" b="1" dirty="0"/>
              <a:t>VIDEOER fra Alzheimerforeningen</a:t>
            </a:r>
          </a:p>
        </p:txBody>
      </p:sp>
      <p:sp>
        <p:nvSpPr>
          <p:cNvPr id="8" name="Pladsholder til slidenummer 7">
            <a:extLst>
              <a:ext uri="{FF2B5EF4-FFF2-40B4-BE49-F238E27FC236}">
                <a16:creationId xmlns:a16="http://schemas.microsoft.com/office/drawing/2014/main" id="{29F6F6CF-6D98-4B71-B025-4C3D936F46E8}"/>
              </a:ext>
            </a:extLst>
          </p:cNvPr>
          <p:cNvSpPr>
            <a:spLocks noGrp="1"/>
          </p:cNvSpPr>
          <p:nvPr>
            <p:ph type="sldNum" sz="quarter" idx="12"/>
          </p:nvPr>
        </p:nvSpPr>
        <p:spPr/>
        <p:txBody>
          <a:bodyPr/>
          <a:lstStyle/>
          <a:p>
            <a:fld id="{74447C9C-57A8-4003-9066-4A7E6D84F205}" type="slidenum">
              <a:rPr lang="da-DK" smtClean="0"/>
              <a:t>10</a:t>
            </a:fld>
            <a:endParaRPr lang="da-DK" dirty="0"/>
          </a:p>
        </p:txBody>
      </p:sp>
    </p:spTree>
    <p:extLst>
      <p:ext uri="{BB962C8B-B14F-4D97-AF65-F5344CB8AC3E}">
        <p14:creationId xmlns:p14="http://schemas.microsoft.com/office/powerpoint/2010/main" val="384601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dirty="0"/>
              <a:t>Øvelsesark: Husk iltmasken</a:t>
            </a:r>
          </a:p>
        </p:txBody>
      </p:sp>
      <p:sp>
        <p:nvSpPr>
          <p:cNvPr id="11" name="Pladsholder til indhold 10"/>
          <p:cNvSpPr>
            <a:spLocks noGrp="1"/>
          </p:cNvSpPr>
          <p:nvPr>
            <p:ph idx="1"/>
          </p:nvPr>
        </p:nvSpPr>
        <p:spPr>
          <a:xfrm>
            <a:off x="628650" y="1524000"/>
            <a:ext cx="5001915" cy="3108722"/>
          </a:xfrm>
        </p:spPr>
        <p:txBody>
          <a:bodyPr/>
          <a:lstStyle/>
          <a:p>
            <a:r>
              <a:rPr lang="da-DK" sz="1800" dirty="0"/>
              <a:t>Hvad giver dig glæde og energi i hverdagen?</a:t>
            </a:r>
          </a:p>
          <a:p>
            <a:endParaRPr lang="da-DK" sz="1800" dirty="0"/>
          </a:p>
          <a:p>
            <a:r>
              <a:rPr lang="da-DK" sz="1800" dirty="0"/>
              <a:t>Hvad er vigtigt for dig?</a:t>
            </a:r>
          </a:p>
          <a:p>
            <a:endParaRPr lang="da-DK" sz="1800" dirty="0"/>
          </a:p>
          <a:p>
            <a:r>
              <a:rPr lang="da-DK" sz="1800" dirty="0"/>
              <a:t>Er der noget du ønsker at gøre for dig selv, men ikke får gjort?</a:t>
            </a:r>
          </a:p>
          <a:p>
            <a:pPr marL="0" indent="0">
              <a:buNone/>
            </a:pPr>
            <a:endParaRPr lang="da-DK" sz="1800" dirty="0"/>
          </a:p>
          <a:p>
            <a:r>
              <a:rPr lang="da-DK" sz="1800" dirty="0"/>
              <a:t>Hvad ligger der til grund for at du ikke får det gjort – og hvad skal der til for at ændre det?</a:t>
            </a:r>
          </a:p>
          <a:p>
            <a:pPr marL="0" indent="0">
              <a:buNone/>
            </a:pPr>
            <a:endParaRPr lang="da-DK" dirty="0"/>
          </a:p>
          <a:p>
            <a:endParaRPr lang="da-DK" dirty="0"/>
          </a:p>
        </p:txBody>
      </p:sp>
      <p:sp>
        <p:nvSpPr>
          <p:cNvPr id="2" name="Pladsholder til dato 1">
            <a:extLst>
              <a:ext uri="{FF2B5EF4-FFF2-40B4-BE49-F238E27FC236}">
                <a16:creationId xmlns:a16="http://schemas.microsoft.com/office/drawing/2014/main" id="{FF0541C8-24CD-4580-8901-78A5D85875C1}"/>
              </a:ext>
            </a:extLst>
          </p:cNvPr>
          <p:cNvSpPr>
            <a:spLocks noGrp="1"/>
          </p:cNvSpPr>
          <p:nvPr>
            <p:ph type="dt" sz="half" idx="10"/>
          </p:nvPr>
        </p:nvSpPr>
        <p:spPr/>
        <p:txBody>
          <a:bodyPr/>
          <a:lstStyle/>
          <a:p>
            <a:r>
              <a:rPr lang="da-DK"/>
              <a:t>Revideret efterår 2023</a:t>
            </a:r>
            <a:endParaRPr lang="da-DK" dirty="0"/>
          </a:p>
        </p:txBody>
      </p:sp>
      <p:sp>
        <p:nvSpPr>
          <p:cNvPr id="3" name="Pladsholder til sidefod 2">
            <a:extLst>
              <a:ext uri="{FF2B5EF4-FFF2-40B4-BE49-F238E27FC236}">
                <a16:creationId xmlns:a16="http://schemas.microsoft.com/office/drawing/2014/main" id="{7594B991-93F2-41FC-BCC5-4AAFA5F6EF0C}"/>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5" name="Pladsholder til slidenummer 4">
            <a:extLst>
              <a:ext uri="{FF2B5EF4-FFF2-40B4-BE49-F238E27FC236}">
                <a16:creationId xmlns:a16="http://schemas.microsoft.com/office/drawing/2014/main" id="{1CB89087-14A5-459F-B2D2-9F40EA3EEF1B}"/>
              </a:ext>
            </a:extLst>
          </p:cNvPr>
          <p:cNvSpPr>
            <a:spLocks noGrp="1"/>
          </p:cNvSpPr>
          <p:nvPr>
            <p:ph type="sldNum" sz="quarter" idx="12"/>
          </p:nvPr>
        </p:nvSpPr>
        <p:spPr/>
        <p:txBody>
          <a:bodyPr/>
          <a:lstStyle/>
          <a:p>
            <a:fld id="{74447C9C-57A8-4003-9066-4A7E6D84F205}" type="slidenum">
              <a:rPr lang="da-DK" smtClean="0"/>
              <a:t>11</a:t>
            </a:fld>
            <a:endParaRPr lang="da-DK" dirty="0"/>
          </a:p>
        </p:txBody>
      </p:sp>
      <p:sp>
        <p:nvSpPr>
          <p:cNvPr id="12" name="Pladsholder til tekst 11"/>
          <p:cNvSpPr>
            <a:spLocks noGrp="1"/>
          </p:cNvSpPr>
          <p:nvPr>
            <p:ph type="body" sz="quarter" idx="13"/>
          </p:nvPr>
        </p:nvSpPr>
        <p:spPr/>
        <p:txBody>
          <a:bodyPr/>
          <a:lstStyle/>
          <a:p>
            <a:r>
              <a:rPr lang="da-DK" sz="2400" dirty="0"/>
              <a:t>Sæt først iltmasken på dig selv, for at du kan hjælpe andre</a:t>
            </a:r>
          </a:p>
          <a:p>
            <a:endParaRPr lang="da-DK" dirty="0"/>
          </a:p>
        </p:txBody>
      </p:sp>
      <p:pic>
        <p:nvPicPr>
          <p:cNvPr id="4" name="Billede 3">
            <a:extLst>
              <a:ext uri="{FF2B5EF4-FFF2-40B4-BE49-F238E27FC236}">
                <a16:creationId xmlns:a16="http://schemas.microsoft.com/office/drawing/2014/main" id="{ECC76CF3-4219-46B0-81DC-93785E2323A3}"/>
              </a:ext>
            </a:extLst>
          </p:cNvPr>
          <p:cNvPicPr>
            <a:picLocks noChangeAspect="1"/>
          </p:cNvPicPr>
          <p:nvPr/>
        </p:nvPicPr>
        <p:blipFill>
          <a:blip r:embed="rId3"/>
          <a:stretch>
            <a:fillRect/>
          </a:stretch>
        </p:blipFill>
        <p:spPr>
          <a:xfrm rot="325585">
            <a:off x="6351862" y="1412144"/>
            <a:ext cx="2164566" cy="32328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21157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Øvelsesark: Hvad vil du gerne gøre mere af?</a:t>
            </a:r>
          </a:p>
        </p:txBody>
      </p:sp>
      <p:sp>
        <p:nvSpPr>
          <p:cNvPr id="7" name="Pladsholder til indhold 6"/>
          <p:cNvSpPr>
            <a:spLocks noGrp="1"/>
          </p:cNvSpPr>
          <p:nvPr>
            <p:ph idx="1"/>
          </p:nvPr>
        </p:nvSpPr>
        <p:spPr/>
        <p:txBody>
          <a:bodyPr/>
          <a:lstStyle/>
          <a:p>
            <a:pPr marL="0" indent="0">
              <a:buNone/>
            </a:pPr>
            <a:r>
              <a:rPr lang="da-DK" dirty="0"/>
              <a:t>1:</a:t>
            </a:r>
          </a:p>
          <a:p>
            <a:pPr marL="0" indent="0">
              <a:buNone/>
            </a:pPr>
            <a:endParaRPr lang="da-DK" dirty="0"/>
          </a:p>
          <a:p>
            <a:pPr marL="0" indent="0">
              <a:buNone/>
            </a:pPr>
            <a:r>
              <a:rPr lang="da-DK" dirty="0"/>
              <a:t>2:</a:t>
            </a:r>
          </a:p>
          <a:p>
            <a:pPr marL="0" indent="0">
              <a:buNone/>
            </a:pPr>
            <a:endParaRPr lang="da-DK" dirty="0"/>
          </a:p>
          <a:p>
            <a:pPr marL="0" indent="0">
              <a:buNone/>
            </a:pPr>
            <a:endParaRPr lang="da-DK" dirty="0"/>
          </a:p>
          <a:p>
            <a:pPr marL="0" indent="0">
              <a:buNone/>
            </a:pPr>
            <a:endParaRPr lang="da-DK" dirty="0"/>
          </a:p>
          <a:p>
            <a:endParaRPr lang="da-DK" dirty="0"/>
          </a:p>
          <a:p>
            <a:endParaRPr lang="da-DK" dirty="0"/>
          </a:p>
          <a:p>
            <a:endParaRPr lang="da-DK" dirty="0"/>
          </a:p>
          <a:p>
            <a:endParaRPr lang="da-DK" dirty="0"/>
          </a:p>
        </p:txBody>
      </p:sp>
      <p:sp>
        <p:nvSpPr>
          <p:cNvPr id="6" name="Pladsholder til tekst 5"/>
          <p:cNvSpPr>
            <a:spLocks noGrp="1"/>
          </p:cNvSpPr>
          <p:nvPr>
            <p:ph type="body" sz="quarter" idx="13"/>
          </p:nvPr>
        </p:nvSpPr>
        <p:spPr/>
        <p:txBody>
          <a:bodyPr>
            <a:normAutofit/>
          </a:bodyPr>
          <a:lstStyle/>
          <a:p>
            <a:r>
              <a:rPr lang="da-DK" b="1" dirty="0"/>
              <a:t>Notér 1 til 2 emner fra øvelsesarket, som du vil gøre mere af eller prioritere til næste gang</a:t>
            </a:r>
            <a:r>
              <a:rPr lang="da-DK" dirty="0"/>
              <a:t>:</a:t>
            </a:r>
          </a:p>
        </p:txBody>
      </p:sp>
      <p:sp>
        <p:nvSpPr>
          <p:cNvPr id="8" name="Pladsholder til dato 7">
            <a:extLst>
              <a:ext uri="{FF2B5EF4-FFF2-40B4-BE49-F238E27FC236}">
                <a16:creationId xmlns:a16="http://schemas.microsoft.com/office/drawing/2014/main" id="{47F73708-9C4E-4846-855B-A4394ADC0FFE}"/>
              </a:ext>
            </a:extLst>
          </p:cNvPr>
          <p:cNvSpPr>
            <a:spLocks noGrp="1"/>
          </p:cNvSpPr>
          <p:nvPr>
            <p:ph type="dt" sz="half" idx="10"/>
          </p:nvPr>
        </p:nvSpPr>
        <p:spPr/>
        <p:txBody>
          <a:bodyPr/>
          <a:lstStyle/>
          <a:p>
            <a:r>
              <a:rPr lang="da-DK"/>
              <a:t>Revideret efterår 2023</a:t>
            </a:r>
            <a:endParaRPr lang="da-DK" dirty="0"/>
          </a:p>
        </p:txBody>
      </p:sp>
      <p:sp>
        <p:nvSpPr>
          <p:cNvPr id="9" name="Pladsholder til sidefod 8">
            <a:extLst>
              <a:ext uri="{FF2B5EF4-FFF2-40B4-BE49-F238E27FC236}">
                <a16:creationId xmlns:a16="http://schemas.microsoft.com/office/drawing/2014/main" id="{7E8E69C1-8CC8-4791-9969-61B044F4AA84}"/>
              </a:ext>
            </a:extLst>
          </p:cNvPr>
          <p:cNvSpPr>
            <a:spLocks noGrp="1"/>
          </p:cNvSpPr>
          <p:nvPr>
            <p:ph type="ftr" sz="quarter" idx="11"/>
          </p:nvPr>
        </p:nvSpPr>
        <p:spPr/>
        <p:txBody>
          <a:bodyPr/>
          <a:lstStyle/>
          <a:p>
            <a:r>
              <a:rPr lang="da-DK" dirty="0"/>
              <a:t>Billedmateriale: Nationalt Videnscenter for Demens / Colourbox.dk / Commons Wikimedia</a:t>
            </a:r>
          </a:p>
        </p:txBody>
      </p:sp>
      <p:pic>
        <p:nvPicPr>
          <p:cNvPr id="5" name="Billede 4">
            <a:extLst>
              <a:ext uri="{FF2B5EF4-FFF2-40B4-BE49-F238E27FC236}">
                <a16:creationId xmlns:a16="http://schemas.microsoft.com/office/drawing/2014/main" id="{5670376A-A60F-4710-B7BE-6D5A75F2679C}"/>
              </a:ext>
            </a:extLst>
          </p:cNvPr>
          <p:cNvPicPr>
            <a:picLocks noChangeAspect="1"/>
          </p:cNvPicPr>
          <p:nvPr/>
        </p:nvPicPr>
        <p:blipFill>
          <a:blip r:embed="rId3"/>
          <a:stretch>
            <a:fillRect/>
          </a:stretch>
        </p:blipFill>
        <p:spPr>
          <a:xfrm rot="372354">
            <a:off x="5889191" y="1384622"/>
            <a:ext cx="2245319" cy="3243664"/>
          </a:xfrm>
          <a:prstGeom prst="rect">
            <a:avLst/>
          </a:prstGeom>
          <a:effectLst>
            <a:outerShdw blurRad="63500" sx="102000" sy="102000" algn="ctr" rotWithShape="0">
              <a:prstClr val="black">
                <a:alpha val="40000"/>
              </a:prstClr>
            </a:outerShdw>
          </a:effectLst>
        </p:spPr>
      </p:pic>
      <p:sp>
        <p:nvSpPr>
          <p:cNvPr id="3" name="Pladsholder til slidenummer 2">
            <a:extLst>
              <a:ext uri="{FF2B5EF4-FFF2-40B4-BE49-F238E27FC236}">
                <a16:creationId xmlns:a16="http://schemas.microsoft.com/office/drawing/2014/main" id="{C4AFD6DA-9988-42D8-AE01-E25F857EF74B}"/>
              </a:ext>
            </a:extLst>
          </p:cNvPr>
          <p:cNvSpPr>
            <a:spLocks noGrp="1"/>
          </p:cNvSpPr>
          <p:nvPr>
            <p:ph type="sldNum" sz="quarter" idx="12"/>
          </p:nvPr>
        </p:nvSpPr>
        <p:spPr/>
        <p:txBody>
          <a:bodyPr/>
          <a:lstStyle/>
          <a:p>
            <a:fld id="{74447C9C-57A8-4003-9066-4A7E6D84F205}" type="slidenum">
              <a:rPr lang="da-DK" smtClean="0"/>
              <a:t>12</a:t>
            </a:fld>
            <a:endParaRPr lang="da-DK" dirty="0"/>
          </a:p>
        </p:txBody>
      </p:sp>
    </p:spTree>
    <p:extLst>
      <p:ext uri="{BB962C8B-B14F-4D97-AF65-F5344CB8AC3E}">
        <p14:creationId xmlns:p14="http://schemas.microsoft.com/office/powerpoint/2010/main" val="243065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21D1D-205E-4CE2-A534-F93CA83612BB}"/>
              </a:ext>
            </a:extLst>
          </p:cNvPr>
          <p:cNvSpPr>
            <a:spLocks noGrp="1"/>
          </p:cNvSpPr>
          <p:nvPr>
            <p:ph type="title"/>
          </p:nvPr>
        </p:nvSpPr>
        <p:spPr/>
        <p:txBody>
          <a:bodyPr/>
          <a:lstStyle/>
          <a:p>
            <a:r>
              <a:rPr lang="da-DK" dirty="0"/>
              <a:t>Afslapning og hvile</a:t>
            </a:r>
          </a:p>
        </p:txBody>
      </p:sp>
      <p:sp>
        <p:nvSpPr>
          <p:cNvPr id="3" name="Pladsholder til indhold 2">
            <a:extLst>
              <a:ext uri="{FF2B5EF4-FFF2-40B4-BE49-F238E27FC236}">
                <a16:creationId xmlns:a16="http://schemas.microsoft.com/office/drawing/2014/main" id="{2A3C6770-D181-4B9C-BB98-6A782E7043C9}"/>
              </a:ext>
            </a:extLst>
          </p:cNvPr>
          <p:cNvSpPr>
            <a:spLocks noGrp="1"/>
          </p:cNvSpPr>
          <p:nvPr>
            <p:ph idx="1"/>
          </p:nvPr>
        </p:nvSpPr>
        <p:spPr>
          <a:xfrm>
            <a:off x="628650" y="1738844"/>
            <a:ext cx="7886700" cy="2893878"/>
          </a:xfrm>
        </p:spPr>
        <p:txBody>
          <a:bodyPr>
            <a:normAutofit/>
          </a:bodyPr>
          <a:lstStyle/>
          <a:p>
            <a:r>
              <a:rPr lang="da-DK" sz="1800" dirty="0"/>
              <a:t>Lytte til mindfulness, afspændingsøvelser, m.m.</a:t>
            </a:r>
          </a:p>
        </p:txBody>
      </p:sp>
      <p:sp>
        <p:nvSpPr>
          <p:cNvPr id="6" name="Pladsholder til dato 5">
            <a:extLst>
              <a:ext uri="{FF2B5EF4-FFF2-40B4-BE49-F238E27FC236}">
                <a16:creationId xmlns:a16="http://schemas.microsoft.com/office/drawing/2014/main" id="{A3C6DFAB-E313-4B48-B702-31836C9E7F9B}"/>
              </a:ext>
            </a:extLst>
          </p:cNvPr>
          <p:cNvSpPr>
            <a:spLocks noGrp="1"/>
          </p:cNvSpPr>
          <p:nvPr>
            <p:ph type="dt" sz="half" idx="10"/>
          </p:nvPr>
        </p:nvSpPr>
        <p:spPr/>
        <p:txBody>
          <a:bodyPr/>
          <a:lstStyle/>
          <a:p>
            <a:r>
              <a:rPr lang="da-DK"/>
              <a:t>Revideret efterår 2023</a:t>
            </a:r>
            <a:endParaRPr lang="da-DK" dirty="0"/>
          </a:p>
        </p:txBody>
      </p:sp>
      <p:sp>
        <p:nvSpPr>
          <p:cNvPr id="7" name="Pladsholder til sidefod 6">
            <a:extLst>
              <a:ext uri="{FF2B5EF4-FFF2-40B4-BE49-F238E27FC236}">
                <a16:creationId xmlns:a16="http://schemas.microsoft.com/office/drawing/2014/main" id="{88F795B1-E4E6-4698-8660-B22C51B8B373}"/>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5" name="Pladsholder til tekst 4">
            <a:extLst>
              <a:ext uri="{FF2B5EF4-FFF2-40B4-BE49-F238E27FC236}">
                <a16:creationId xmlns:a16="http://schemas.microsoft.com/office/drawing/2014/main" id="{C78CB520-E823-45BA-89BE-71752DDD60B5}"/>
              </a:ext>
            </a:extLst>
          </p:cNvPr>
          <p:cNvSpPr>
            <a:spLocks noGrp="1"/>
          </p:cNvSpPr>
          <p:nvPr>
            <p:ph type="body" sz="quarter" idx="13"/>
          </p:nvPr>
        </p:nvSpPr>
        <p:spPr>
          <a:xfrm>
            <a:off x="628650" y="712096"/>
            <a:ext cx="7886700" cy="811904"/>
          </a:xfrm>
        </p:spPr>
        <p:txBody>
          <a:bodyPr>
            <a:normAutofit fontScale="92500" lnSpcReduction="10000"/>
          </a:bodyPr>
          <a:lstStyle/>
          <a:p>
            <a:r>
              <a:rPr lang="da-DK" sz="2400" dirty="0"/>
              <a:t>Giver større bevidsthed om egen krop</a:t>
            </a:r>
          </a:p>
          <a:p>
            <a:r>
              <a:rPr lang="da-DK" sz="2400" dirty="0"/>
              <a:t>Reducerer stress</a:t>
            </a:r>
          </a:p>
          <a:p>
            <a:endParaRPr lang="da-DK" dirty="0"/>
          </a:p>
        </p:txBody>
      </p:sp>
      <p:pic>
        <p:nvPicPr>
          <p:cNvPr id="8" name="Billede 7">
            <a:extLst>
              <a:ext uri="{FF2B5EF4-FFF2-40B4-BE49-F238E27FC236}">
                <a16:creationId xmlns:a16="http://schemas.microsoft.com/office/drawing/2014/main" id="{7EF0F7F2-3F2D-40FE-9836-2F5047F49E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2056" y="2462646"/>
            <a:ext cx="3029687" cy="2022098"/>
          </a:xfrm>
          <a:prstGeom prst="rect">
            <a:avLst/>
          </a:prstGeom>
        </p:spPr>
      </p:pic>
      <p:pic>
        <p:nvPicPr>
          <p:cNvPr id="11" name="Billede 10" descr="Et billede, der indeholder person, tøj, Ansigt, yoga&#10;&#10;Automatisk genereret beskrivelse">
            <a:extLst>
              <a:ext uri="{FF2B5EF4-FFF2-40B4-BE49-F238E27FC236}">
                <a16:creationId xmlns:a16="http://schemas.microsoft.com/office/drawing/2014/main" id="{A35076BD-DC66-494F-A1CF-6C8C9BB34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87" y="2409306"/>
            <a:ext cx="3033146" cy="2022098"/>
          </a:xfrm>
          <a:prstGeom prst="rect">
            <a:avLst/>
          </a:prstGeom>
        </p:spPr>
      </p:pic>
      <p:sp>
        <p:nvSpPr>
          <p:cNvPr id="4" name="Pladsholder til slidenummer 3">
            <a:extLst>
              <a:ext uri="{FF2B5EF4-FFF2-40B4-BE49-F238E27FC236}">
                <a16:creationId xmlns:a16="http://schemas.microsoft.com/office/drawing/2014/main" id="{A2302E5D-BCC1-480D-B2BC-31F5C0805116}"/>
              </a:ext>
            </a:extLst>
          </p:cNvPr>
          <p:cNvSpPr>
            <a:spLocks noGrp="1"/>
          </p:cNvSpPr>
          <p:nvPr>
            <p:ph type="sldNum" sz="quarter" idx="12"/>
          </p:nvPr>
        </p:nvSpPr>
        <p:spPr/>
        <p:txBody>
          <a:bodyPr/>
          <a:lstStyle/>
          <a:p>
            <a:fld id="{74447C9C-57A8-4003-9066-4A7E6D84F205}" type="slidenum">
              <a:rPr lang="da-DK" smtClean="0"/>
              <a:t>13</a:t>
            </a:fld>
            <a:endParaRPr lang="da-DK" dirty="0"/>
          </a:p>
        </p:txBody>
      </p:sp>
    </p:spTree>
    <p:extLst>
      <p:ext uri="{BB962C8B-B14F-4D97-AF65-F5344CB8AC3E}">
        <p14:creationId xmlns:p14="http://schemas.microsoft.com/office/powerpoint/2010/main" val="374600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951227" y="1676696"/>
            <a:ext cx="7241549" cy="1790108"/>
          </a:xfrm>
        </p:spPr>
        <p:txBody>
          <a:bodyPr anchor="t">
            <a:normAutofit/>
          </a:bodyPr>
          <a:lstStyle/>
          <a:p>
            <a:r>
              <a:rPr lang="da-DK"/>
              <a:t>Hvad synes du har været interessant i dag?</a:t>
            </a:r>
          </a:p>
        </p:txBody>
      </p:sp>
    </p:spTree>
    <p:extLst>
      <p:ext uri="{BB962C8B-B14F-4D97-AF65-F5344CB8AC3E}">
        <p14:creationId xmlns:p14="http://schemas.microsoft.com/office/powerpoint/2010/main" val="191829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51227" y="1676696"/>
            <a:ext cx="7241549" cy="1790108"/>
          </a:xfrm>
        </p:spPr>
        <p:txBody>
          <a:bodyPr anchor="t">
            <a:normAutofit/>
          </a:bodyPr>
          <a:lstStyle/>
          <a:p>
            <a:r>
              <a:rPr lang="da-DK" dirty="0"/>
              <a:t>Tak for i dag</a:t>
            </a:r>
            <a:br>
              <a:rPr lang="da-DK" dirty="0"/>
            </a:br>
            <a:endParaRPr lang="da-DK"/>
          </a:p>
        </p:txBody>
      </p:sp>
    </p:spTree>
    <p:extLst>
      <p:ext uri="{BB962C8B-B14F-4D97-AF65-F5344CB8AC3E}">
        <p14:creationId xmlns:p14="http://schemas.microsoft.com/office/powerpoint/2010/main" val="46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3"/>
            <a:ext cx="5829300" cy="1729978"/>
          </a:xfrm>
        </p:spPr>
        <p:txBody>
          <a:bodyPr>
            <a:normAutofit/>
          </a:bodyPr>
          <a:lstStyle/>
          <a:p>
            <a:r>
              <a:rPr lang="da-DK" dirty="0"/>
              <a:t>Velkommen </a:t>
            </a:r>
            <a:br>
              <a:rPr lang="da-DK" sz="2700" dirty="0"/>
            </a:br>
            <a:br>
              <a:rPr lang="da-DK" dirty="0"/>
            </a:br>
            <a:r>
              <a:rPr lang="da-DK" sz="2700" dirty="0"/>
              <a:t>Pårørendekursus</a:t>
            </a:r>
            <a:br>
              <a:rPr lang="da-DK" sz="2700" dirty="0"/>
            </a:br>
            <a:r>
              <a:rPr lang="da-DK" sz="2700" dirty="0"/>
              <a:t>Livet med demens i eget hjem</a:t>
            </a:r>
            <a:endParaRPr lang="da-DK" sz="2025" dirty="0"/>
          </a:p>
        </p:txBody>
      </p:sp>
      <p:sp>
        <p:nvSpPr>
          <p:cNvPr id="3" name="Subtitle 2"/>
          <p:cNvSpPr>
            <a:spLocks noGrp="1"/>
          </p:cNvSpPr>
          <p:nvPr>
            <p:ph type="subTitle" idx="1"/>
          </p:nvPr>
        </p:nvSpPr>
        <p:spPr>
          <a:xfrm>
            <a:off x="1657350" y="2686050"/>
            <a:ext cx="5829300" cy="1535906"/>
          </a:xfrm>
        </p:spPr>
        <p:txBody>
          <a:bodyPr>
            <a:normAutofit/>
          </a:bodyPr>
          <a:lstStyle/>
          <a:p>
            <a:br>
              <a:rPr lang="da-DK" dirty="0"/>
            </a:br>
            <a:r>
              <a:rPr lang="da-DK" dirty="0"/>
              <a:t>Underviser: XXX</a:t>
            </a:r>
          </a:p>
          <a:p>
            <a:r>
              <a:rPr lang="da-DK" dirty="0"/>
              <a:t>Dato</a:t>
            </a:r>
          </a:p>
          <a:p>
            <a:r>
              <a:rPr lang="da-DK" dirty="0"/>
              <a:t>Sted</a:t>
            </a:r>
          </a:p>
        </p:txBody>
      </p:sp>
    </p:spTree>
    <p:extLst>
      <p:ext uri="{BB962C8B-B14F-4D97-AF65-F5344CB8AC3E}">
        <p14:creationId xmlns:p14="http://schemas.microsoft.com/office/powerpoint/2010/main" val="21737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a-DK" dirty="0"/>
              <a:t>Modul 5</a:t>
            </a:r>
            <a:br>
              <a:rPr lang="da-DK" dirty="0"/>
            </a:br>
            <a:r>
              <a:rPr lang="da-DK" dirty="0"/>
              <a:t>At være pårørende</a:t>
            </a:r>
          </a:p>
        </p:txBody>
      </p:sp>
      <p:sp>
        <p:nvSpPr>
          <p:cNvPr id="3" name="Subtitle 2"/>
          <p:cNvSpPr>
            <a:spLocks noGrp="1"/>
          </p:cNvSpPr>
          <p:nvPr>
            <p:ph type="subTitle" idx="1"/>
          </p:nvPr>
        </p:nvSpPr>
        <p:spPr/>
        <p:txBody>
          <a:bodyPr/>
          <a:lstStyle/>
          <a:p>
            <a:r>
              <a:rPr lang="da-DK" b="1" dirty="0"/>
              <a:t>Dagens emner:</a:t>
            </a:r>
          </a:p>
          <a:p>
            <a:r>
              <a:rPr lang="da-DK" dirty="0"/>
              <a:t>Følelsesmæssige reaktioner</a:t>
            </a:r>
          </a:p>
          <a:p>
            <a:r>
              <a:rPr lang="da-DK" dirty="0"/>
              <a:t>Ændrede livsbetingelser</a:t>
            </a:r>
          </a:p>
          <a:p>
            <a:r>
              <a:rPr lang="da-DK" dirty="0"/>
              <a:t>At huske sig selv og egne behov</a:t>
            </a:r>
          </a:p>
        </p:txBody>
      </p:sp>
    </p:spTree>
    <p:extLst>
      <p:ext uri="{BB962C8B-B14F-4D97-AF65-F5344CB8AC3E}">
        <p14:creationId xmlns:p14="http://schemas.microsoft.com/office/powerpoint/2010/main" val="21008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At være pårørende</a:t>
            </a:r>
          </a:p>
        </p:txBody>
      </p:sp>
      <p:pic>
        <p:nvPicPr>
          <p:cNvPr id="5" name="Billede 4" descr="Billede pårørendekursu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32940" y="705874"/>
            <a:ext cx="2998714" cy="3581796"/>
          </a:xfrm>
          <a:prstGeom prst="rect">
            <a:avLst/>
          </a:prstGeom>
        </p:spPr>
      </p:pic>
      <p:sp>
        <p:nvSpPr>
          <p:cNvPr id="3" name="Rektangel 2">
            <a:extLst>
              <a:ext uri="{FF2B5EF4-FFF2-40B4-BE49-F238E27FC236}">
                <a16:creationId xmlns:a16="http://schemas.microsoft.com/office/drawing/2014/main" id="{CBDEF4A5-2B50-4899-B96B-E66A175B006B}"/>
              </a:ext>
            </a:extLst>
          </p:cNvPr>
          <p:cNvSpPr/>
          <p:nvPr/>
        </p:nvSpPr>
        <p:spPr>
          <a:xfrm>
            <a:off x="4832941" y="4397081"/>
            <a:ext cx="1619717" cy="219291"/>
          </a:xfrm>
          <a:prstGeom prst="rect">
            <a:avLst/>
          </a:prstGeom>
        </p:spPr>
        <p:txBody>
          <a:bodyPr wrap="square">
            <a:spAutoFit/>
          </a:bodyPr>
          <a:lstStyle/>
          <a:p>
            <a:r>
              <a:rPr lang="da-DK" sz="825" dirty="0"/>
              <a:t>Foto: www.inspiredtoreality.com</a:t>
            </a:r>
          </a:p>
        </p:txBody>
      </p:sp>
      <p:sp>
        <p:nvSpPr>
          <p:cNvPr id="6" name="Pladsholder til dato 5">
            <a:extLst>
              <a:ext uri="{FF2B5EF4-FFF2-40B4-BE49-F238E27FC236}">
                <a16:creationId xmlns:a16="http://schemas.microsoft.com/office/drawing/2014/main" id="{3B1D4187-7261-45C0-A4F6-3AF9BF46C695}"/>
              </a:ext>
            </a:extLst>
          </p:cNvPr>
          <p:cNvSpPr>
            <a:spLocks noGrp="1"/>
          </p:cNvSpPr>
          <p:nvPr>
            <p:ph type="dt" sz="half" idx="10"/>
          </p:nvPr>
        </p:nvSpPr>
        <p:spPr/>
        <p:txBody>
          <a:bodyPr/>
          <a:lstStyle/>
          <a:p>
            <a:r>
              <a:rPr lang="da-DK" dirty="0"/>
              <a:t>Revideret efterår 2023</a:t>
            </a:r>
          </a:p>
        </p:txBody>
      </p:sp>
      <p:sp>
        <p:nvSpPr>
          <p:cNvPr id="7" name="Pladsholder til sidefod 6">
            <a:extLst>
              <a:ext uri="{FF2B5EF4-FFF2-40B4-BE49-F238E27FC236}">
                <a16:creationId xmlns:a16="http://schemas.microsoft.com/office/drawing/2014/main" id="{6EA02900-661D-4FE2-BC45-7A42D4A21E70}"/>
              </a:ext>
            </a:extLst>
          </p:cNvPr>
          <p:cNvSpPr>
            <a:spLocks noGrp="1"/>
          </p:cNvSpPr>
          <p:nvPr>
            <p:ph type="ftr" sz="quarter" idx="11"/>
          </p:nvPr>
        </p:nvSpPr>
        <p:spPr>
          <a:xfrm>
            <a:off x="2834640" y="4870426"/>
            <a:ext cx="4919153" cy="273844"/>
          </a:xfrm>
        </p:spPr>
        <p:txBody>
          <a:bodyPr/>
          <a:lstStyle/>
          <a:p>
            <a:r>
              <a:rPr lang="da-DK" dirty="0"/>
              <a:t>Billedmateriale: Nationalt Videnscenter for Demens / Colourbox.dk / Commons Wikimedia</a:t>
            </a:r>
          </a:p>
        </p:txBody>
      </p:sp>
      <p:sp>
        <p:nvSpPr>
          <p:cNvPr id="9" name="Tekstfelt 8">
            <a:extLst>
              <a:ext uri="{FF2B5EF4-FFF2-40B4-BE49-F238E27FC236}">
                <a16:creationId xmlns:a16="http://schemas.microsoft.com/office/drawing/2014/main" id="{75F2ABAF-7C47-42B0-B895-F35F6DAE537B}"/>
              </a:ext>
            </a:extLst>
          </p:cNvPr>
          <p:cNvSpPr txBox="1"/>
          <p:nvPr/>
        </p:nvSpPr>
        <p:spPr>
          <a:xfrm>
            <a:off x="628650" y="963683"/>
            <a:ext cx="4114389" cy="3416320"/>
          </a:xfrm>
          <a:prstGeom prst="rect">
            <a:avLst/>
          </a:prstGeom>
          <a:noFill/>
        </p:spPr>
        <p:txBody>
          <a:bodyPr wrap="square">
            <a:spAutoFit/>
          </a:bodyPr>
          <a:lstStyle/>
          <a:p>
            <a:r>
              <a:rPr lang="da-DK" dirty="0"/>
              <a:t>Pårørende til mennesker med demens er en bred målgruppe. </a:t>
            </a:r>
          </a:p>
          <a:p>
            <a:endParaRPr lang="da-DK" dirty="0"/>
          </a:p>
          <a:p>
            <a:r>
              <a:rPr lang="da-DK" dirty="0"/>
              <a:t>Pårørendes behov og livssituation kan er meget forskellige.</a:t>
            </a:r>
          </a:p>
          <a:p>
            <a:endParaRPr lang="da-DK" dirty="0"/>
          </a:p>
          <a:p>
            <a:r>
              <a:rPr lang="da-DK" dirty="0"/>
              <a:t>Pårørende til mennesker med demens har ofte en fremtrædende rolle i sygdomsforløbet i forhold til at støtte, vejlede og hjælpe mennesker med demens, så deres hverdagsliv kan fungere tilfredsstillende.</a:t>
            </a:r>
          </a:p>
        </p:txBody>
      </p:sp>
      <p:sp>
        <p:nvSpPr>
          <p:cNvPr id="2" name="Pladsholder til slidenummer 1">
            <a:extLst>
              <a:ext uri="{FF2B5EF4-FFF2-40B4-BE49-F238E27FC236}">
                <a16:creationId xmlns:a16="http://schemas.microsoft.com/office/drawing/2014/main" id="{55B6D2A8-854B-49D3-AFA8-2F89E28ACC4D}"/>
              </a:ext>
            </a:extLst>
          </p:cNvPr>
          <p:cNvSpPr>
            <a:spLocks noGrp="1"/>
          </p:cNvSpPr>
          <p:nvPr>
            <p:ph type="sldNum" sz="quarter" idx="12"/>
          </p:nvPr>
        </p:nvSpPr>
        <p:spPr/>
        <p:txBody>
          <a:bodyPr/>
          <a:lstStyle/>
          <a:p>
            <a:fld id="{74447C9C-57A8-4003-9066-4A7E6D84F205}" type="slidenum">
              <a:rPr lang="da-DK" smtClean="0"/>
              <a:t>4</a:t>
            </a:fld>
            <a:endParaRPr lang="da-DK" dirty="0"/>
          </a:p>
        </p:txBody>
      </p:sp>
    </p:spTree>
    <p:extLst>
      <p:ext uri="{BB962C8B-B14F-4D97-AF65-F5344CB8AC3E}">
        <p14:creationId xmlns:p14="http://schemas.microsoft.com/office/powerpoint/2010/main" val="208863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Følelsesmæssige reaktioner</a:t>
            </a:r>
          </a:p>
        </p:txBody>
      </p:sp>
      <p:sp>
        <p:nvSpPr>
          <p:cNvPr id="9" name="Pladsholder til tekst 8"/>
          <p:cNvSpPr>
            <a:spLocks noGrp="1"/>
          </p:cNvSpPr>
          <p:nvPr>
            <p:ph idx="1"/>
          </p:nvPr>
        </p:nvSpPr>
        <p:spPr/>
        <p:txBody>
          <a:bodyPr>
            <a:normAutofit lnSpcReduction="10000"/>
          </a:bodyPr>
          <a:lstStyle/>
          <a:p>
            <a:pPr marL="257175" indent="-257175"/>
            <a:r>
              <a:rPr lang="da-DK" dirty="0"/>
              <a:t>Søvnproblemer </a:t>
            </a:r>
          </a:p>
          <a:p>
            <a:pPr marL="257175" indent="-257175"/>
            <a:r>
              <a:rPr lang="da-DK" dirty="0"/>
              <a:t>Manglende appetit</a:t>
            </a:r>
          </a:p>
          <a:p>
            <a:pPr marL="257175" indent="-257175"/>
            <a:r>
              <a:rPr lang="da-DK" dirty="0"/>
              <a:t>Træthed og manglende energi</a:t>
            </a:r>
          </a:p>
          <a:p>
            <a:pPr marL="257175" indent="-257175"/>
            <a:r>
              <a:rPr lang="da-DK" dirty="0"/>
              <a:t>Bekymringer </a:t>
            </a:r>
          </a:p>
          <a:p>
            <a:pPr marL="257175" indent="-257175"/>
            <a:r>
              <a:rPr lang="da-DK" dirty="0"/>
              <a:t>Ked af det</a:t>
            </a:r>
          </a:p>
          <a:p>
            <a:pPr marL="257175" indent="-257175"/>
            <a:r>
              <a:rPr lang="da-DK" dirty="0"/>
              <a:t>Vrede</a:t>
            </a:r>
          </a:p>
          <a:p>
            <a:pPr marL="257175" indent="-257175"/>
            <a:r>
              <a:rPr lang="da-DK" dirty="0"/>
              <a:t>Sorg</a:t>
            </a:r>
          </a:p>
          <a:p>
            <a:pPr marL="257175" indent="-257175"/>
            <a:r>
              <a:rPr lang="da-DK" dirty="0"/>
              <a:t>Frustration</a:t>
            </a:r>
          </a:p>
          <a:p>
            <a:pPr marL="257175" indent="-257175"/>
            <a:r>
              <a:rPr lang="da-DK" dirty="0"/>
              <a:t>Skyldfølelse </a:t>
            </a:r>
          </a:p>
          <a:p>
            <a:pPr marL="257175" indent="-257175"/>
            <a:r>
              <a:rPr lang="da-DK" dirty="0"/>
              <a:t>Dårlig samvittighed</a:t>
            </a:r>
          </a:p>
          <a:p>
            <a:pPr marL="257175" indent="-257175"/>
            <a:r>
              <a:rPr lang="da-DK" dirty="0"/>
              <a:t>Skam</a:t>
            </a:r>
          </a:p>
          <a:p>
            <a:pPr marL="257175" indent="-257175"/>
            <a:endParaRPr lang="da-DK" dirty="0"/>
          </a:p>
          <a:p>
            <a:pPr marL="257175" indent="-257175"/>
            <a:endParaRPr lang="da-DK" dirty="0"/>
          </a:p>
          <a:p>
            <a:pPr marL="257175" indent="-257175"/>
            <a:endParaRPr lang="da-DK" dirty="0"/>
          </a:p>
          <a:p>
            <a:endParaRPr lang="da-DK" dirty="0"/>
          </a:p>
          <a:p>
            <a:endParaRPr lang="da-DK" dirty="0"/>
          </a:p>
        </p:txBody>
      </p:sp>
      <p:sp>
        <p:nvSpPr>
          <p:cNvPr id="7" name="Pladsholder til dato 6">
            <a:extLst>
              <a:ext uri="{FF2B5EF4-FFF2-40B4-BE49-F238E27FC236}">
                <a16:creationId xmlns:a16="http://schemas.microsoft.com/office/drawing/2014/main" id="{BE404B01-4EE4-4B48-B01F-BCBF780D1BCB}"/>
              </a:ext>
            </a:extLst>
          </p:cNvPr>
          <p:cNvSpPr>
            <a:spLocks noGrp="1"/>
          </p:cNvSpPr>
          <p:nvPr>
            <p:ph type="dt" sz="half" idx="10"/>
          </p:nvPr>
        </p:nvSpPr>
        <p:spPr/>
        <p:txBody>
          <a:bodyPr/>
          <a:lstStyle/>
          <a:p>
            <a:r>
              <a:rPr lang="da-DK"/>
              <a:t>Revideret efterår 2023</a:t>
            </a:r>
            <a:endParaRPr lang="da-DK" dirty="0"/>
          </a:p>
        </p:txBody>
      </p:sp>
      <p:sp>
        <p:nvSpPr>
          <p:cNvPr id="8" name="Pladsholder til sidefod 7">
            <a:extLst>
              <a:ext uri="{FF2B5EF4-FFF2-40B4-BE49-F238E27FC236}">
                <a16:creationId xmlns:a16="http://schemas.microsoft.com/office/drawing/2014/main" id="{38840369-40A9-41BC-BC67-963196C714DA}"/>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6" name="Pladsholder til tekst 5"/>
          <p:cNvSpPr>
            <a:spLocks noGrp="1"/>
          </p:cNvSpPr>
          <p:nvPr>
            <p:ph type="body" sz="quarter" idx="13"/>
          </p:nvPr>
        </p:nvSpPr>
        <p:spPr/>
        <p:txBody>
          <a:bodyPr>
            <a:normAutofit fontScale="92500" lnSpcReduction="20000"/>
          </a:bodyPr>
          <a:lstStyle/>
          <a:p>
            <a:r>
              <a:rPr lang="da-DK" sz="2400" dirty="0"/>
              <a:t>Det kan være fysisk og følelsesmæssigt krævende at være pårørende og give reaktioner som:</a:t>
            </a:r>
          </a:p>
          <a:p>
            <a:endParaRPr lang="da-DK" dirty="0"/>
          </a:p>
        </p:txBody>
      </p:sp>
      <p:pic>
        <p:nvPicPr>
          <p:cNvPr id="10" name="Pladsholder til indhold 8">
            <a:extLst>
              <a:ext uri="{FF2B5EF4-FFF2-40B4-BE49-F238E27FC236}">
                <a16:creationId xmlns:a16="http://schemas.microsoft.com/office/drawing/2014/main" id="{6FA901F5-C863-41A8-967A-AE774F882298}"/>
              </a:ext>
            </a:extLst>
          </p:cNvPr>
          <p:cNvPicPr>
            <a:picLocks noChangeAspect="1"/>
          </p:cNvPicPr>
          <p:nvPr/>
        </p:nvPicPr>
        <p:blipFill>
          <a:blip r:embed="rId3"/>
          <a:stretch>
            <a:fillRect/>
          </a:stretch>
        </p:blipFill>
        <p:spPr>
          <a:xfrm rot="697839">
            <a:off x="6006023" y="1239095"/>
            <a:ext cx="2205404" cy="3239691"/>
          </a:xfrm>
          <a:prstGeom prst="rect">
            <a:avLst/>
          </a:prstGeom>
          <a:effectLst>
            <a:outerShdw blurRad="63500" sx="102000" sy="102000" algn="ctr" rotWithShape="0">
              <a:prstClr val="black">
                <a:alpha val="40000"/>
              </a:prstClr>
            </a:outerShdw>
          </a:effectLst>
        </p:spPr>
      </p:pic>
      <p:sp>
        <p:nvSpPr>
          <p:cNvPr id="2" name="Pladsholder til slidenummer 1">
            <a:extLst>
              <a:ext uri="{FF2B5EF4-FFF2-40B4-BE49-F238E27FC236}">
                <a16:creationId xmlns:a16="http://schemas.microsoft.com/office/drawing/2014/main" id="{71F26039-D7D5-4A7B-B74E-F1332A983A4C}"/>
              </a:ext>
            </a:extLst>
          </p:cNvPr>
          <p:cNvSpPr>
            <a:spLocks noGrp="1"/>
          </p:cNvSpPr>
          <p:nvPr>
            <p:ph type="sldNum" sz="quarter" idx="12"/>
          </p:nvPr>
        </p:nvSpPr>
        <p:spPr/>
        <p:txBody>
          <a:bodyPr/>
          <a:lstStyle/>
          <a:p>
            <a:fld id="{74447C9C-57A8-4003-9066-4A7E6D84F205}" type="slidenum">
              <a:rPr lang="da-DK" smtClean="0"/>
              <a:t>5</a:t>
            </a:fld>
            <a:endParaRPr lang="da-DK" dirty="0"/>
          </a:p>
        </p:txBody>
      </p:sp>
    </p:spTree>
    <p:extLst>
      <p:ext uri="{BB962C8B-B14F-4D97-AF65-F5344CB8AC3E}">
        <p14:creationId xmlns:p14="http://schemas.microsoft.com/office/powerpoint/2010/main" val="177170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da-DK" altLang="da-DK" dirty="0"/>
              <a:t>Følelsesmæssig pendulering</a:t>
            </a:r>
          </a:p>
        </p:txBody>
      </p:sp>
      <p:sp>
        <p:nvSpPr>
          <p:cNvPr id="462851" name="Line 3"/>
          <p:cNvSpPr>
            <a:spLocks noChangeShapeType="1"/>
          </p:cNvSpPr>
          <p:nvPr/>
        </p:nvSpPr>
        <p:spPr bwMode="auto">
          <a:xfrm flipH="1">
            <a:off x="1907382" y="1096567"/>
            <a:ext cx="2664619" cy="21895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p>
        </p:txBody>
      </p:sp>
      <p:sp>
        <p:nvSpPr>
          <p:cNvPr id="462852" name="Line 4"/>
          <p:cNvSpPr>
            <a:spLocks noChangeShapeType="1"/>
          </p:cNvSpPr>
          <p:nvPr/>
        </p:nvSpPr>
        <p:spPr bwMode="auto">
          <a:xfrm>
            <a:off x="4513006" y="1088232"/>
            <a:ext cx="2358629" cy="219670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p>
        </p:txBody>
      </p:sp>
      <p:sp>
        <p:nvSpPr>
          <p:cNvPr id="462853" name="AutoShape 5"/>
          <p:cNvSpPr>
            <a:spLocks noChangeArrowheads="1"/>
          </p:cNvSpPr>
          <p:nvPr/>
        </p:nvSpPr>
        <p:spPr bwMode="auto">
          <a:xfrm>
            <a:off x="2519363" y="3489722"/>
            <a:ext cx="3726656" cy="108347"/>
          </a:xfrm>
          <a:prstGeom prst="leftRightArrow">
            <a:avLst>
              <a:gd name="adj1" fmla="val 50000"/>
              <a:gd name="adj2" fmla="val 687914"/>
            </a:avLst>
          </a:prstGeom>
          <a:solidFill>
            <a:schemeClr val="tx1"/>
          </a:solidFill>
          <a:ln w="9525">
            <a:solidFill>
              <a:srgbClr val="000000"/>
            </a:solidFill>
            <a:miter lim="800000"/>
            <a:headEnd/>
            <a:tailEnd/>
          </a:ln>
        </p:spPr>
        <p:txBody>
          <a:bodyPr/>
          <a:lstStyle/>
          <a:p>
            <a:endParaRPr lang="da-DK" sz="1350"/>
          </a:p>
        </p:txBody>
      </p:sp>
      <p:sp>
        <p:nvSpPr>
          <p:cNvPr id="462854" name="Oval 6"/>
          <p:cNvSpPr>
            <a:spLocks noChangeArrowheads="1"/>
          </p:cNvSpPr>
          <p:nvPr/>
        </p:nvSpPr>
        <p:spPr bwMode="auto">
          <a:xfrm>
            <a:off x="1763316" y="3221831"/>
            <a:ext cx="228600" cy="128588"/>
          </a:xfrm>
          <a:prstGeom prst="ellipse">
            <a:avLst/>
          </a:prstGeom>
          <a:solidFill>
            <a:srgbClr val="000000"/>
          </a:solidFill>
          <a:ln w="9525">
            <a:solidFill>
              <a:srgbClr val="000000"/>
            </a:solidFill>
            <a:round/>
            <a:headEnd/>
            <a:tailEnd/>
          </a:ln>
        </p:spPr>
        <p:txBody>
          <a:bodyPr/>
          <a:lstStyle/>
          <a:p>
            <a:endParaRPr lang="da-DK" sz="1350"/>
          </a:p>
        </p:txBody>
      </p:sp>
      <p:sp>
        <p:nvSpPr>
          <p:cNvPr id="462855" name="Oval 7"/>
          <p:cNvSpPr>
            <a:spLocks noChangeArrowheads="1"/>
          </p:cNvSpPr>
          <p:nvPr/>
        </p:nvSpPr>
        <p:spPr bwMode="auto">
          <a:xfrm>
            <a:off x="6804422" y="3220641"/>
            <a:ext cx="228600" cy="128588"/>
          </a:xfrm>
          <a:prstGeom prst="ellipse">
            <a:avLst/>
          </a:prstGeom>
          <a:solidFill>
            <a:srgbClr val="000000"/>
          </a:solidFill>
          <a:ln w="9525">
            <a:solidFill>
              <a:srgbClr val="000000"/>
            </a:solidFill>
            <a:round/>
            <a:headEnd/>
            <a:tailEnd/>
          </a:ln>
        </p:spPr>
        <p:txBody>
          <a:bodyPr/>
          <a:lstStyle/>
          <a:p>
            <a:endParaRPr lang="da-DK" sz="1350"/>
          </a:p>
        </p:txBody>
      </p:sp>
      <p:sp>
        <p:nvSpPr>
          <p:cNvPr id="462856" name="Oval 8"/>
          <p:cNvSpPr>
            <a:spLocks noChangeArrowheads="1"/>
          </p:cNvSpPr>
          <p:nvPr/>
        </p:nvSpPr>
        <p:spPr bwMode="auto">
          <a:xfrm>
            <a:off x="4442951" y="1006348"/>
            <a:ext cx="228600" cy="128588"/>
          </a:xfrm>
          <a:prstGeom prst="ellipse">
            <a:avLst/>
          </a:prstGeom>
          <a:solidFill>
            <a:srgbClr val="000000"/>
          </a:solidFill>
          <a:ln w="9525">
            <a:solidFill>
              <a:srgbClr val="000000"/>
            </a:solidFill>
            <a:round/>
            <a:headEnd/>
            <a:tailEnd/>
          </a:ln>
        </p:spPr>
        <p:txBody>
          <a:bodyPr/>
          <a:lstStyle/>
          <a:p>
            <a:endParaRPr lang="da-DK" sz="1350"/>
          </a:p>
        </p:txBody>
      </p:sp>
      <p:sp>
        <p:nvSpPr>
          <p:cNvPr id="462857" name="Rectangle 9"/>
          <p:cNvSpPr>
            <a:spLocks noChangeArrowheads="1"/>
          </p:cNvSpPr>
          <p:nvPr/>
        </p:nvSpPr>
        <p:spPr bwMode="auto">
          <a:xfrm>
            <a:off x="2951560" y="1262636"/>
            <a:ext cx="25788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1" hangingPunct="1"/>
            <a:r>
              <a:rPr lang="da-DK" altLang="da-DK" sz="1350" dirty="0">
                <a:latin typeface="Arial" charset="0"/>
              </a:rPr>
              <a:t>        Glæde                       Sorg</a:t>
            </a:r>
          </a:p>
        </p:txBody>
      </p:sp>
      <p:sp>
        <p:nvSpPr>
          <p:cNvPr id="462858" name="Rectangle 10"/>
          <p:cNvSpPr>
            <a:spLocks noChangeArrowheads="1"/>
          </p:cNvSpPr>
          <p:nvPr/>
        </p:nvSpPr>
        <p:spPr bwMode="auto">
          <a:xfrm>
            <a:off x="2951560" y="1590363"/>
            <a:ext cx="350996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1" hangingPunct="1"/>
            <a:r>
              <a:rPr lang="da-DK" altLang="da-DK" sz="1350" dirty="0">
                <a:latin typeface="Arial" charset="0"/>
              </a:rPr>
              <a:t>Håb                                             Håbløshed</a:t>
            </a:r>
          </a:p>
        </p:txBody>
      </p:sp>
      <p:sp>
        <p:nvSpPr>
          <p:cNvPr id="462859" name="Rectangle 11"/>
          <p:cNvSpPr>
            <a:spLocks noChangeArrowheads="1"/>
          </p:cNvSpPr>
          <p:nvPr/>
        </p:nvSpPr>
        <p:spPr bwMode="auto">
          <a:xfrm>
            <a:off x="1709738" y="1954983"/>
            <a:ext cx="626506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1" hangingPunct="1"/>
            <a:r>
              <a:rPr lang="da-DK" altLang="da-DK" sz="1350" dirty="0">
                <a:latin typeface="Arial" charset="0"/>
              </a:rPr>
              <a:t>             Kontrol                                                              Magtesløshed</a:t>
            </a:r>
          </a:p>
        </p:txBody>
      </p:sp>
      <p:sp>
        <p:nvSpPr>
          <p:cNvPr id="462860" name="Rectangle 12"/>
          <p:cNvSpPr>
            <a:spLocks noChangeArrowheads="1"/>
          </p:cNvSpPr>
          <p:nvPr/>
        </p:nvSpPr>
        <p:spPr bwMode="auto">
          <a:xfrm>
            <a:off x="1277540" y="2360529"/>
            <a:ext cx="62103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eaLnBrk="1" hangingPunct="1"/>
            <a:r>
              <a:rPr lang="da-DK" altLang="da-DK" sz="1350" dirty="0">
                <a:latin typeface="Arial" charset="0"/>
              </a:rPr>
              <a:t>Taknemmelighed                                                                             Bitterhed</a:t>
            </a:r>
          </a:p>
        </p:txBody>
      </p:sp>
      <p:sp>
        <p:nvSpPr>
          <p:cNvPr id="462861" name="Rectangle 13"/>
          <p:cNvSpPr>
            <a:spLocks noChangeArrowheads="1"/>
          </p:cNvSpPr>
          <p:nvPr/>
        </p:nvSpPr>
        <p:spPr bwMode="auto">
          <a:xfrm>
            <a:off x="1143001" y="2277644"/>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a-DK" sz="1350"/>
          </a:p>
        </p:txBody>
      </p:sp>
      <p:sp>
        <p:nvSpPr>
          <p:cNvPr id="462862" name="Rectangle 14"/>
          <p:cNvSpPr>
            <a:spLocks noChangeArrowheads="1"/>
          </p:cNvSpPr>
          <p:nvPr/>
        </p:nvSpPr>
        <p:spPr bwMode="auto">
          <a:xfrm>
            <a:off x="1319213" y="2742173"/>
            <a:ext cx="62103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1" hangingPunct="1"/>
            <a:r>
              <a:rPr lang="da-DK" altLang="da-DK" sz="1350" dirty="0">
                <a:latin typeface="Arial" charset="0"/>
                <a:ea typeface="Times New Roman" pitchFamily="18" charset="0"/>
                <a:cs typeface="Times New Roman" pitchFamily="18" charset="0"/>
              </a:rPr>
              <a:t>       Humor                                                                                            Alvor  </a:t>
            </a:r>
          </a:p>
        </p:txBody>
      </p:sp>
      <p:sp>
        <p:nvSpPr>
          <p:cNvPr id="462863" name="Text Box 15"/>
          <p:cNvSpPr txBox="1">
            <a:spLocks noChangeArrowheads="1"/>
          </p:cNvSpPr>
          <p:nvPr/>
        </p:nvSpPr>
        <p:spPr bwMode="auto">
          <a:xfrm>
            <a:off x="6255649" y="724397"/>
            <a:ext cx="163217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da-DK" altLang="da-DK" sz="750" i="1" dirty="0">
                <a:latin typeface="Arial" charset="0"/>
              </a:rPr>
              <a:t>Figur: Christian Juul Busch (2003)</a:t>
            </a:r>
          </a:p>
        </p:txBody>
      </p:sp>
      <p:sp>
        <p:nvSpPr>
          <p:cNvPr id="2" name="Tekstboks 1"/>
          <p:cNvSpPr txBox="1"/>
          <p:nvPr/>
        </p:nvSpPr>
        <p:spPr>
          <a:xfrm>
            <a:off x="1794178" y="4193185"/>
            <a:ext cx="5960174" cy="323165"/>
          </a:xfrm>
          <a:prstGeom prst="rect">
            <a:avLst/>
          </a:prstGeom>
          <a:noFill/>
        </p:spPr>
        <p:txBody>
          <a:bodyPr wrap="square" lIns="67500" rtlCol="0">
            <a:spAutoFit/>
          </a:bodyPr>
          <a:lstStyle/>
          <a:p>
            <a:r>
              <a:rPr lang="da-DK" sz="1500" dirty="0"/>
              <a:t>I sorg eller krise vil mennesker typisk pendulere mellem sine følelser</a:t>
            </a:r>
          </a:p>
        </p:txBody>
      </p:sp>
      <p:sp>
        <p:nvSpPr>
          <p:cNvPr id="4" name="Pladsholder til dato 3">
            <a:extLst>
              <a:ext uri="{FF2B5EF4-FFF2-40B4-BE49-F238E27FC236}">
                <a16:creationId xmlns:a16="http://schemas.microsoft.com/office/drawing/2014/main" id="{5EE37CC7-ADE2-49F0-9461-878F6A6D4EF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976B6318-F5DF-4C50-A979-6C919EA96C2E}"/>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3" name="Pladsholder til slidenummer 2">
            <a:extLst>
              <a:ext uri="{FF2B5EF4-FFF2-40B4-BE49-F238E27FC236}">
                <a16:creationId xmlns:a16="http://schemas.microsoft.com/office/drawing/2014/main" id="{655E5A17-85AD-4CD4-80E7-2F2F3E06658B}"/>
              </a:ext>
            </a:extLst>
          </p:cNvPr>
          <p:cNvSpPr>
            <a:spLocks noGrp="1"/>
          </p:cNvSpPr>
          <p:nvPr>
            <p:ph type="sldNum" sz="quarter" idx="12"/>
          </p:nvPr>
        </p:nvSpPr>
        <p:spPr/>
        <p:txBody>
          <a:bodyPr/>
          <a:lstStyle/>
          <a:p>
            <a:fld id="{74447C9C-57A8-4003-9066-4A7E6D84F205}" type="slidenum">
              <a:rPr lang="da-DK" smtClean="0"/>
              <a:t>6</a:t>
            </a:fld>
            <a:endParaRPr lang="da-DK" dirty="0"/>
          </a:p>
        </p:txBody>
      </p:sp>
    </p:spTree>
    <p:extLst>
      <p:ext uri="{BB962C8B-B14F-4D97-AF65-F5344CB8AC3E}">
        <p14:creationId xmlns:p14="http://schemas.microsoft.com/office/powerpoint/2010/main" val="20418454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9"/>
          <p:cNvSpPr>
            <a:spLocks noGrp="1"/>
          </p:cNvSpPr>
          <p:nvPr>
            <p:ph idx="1"/>
          </p:nvPr>
        </p:nvSpPr>
        <p:spPr>
          <a:xfrm>
            <a:off x="297331" y="3421279"/>
            <a:ext cx="2749019" cy="930471"/>
          </a:xfrm>
        </p:spPr>
        <p:txBody>
          <a:bodyPr>
            <a:normAutofit/>
          </a:bodyPr>
          <a:lstStyle/>
          <a:p>
            <a:pPr marL="0" indent="0">
              <a:buNone/>
            </a:pPr>
            <a:r>
              <a:rPr lang="da-DK" sz="1200" b="1" dirty="0"/>
              <a:t>Region H – Grib om livet </a:t>
            </a:r>
            <a:br>
              <a:rPr lang="da-DK" sz="1200" b="1" dirty="0"/>
            </a:br>
            <a:r>
              <a:rPr lang="da-DK" sz="1200" dirty="0"/>
              <a:t>Demens i dagligdagen: </a:t>
            </a:r>
            <a:br>
              <a:rPr lang="da-DK" sz="1200" dirty="0"/>
            </a:br>
            <a:r>
              <a:rPr lang="da-DK" sz="1200" dirty="0">
                <a:hlinkClick r:id="rId3"/>
              </a:rPr>
              <a:t>https://youtu.be/2mYhEosrIiw</a:t>
            </a:r>
            <a:r>
              <a:rPr lang="da-DK" sz="1200" dirty="0"/>
              <a:t> </a:t>
            </a:r>
          </a:p>
          <a:p>
            <a:endParaRPr lang="da-DK" sz="1200" dirty="0"/>
          </a:p>
          <a:p>
            <a:pPr marL="0" indent="0">
              <a:buNone/>
            </a:pPr>
            <a:endParaRPr lang="da-DK" sz="1200" dirty="0"/>
          </a:p>
          <a:p>
            <a:endParaRPr lang="da-DK" sz="1200" dirty="0"/>
          </a:p>
        </p:txBody>
      </p:sp>
      <p:sp>
        <p:nvSpPr>
          <p:cNvPr id="9" name="Titel 8"/>
          <p:cNvSpPr>
            <a:spLocks noGrp="1"/>
          </p:cNvSpPr>
          <p:nvPr>
            <p:ph type="title"/>
          </p:nvPr>
        </p:nvSpPr>
        <p:spPr/>
        <p:txBody>
          <a:bodyPr/>
          <a:lstStyle/>
          <a:p>
            <a:r>
              <a:rPr lang="da-DK" dirty="0"/>
              <a:t>Livet som pårørende - video</a:t>
            </a:r>
          </a:p>
        </p:txBody>
      </p:sp>
      <p:sp>
        <p:nvSpPr>
          <p:cNvPr id="2" name="Pladsholder til dato 1">
            <a:extLst>
              <a:ext uri="{FF2B5EF4-FFF2-40B4-BE49-F238E27FC236}">
                <a16:creationId xmlns:a16="http://schemas.microsoft.com/office/drawing/2014/main" id="{554999C3-6F41-4B62-BE4F-D2BDE3298074}"/>
              </a:ext>
            </a:extLst>
          </p:cNvPr>
          <p:cNvSpPr>
            <a:spLocks noGrp="1"/>
          </p:cNvSpPr>
          <p:nvPr>
            <p:ph type="dt" sz="half" idx="10"/>
          </p:nvPr>
        </p:nvSpPr>
        <p:spPr/>
        <p:txBody>
          <a:bodyPr/>
          <a:lstStyle/>
          <a:p>
            <a:r>
              <a:rPr lang="da-DK"/>
              <a:t>Revideret efterår 2023</a:t>
            </a:r>
            <a:endParaRPr lang="da-DK" dirty="0"/>
          </a:p>
        </p:txBody>
      </p:sp>
      <p:sp>
        <p:nvSpPr>
          <p:cNvPr id="3" name="Pladsholder til sidefod 2">
            <a:extLst>
              <a:ext uri="{FF2B5EF4-FFF2-40B4-BE49-F238E27FC236}">
                <a16:creationId xmlns:a16="http://schemas.microsoft.com/office/drawing/2014/main" id="{937969FD-7159-4ADE-81BC-C6294D8FFC2D}"/>
              </a:ext>
            </a:extLst>
          </p:cNvPr>
          <p:cNvSpPr>
            <a:spLocks noGrp="1"/>
          </p:cNvSpPr>
          <p:nvPr>
            <p:ph type="ftr" sz="quarter" idx="11"/>
          </p:nvPr>
        </p:nvSpPr>
        <p:spPr/>
        <p:txBody>
          <a:bodyPr/>
          <a:lstStyle/>
          <a:p>
            <a:r>
              <a:rPr lang="da-DK" dirty="0"/>
              <a:t>Billedmateriale: Nationalt Videnscenter for Demens / Colourbox.dk / Commons Wikimedia</a:t>
            </a:r>
          </a:p>
        </p:txBody>
      </p:sp>
      <p:pic>
        <p:nvPicPr>
          <p:cNvPr id="4" name="Billede 3">
            <a:extLst>
              <a:ext uri="{FF2B5EF4-FFF2-40B4-BE49-F238E27FC236}">
                <a16:creationId xmlns:a16="http://schemas.microsoft.com/office/drawing/2014/main" id="{2FC4C32B-EA64-4A0F-B301-4748101EF83B}"/>
              </a:ext>
            </a:extLst>
          </p:cNvPr>
          <p:cNvPicPr>
            <a:picLocks noChangeAspect="1"/>
          </p:cNvPicPr>
          <p:nvPr/>
        </p:nvPicPr>
        <p:blipFill>
          <a:blip r:embed="rId4"/>
          <a:stretch>
            <a:fillRect/>
          </a:stretch>
        </p:blipFill>
        <p:spPr>
          <a:xfrm>
            <a:off x="217529" y="1397015"/>
            <a:ext cx="2765784" cy="1444861"/>
          </a:xfrm>
          <a:prstGeom prst="rect">
            <a:avLst/>
          </a:prstGeom>
        </p:spPr>
      </p:pic>
      <p:pic>
        <p:nvPicPr>
          <p:cNvPr id="5" name="Billede 4">
            <a:extLst>
              <a:ext uri="{FF2B5EF4-FFF2-40B4-BE49-F238E27FC236}">
                <a16:creationId xmlns:a16="http://schemas.microsoft.com/office/drawing/2014/main" id="{48106D31-0992-4EBD-A008-0E6A92428D4E}"/>
              </a:ext>
            </a:extLst>
          </p:cNvPr>
          <p:cNvPicPr>
            <a:picLocks noChangeAspect="1"/>
          </p:cNvPicPr>
          <p:nvPr/>
        </p:nvPicPr>
        <p:blipFill>
          <a:blip r:embed="rId5"/>
          <a:stretch>
            <a:fillRect/>
          </a:stretch>
        </p:blipFill>
        <p:spPr>
          <a:xfrm>
            <a:off x="3092614" y="1385170"/>
            <a:ext cx="2867326" cy="1468550"/>
          </a:xfrm>
          <a:prstGeom prst="rect">
            <a:avLst/>
          </a:prstGeom>
        </p:spPr>
      </p:pic>
      <p:pic>
        <p:nvPicPr>
          <p:cNvPr id="7" name="Billede 6">
            <a:extLst>
              <a:ext uri="{FF2B5EF4-FFF2-40B4-BE49-F238E27FC236}">
                <a16:creationId xmlns:a16="http://schemas.microsoft.com/office/drawing/2014/main" id="{3199F25C-2DC6-477A-ADFC-C0CB784BDF20}"/>
              </a:ext>
            </a:extLst>
          </p:cNvPr>
          <p:cNvPicPr>
            <a:picLocks noChangeAspect="1"/>
          </p:cNvPicPr>
          <p:nvPr/>
        </p:nvPicPr>
        <p:blipFill>
          <a:blip r:embed="rId6"/>
          <a:stretch>
            <a:fillRect/>
          </a:stretch>
        </p:blipFill>
        <p:spPr>
          <a:xfrm>
            <a:off x="6038231" y="1397015"/>
            <a:ext cx="2888240" cy="1465924"/>
          </a:xfrm>
          <a:prstGeom prst="rect">
            <a:avLst/>
          </a:prstGeom>
        </p:spPr>
      </p:pic>
      <p:sp>
        <p:nvSpPr>
          <p:cNvPr id="6" name="Pladsholder til slidenummer 5">
            <a:extLst>
              <a:ext uri="{FF2B5EF4-FFF2-40B4-BE49-F238E27FC236}">
                <a16:creationId xmlns:a16="http://schemas.microsoft.com/office/drawing/2014/main" id="{27B21F95-60B2-4A01-8005-7D4E7830296F}"/>
              </a:ext>
            </a:extLst>
          </p:cNvPr>
          <p:cNvSpPr>
            <a:spLocks noGrp="1"/>
          </p:cNvSpPr>
          <p:nvPr>
            <p:ph type="sldNum" sz="quarter" idx="12"/>
          </p:nvPr>
        </p:nvSpPr>
        <p:spPr/>
        <p:txBody>
          <a:bodyPr/>
          <a:lstStyle/>
          <a:p>
            <a:fld id="{74447C9C-57A8-4003-9066-4A7E6D84F205}" type="slidenum">
              <a:rPr lang="da-DK" smtClean="0"/>
              <a:t>7</a:t>
            </a:fld>
            <a:endParaRPr lang="da-DK" dirty="0"/>
          </a:p>
        </p:txBody>
      </p:sp>
      <p:sp>
        <p:nvSpPr>
          <p:cNvPr id="11" name="Pladsholder til indhold 9">
            <a:extLst>
              <a:ext uri="{FF2B5EF4-FFF2-40B4-BE49-F238E27FC236}">
                <a16:creationId xmlns:a16="http://schemas.microsoft.com/office/drawing/2014/main" id="{FA28B055-0F10-41FB-9C12-96C138D7CA45}"/>
              </a:ext>
            </a:extLst>
          </p:cNvPr>
          <p:cNvSpPr txBox="1">
            <a:spLocks/>
          </p:cNvSpPr>
          <p:nvPr/>
        </p:nvSpPr>
        <p:spPr>
          <a:xfrm>
            <a:off x="3197490" y="3443573"/>
            <a:ext cx="2749019" cy="757293"/>
          </a:xfrm>
          <a:prstGeom prst="rect">
            <a:avLst/>
          </a:prstGeom>
        </p:spPr>
        <p:txBody>
          <a:bodyPr vert="horz" lIns="91440" tIns="45720" rIns="91440" bIns="45720" rtlCol="0">
            <a:normAutofit/>
          </a:bodyPr>
          <a:lst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da-DK" sz="1200" b="1" dirty="0"/>
              <a:t>Region H – Grib om livet </a:t>
            </a:r>
            <a:br>
              <a:rPr lang="da-DK" sz="1200" b="1" dirty="0"/>
            </a:br>
            <a:r>
              <a:rPr lang="da-DK" sz="1200" dirty="0"/>
              <a:t>De forbudte følelser: </a:t>
            </a:r>
            <a:br>
              <a:rPr lang="da-DK" sz="1200" dirty="0"/>
            </a:br>
            <a:r>
              <a:rPr lang="da-DK" sz="1200" dirty="0">
                <a:hlinkClick r:id="rId7"/>
              </a:rPr>
              <a:t>https://youtu.be/kD8jDWtva-c</a:t>
            </a:r>
            <a:endParaRPr lang="da-DK" sz="1200" dirty="0"/>
          </a:p>
          <a:p>
            <a:endParaRPr lang="da-DK" sz="1200" dirty="0"/>
          </a:p>
          <a:p>
            <a:endParaRPr lang="da-DK" sz="1200" dirty="0"/>
          </a:p>
        </p:txBody>
      </p:sp>
      <p:sp>
        <p:nvSpPr>
          <p:cNvPr id="12" name="Pladsholder til indhold 9">
            <a:extLst>
              <a:ext uri="{FF2B5EF4-FFF2-40B4-BE49-F238E27FC236}">
                <a16:creationId xmlns:a16="http://schemas.microsoft.com/office/drawing/2014/main" id="{C2C3619B-9AAD-4A9E-91ED-A01613BB8667}"/>
              </a:ext>
            </a:extLst>
          </p:cNvPr>
          <p:cNvSpPr txBox="1">
            <a:spLocks/>
          </p:cNvSpPr>
          <p:nvPr/>
        </p:nvSpPr>
        <p:spPr>
          <a:xfrm>
            <a:off x="6177452" y="3406050"/>
            <a:ext cx="2749019" cy="1193608"/>
          </a:xfrm>
          <a:prstGeom prst="rect">
            <a:avLst/>
          </a:prstGeom>
        </p:spPr>
        <p:txBody>
          <a:bodyPr vert="horz" lIns="91440" tIns="45720" rIns="91440" bIns="45720" rtlCol="0">
            <a:normAutofit/>
          </a:bodyPr>
          <a:lst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da-DK" sz="1200" b="1" dirty="0"/>
              <a:t>Region H – Grib om livet </a:t>
            </a:r>
            <a:br>
              <a:rPr lang="da-DK" sz="1200" b="1" dirty="0"/>
            </a:br>
            <a:r>
              <a:rPr lang="da-DK" sz="1200" dirty="0"/>
              <a:t>Hvordan får jeg støtte i dagligdagen: </a:t>
            </a:r>
            <a:br>
              <a:rPr lang="da-DK" sz="1200" dirty="0"/>
            </a:br>
            <a:r>
              <a:rPr lang="da-DK" sz="1200" dirty="0">
                <a:hlinkClick r:id="rId8"/>
              </a:rPr>
              <a:t>https://youtu.be/AAQ_AI4fLfk</a:t>
            </a:r>
            <a:endParaRPr lang="da-DK" sz="1200" dirty="0"/>
          </a:p>
          <a:p>
            <a:endParaRPr lang="da-DK" sz="1200" dirty="0"/>
          </a:p>
          <a:p>
            <a:endParaRPr lang="da-DK" sz="1200" dirty="0"/>
          </a:p>
        </p:txBody>
      </p:sp>
    </p:spTree>
    <p:extLst>
      <p:ext uri="{BB962C8B-B14F-4D97-AF65-F5344CB8AC3E}">
        <p14:creationId xmlns:p14="http://schemas.microsoft.com/office/powerpoint/2010/main" val="359921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dirty="0"/>
              <a:t>Ændrede livsbetingelser</a:t>
            </a:r>
          </a:p>
        </p:txBody>
      </p:sp>
      <p:sp>
        <p:nvSpPr>
          <p:cNvPr id="11" name="Pladsholder til tekst 10"/>
          <p:cNvSpPr>
            <a:spLocks noGrp="1"/>
          </p:cNvSpPr>
          <p:nvPr>
            <p:ph type="body" sz="quarter" idx="13"/>
          </p:nvPr>
        </p:nvSpPr>
        <p:spPr>
          <a:xfrm>
            <a:off x="1682312" y="3849174"/>
            <a:ext cx="5915025" cy="1209784"/>
          </a:xfrm>
        </p:spPr>
        <p:txBody>
          <a:bodyPr>
            <a:normAutofit lnSpcReduction="10000"/>
          </a:bodyPr>
          <a:lstStyle/>
          <a:p>
            <a:r>
              <a:rPr lang="da-DK" b="1" dirty="0"/>
              <a:t>VIDEO fra Kolding kommune:</a:t>
            </a:r>
            <a:br>
              <a:rPr lang="da-DK" b="1" dirty="0"/>
            </a:br>
            <a:r>
              <a:rPr lang="da-DK" b="1" dirty="0">
                <a:latin typeface="+mn-lt"/>
              </a:rPr>
              <a:t>Pårørende til en person med demens</a:t>
            </a:r>
            <a:br>
              <a:rPr lang="da-DK" b="1" dirty="0">
                <a:latin typeface="+mn-lt"/>
              </a:rPr>
            </a:br>
            <a:r>
              <a:rPr lang="da-DK" dirty="0">
                <a:latin typeface="+mn-lt"/>
                <a:hlinkClick r:id="rId3"/>
              </a:rPr>
              <a:t>https://youtu.be/c7mrsbxrD40</a:t>
            </a:r>
            <a:r>
              <a:rPr lang="da-DK" dirty="0">
                <a:latin typeface="+mn-lt"/>
              </a:rPr>
              <a:t> </a:t>
            </a:r>
            <a:br>
              <a:rPr lang="da-DK" sz="2400" b="1" dirty="0">
                <a:latin typeface="+mn-lt"/>
              </a:rPr>
            </a:br>
            <a:endParaRPr lang="da-DK" sz="2400" b="1" dirty="0">
              <a:latin typeface="+mn-lt"/>
            </a:endParaRPr>
          </a:p>
        </p:txBody>
      </p:sp>
      <p:sp>
        <p:nvSpPr>
          <p:cNvPr id="13" name="Pladsholder til sidefod 3"/>
          <p:cNvSpPr txBox="1">
            <a:spLocks/>
          </p:cNvSpPr>
          <p:nvPr/>
        </p:nvSpPr>
        <p:spPr>
          <a:xfrm>
            <a:off x="1546663" y="3861942"/>
            <a:ext cx="2257425" cy="367903"/>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a-DK" sz="900" dirty="0"/>
          </a:p>
          <a:p>
            <a:endParaRPr lang="da-DK" sz="900" dirty="0"/>
          </a:p>
        </p:txBody>
      </p:sp>
      <p:sp>
        <p:nvSpPr>
          <p:cNvPr id="2" name="Pladsholder til dato 1">
            <a:extLst>
              <a:ext uri="{FF2B5EF4-FFF2-40B4-BE49-F238E27FC236}">
                <a16:creationId xmlns:a16="http://schemas.microsoft.com/office/drawing/2014/main" id="{B512BA13-51B3-452F-A10B-8A8506ABE313}"/>
              </a:ext>
            </a:extLst>
          </p:cNvPr>
          <p:cNvSpPr>
            <a:spLocks noGrp="1"/>
          </p:cNvSpPr>
          <p:nvPr>
            <p:ph type="dt" sz="half" idx="10"/>
          </p:nvPr>
        </p:nvSpPr>
        <p:spPr/>
        <p:txBody>
          <a:bodyPr/>
          <a:lstStyle/>
          <a:p>
            <a:r>
              <a:rPr lang="da-DK"/>
              <a:t>Revideret efterår 2023</a:t>
            </a:r>
            <a:endParaRPr lang="da-DK" dirty="0"/>
          </a:p>
        </p:txBody>
      </p:sp>
      <p:sp>
        <p:nvSpPr>
          <p:cNvPr id="3" name="Pladsholder til sidefod 2">
            <a:extLst>
              <a:ext uri="{FF2B5EF4-FFF2-40B4-BE49-F238E27FC236}">
                <a16:creationId xmlns:a16="http://schemas.microsoft.com/office/drawing/2014/main" id="{35DF8982-8E0A-477C-AED4-0D13CEEF0FF8}"/>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5" name="Pladsholder til indhold 4">
            <a:extLst>
              <a:ext uri="{FF2B5EF4-FFF2-40B4-BE49-F238E27FC236}">
                <a16:creationId xmlns:a16="http://schemas.microsoft.com/office/drawing/2014/main" id="{7F7D35D2-AB00-456F-9642-83A037F798F9}"/>
              </a:ext>
            </a:extLst>
          </p:cNvPr>
          <p:cNvSpPr>
            <a:spLocks noGrp="1"/>
          </p:cNvSpPr>
          <p:nvPr>
            <p:ph idx="1"/>
          </p:nvPr>
        </p:nvSpPr>
        <p:spPr>
          <a:xfrm>
            <a:off x="1614488" y="1787237"/>
            <a:ext cx="5915025" cy="1864920"/>
          </a:xfrm>
        </p:spPr>
        <p:txBody>
          <a:bodyPr/>
          <a:lstStyle/>
          <a:p>
            <a:pPr marL="0" indent="0">
              <a:buNone/>
            </a:pPr>
            <a:r>
              <a:rPr lang="da-DK" dirty="0"/>
              <a:t> </a:t>
            </a:r>
          </a:p>
        </p:txBody>
      </p:sp>
      <p:pic>
        <p:nvPicPr>
          <p:cNvPr id="6" name="Billede 5">
            <a:hlinkClick r:id="rId4"/>
            <a:extLst>
              <a:ext uri="{FF2B5EF4-FFF2-40B4-BE49-F238E27FC236}">
                <a16:creationId xmlns:a16="http://schemas.microsoft.com/office/drawing/2014/main" id="{2B10C489-99F3-4C60-B9A8-BFFD84CB6706}"/>
              </a:ext>
            </a:extLst>
          </p:cNvPr>
          <p:cNvPicPr>
            <a:picLocks noChangeAspect="1"/>
          </p:cNvPicPr>
          <p:nvPr/>
        </p:nvPicPr>
        <p:blipFill rotWithShape="1">
          <a:blip r:embed="rId5"/>
          <a:srcRect b="8636"/>
          <a:stretch/>
        </p:blipFill>
        <p:spPr>
          <a:xfrm>
            <a:off x="1546663" y="880650"/>
            <a:ext cx="5601347" cy="2876399"/>
          </a:xfrm>
          <a:prstGeom prst="rect">
            <a:avLst/>
          </a:prstGeom>
        </p:spPr>
      </p:pic>
      <p:sp>
        <p:nvSpPr>
          <p:cNvPr id="4" name="Pladsholder til slidenummer 3">
            <a:extLst>
              <a:ext uri="{FF2B5EF4-FFF2-40B4-BE49-F238E27FC236}">
                <a16:creationId xmlns:a16="http://schemas.microsoft.com/office/drawing/2014/main" id="{ADEDB6C3-4B4B-48C0-BABA-F310894C88C7}"/>
              </a:ext>
            </a:extLst>
          </p:cNvPr>
          <p:cNvSpPr>
            <a:spLocks noGrp="1"/>
          </p:cNvSpPr>
          <p:nvPr>
            <p:ph type="sldNum" sz="quarter" idx="12"/>
          </p:nvPr>
        </p:nvSpPr>
        <p:spPr/>
        <p:txBody>
          <a:bodyPr/>
          <a:lstStyle/>
          <a:p>
            <a:fld id="{74447C9C-57A8-4003-9066-4A7E6D84F205}" type="slidenum">
              <a:rPr lang="da-DK" smtClean="0"/>
              <a:t>8</a:t>
            </a:fld>
            <a:endParaRPr lang="da-DK" dirty="0"/>
          </a:p>
        </p:txBody>
      </p:sp>
    </p:spTree>
    <p:extLst>
      <p:ext uri="{BB962C8B-B14F-4D97-AF65-F5344CB8AC3E}">
        <p14:creationId xmlns:p14="http://schemas.microsoft.com/office/powerpoint/2010/main" val="313016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dirty="0"/>
              <a:t>Øvelsesark: Ændrede livsbetingelser</a:t>
            </a:r>
          </a:p>
        </p:txBody>
      </p:sp>
      <p:sp>
        <p:nvSpPr>
          <p:cNvPr id="4" name="Pladsholder til indhold 3">
            <a:extLst>
              <a:ext uri="{FF2B5EF4-FFF2-40B4-BE49-F238E27FC236}">
                <a16:creationId xmlns:a16="http://schemas.microsoft.com/office/drawing/2014/main" id="{43F34A89-7044-4CE3-B2CF-4CB548EA8849}"/>
              </a:ext>
            </a:extLst>
          </p:cNvPr>
          <p:cNvSpPr>
            <a:spLocks noGrp="1"/>
          </p:cNvSpPr>
          <p:nvPr>
            <p:ph idx="1"/>
          </p:nvPr>
        </p:nvSpPr>
        <p:spPr>
          <a:xfrm>
            <a:off x="628650" y="1524000"/>
            <a:ext cx="5755752" cy="3108722"/>
          </a:xfrm>
        </p:spPr>
        <p:txBody>
          <a:bodyPr>
            <a:normAutofit/>
          </a:bodyPr>
          <a:lstStyle/>
          <a:p>
            <a:pPr marL="214313" indent="-214313"/>
            <a:r>
              <a:rPr lang="da-DK" sz="1800" dirty="0"/>
              <a:t>Hvordan påvirker demenssygdommen dig? </a:t>
            </a:r>
            <a:br>
              <a:rPr lang="da-DK" sz="1800" dirty="0"/>
            </a:br>
            <a:endParaRPr lang="da-DK" sz="1800" dirty="0"/>
          </a:p>
          <a:p>
            <a:pPr marL="0" indent="0">
              <a:buNone/>
            </a:pPr>
            <a:endParaRPr lang="da-DK" sz="1800" dirty="0"/>
          </a:p>
          <a:p>
            <a:pPr marL="214313" indent="-214313"/>
            <a:r>
              <a:rPr lang="da-DK" sz="1800" dirty="0"/>
              <a:t>Hvordan påvirker demenssygdommen din relation til familie og venner? </a:t>
            </a:r>
            <a:br>
              <a:rPr lang="da-DK" sz="1800" dirty="0"/>
            </a:br>
            <a:endParaRPr lang="da-DK" sz="1800" dirty="0"/>
          </a:p>
          <a:p>
            <a:endParaRPr lang="da-DK" sz="1800" dirty="0"/>
          </a:p>
          <a:p>
            <a:pPr marL="214313" indent="-214313"/>
            <a:r>
              <a:rPr lang="da-DK" sz="1800" dirty="0"/>
              <a:t>Hvordan oplever du samarbejdet med og hjælpen fra de professionelle?</a:t>
            </a:r>
          </a:p>
        </p:txBody>
      </p:sp>
      <p:sp>
        <p:nvSpPr>
          <p:cNvPr id="2" name="Pladsholder til dato 1">
            <a:extLst>
              <a:ext uri="{FF2B5EF4-FFF2-40B4-BE49-F238E27FC236}">
                <a16:creationId xmlns:a16="http://schemas.microsoft.com/office/drawing/2014/main" id="{697485EA-F6A8-44A7-9F96-EF6897CB22F8}"/>
              </a:ext>
            </a:extLst>
          </p:cNvPr>
          <p:cNvSpPr>
            <a:spLocks noGrp="1"/>
          </p:cNvSpPr>
          <p:nvPr>
            <p:ph type="dt" sz="half" idx="10"/>
          </p:nvPr>
        </p:nvSpPr>
        <p:spPr/>
        <p:txBody>
          <a:bodyPr/>
          <a:lstStyle/>
          <a:p>
            <a:r>
              <a:rPr lang="da-DK"/>
              <a:t>Revideret efterår 2023</a:t>
            </a:r>
            <a:endParaRPr lang="da-DK" dirty="0"/>
          </a:p>
        </p:txBody>
      </p:sp>
      <p:sp>
        <p:nvSpPr>
          <p:cNvPr id="3" name="Pladsholder til sidefod 2">
            <a:extLst>
              <a:ext uri="{FF2B5EF4-FFF2-40B4-BE49-F238E27FC236}">
                <a16:creationId xmlns:a16="http://schemas.microsoft.com/office/drawing/2014/main" id="{6D9836C8-5BF0-4732-80CA-B0F8DC59F829}"/>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7" name="Pladsholder til tekst 6">
            <a:extLst>
              <a:ext uri="{FF2B5EF4-FFF2-40B4-BE49-F238E27FC236}">
                <a16:creationId xmlns:a16="http://schemas.microsoft.com/office/drawing/2014/main" id="{79F87C59-AD55-4156-AB89-10A341CE6B9A}"/>
              </a:ext>
            </a:extLst>
          </p:cNvPr>
          <p:cNvSpPr>
            <a:spLocks noGrp="1"/>
          </p:cNvSpPr>
          <p:nvPr>
            <p:ph type="body" sz="quarter" idx="13"/>
          </p:nvPr>
        </p:nvSpPr>
        <p:spPr/>
        <p:txBody>
          <a:bodyPr/>
          <a:lstStyle/>
          <a:p>
            <a:endParaRPr lang="da-DK" dirty="0"/>
          </a:p>
        </p:txBody>
      </p:sp>
      <p:pic>
        <p:nvPicPr>
          <p:cNvPr id="5" name="Billede 4">
            <a:extLst>
              <a:ext uri="{FF2B5EF4-FFF2-40B4-BE49-F238E27FC236}">
                <a16:creationId xmlns:a16="http://schemas.microsoft.com/office/drawing/2014/main" id="{AD068266-E120-4BFF-B679-09F5B418A52A}"/>
              </a:ext>
            </a:extLst>
          </p:cNvPr>
          <p:cNvPicPr>
            <a:picLocks noChangeAspect="1"/>
          </p:cNvPicPr>
          <p:nvPr/>
        </p:nvPicPr>
        <p:blipFill>
          <a:blip r:embed="rId3"/>
          <a:stretch>
            <a:fillRect/>
          </a:stretch>
        </p:blipFill>
        <p:spPr>
          <a:xfrm rot="330723">
            <a:off x="6534182" y="1118585"/>
            <a:ext cx="2096897" cy="3219554"/>
          </a:xfrm>
          <a:prstGeom prst="rect">
            <a:avLst/>
          </a:prstGeom>
          <a:effectLst>
            <a:outerShdw blurRad="63500" sx="102000" sy="102000" algn="ctr" rotWithShape="0">
              <a:prstClr val="black">
                <a:alpha val="40000"/>
              </a:prstClr>
            </a:outerShdw>
          </a:effectLst>
        </p:spPr>
      </p:pic>
      <p:sp>
        <p:nvSpPr>
          <p:cNvPr id="6" name="Pladsholder til slidenummer 5">
            <a:extLst>
              <a:ext uri="{FF2B5EF4-FFF2-40B4-BE49-F238E27FC236}">
                <a16:creationId xmlns:a16="http://schemas.microsoft.com/office/drawing/2014/main" id="{D9A191DF-EB53-4BE9-A759-7337EEDD3B5D}"/>
              </a:ext>
            </a:extLst>
          </p:cNvPr>
          <p:cNvSpPr>
            <a:spLocks noGrp="1"/>
          </p:cNvSpPr>
          <p:nvPr>
            <p:ph type="sldNum" sz="quarter" idx="12"/>
          </p:nvPr>
        </p:nvSpPr>
        <p:spPr/>
        <p:txBody>
          <a:bodyPr/>
          <a:lstStyle/>
          <a:p>
            <a:fld id="{74447C9C-57A8-4003-9066-4A7E6D84F205}" type="slidenum">
              <a:rPr lang="da-DK" smtClean="0"/>
              <a:t>9</a:t>
            </a:fld>
            <a:endParaRPr lang="da-DK" dirty="0"/>
          </a:p>
        </p:txBody>
      </p:sp>
    </p:spTree>
    <p:extLst>
      <p:ext uri="{BB962C8B-B14F-4D97-AF65-F5344CB8AC3E}">
        <p14:creationId xmlns:p14="http://schemas.microsoft.com/office/powerpoint/2010/main" val="2099811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271</TotalTime>
  <Words>1287</Words>
  <Application>Microsoft Office PowerPoint</Application>
  <PresentationFormat>Skærmshow (16:9)</PresentationFormat>
  <Paragraphs>170</Paragraphs>
  <Slides>15</Slides>
  <Notes>14</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15</vt:i4>
      </vt:variant>
    </vt:vector>
  </HeadingPairs>
  <TitlesOfParts>
    <vt:vector size="18" baseType="lpstr">
      <vt:lpstr>Arial</vt:lpstr>
      <vt:lpstr>Calibri</vt:lpstr>
      <vt:lpstr>NVD skabelon_dansk</vt:lpstr>
      <vt:lpstr>Værktøjskassen – støtte til et liv med demens</vt:lpstr>
      <vt:lpstr>Velkommen   Pårørendekursus Livet med demens i eget hjem</vt:lpstr>
      <vt:lpstr>Modul 5 At være pårørende</vt:lpstr>
      <vt:lpstr>At være pårørende</vt:lpstr>
      <vt:lpstr>Følelsesmæssige reaktioner</vt:lpstr>
      <vt:lpstr>Følelsesmæssig pendulering</vt:lpstr>
      <vt:lpstr>Livet som pårørende - video</vt:lpstr>
      <vt:lpstr>Ændrede livsbetingelser</vt:lpstr>
      <vt:lpstr>Øvelsesark: Ændrede livsbetingelser</vt:lpstr>
      <vt:lpstr>Gode råd om at tage vare på sig selv</vt:lpstr>
      <vt:lpstr>Øvelsesark: Husk iltmasken</vt:lpstr>
      <vt:lpstr>Øvelsesark: Hvad vil du gerne gøre mere af?</vt:lpstr>
      <vt:lpstr>Afslapning og hvile</vt:lpstr>
      <vt:lpstr>Hvad synes du har været interessant i dag?</vt:lpstr>
      <vt:lpstr>Tak for i dag </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Ulla Vidkjær Fejerskov</cp:lastModifiedBy>
  <cp:revision>39</cp:revision>
  <dcterms:created xsi:type="dcterms:W3CDTF">2017-03-07T10:23:34Z</dcterms:created>
  <dcterms:modified xsi:type="dcterms:W3CDTF">2023-09-12T09:51:04Z</dcterms:modified>
</cp:coreProperties>
</file>