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74" r:id="rId4"/>
    <p:sldId id="275" r:id="rId5"/>
    <p:sldId id="284" r:id="rId6"/>
    <p:sldId id="276" r:id="rId7"/>
    <p:sldId id="298" r:id="rId8"/>
    <p:sldId id="293" r:id="rId9"/>
    <p:sldId id="292" r:id="rId10"/>
    <p:sldId id="301" r:id="rId11"/>
    <p:sldId id="288" r:id="rId12"/>
    <p:sldId id="300" r:id="rId13"/>
    <p:sldId id="302" r:id="rId14"/>
    <p:sldId id="294" r:id="rId15"/>
    <p:sldId id="283" r:id="rId16"/>
    <p:sldId id="262" r:id="rId17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36"/>
    <a:srgbClr val="E0555A"/>
    <a:srgbClr val="29724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0" autoAdjust="0"/>
    <p:restoredTop sz="80999" autoAdjust="0"/>
  </p:normalViewPr>
  <p:slideViewPr>
    <p:cSldViewPr snapToGrid="0" showGuides="1">
      <p:cViewPr varScale="1">
        <p:scale>
          <a:sx n="117" d="100"/>
          <a:sy n="117" d="100"/>
        </p:scale>
        <p:origin x="366" y="108"/>
      </p:cViewPr>
      <p:guideLst>
        <p:guide orient="horz" pos="413"/>
        <p:guide pos="2880"/>
        <p:guide pos="3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83450-3010-4E7E-A25F-71E0A3085F76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070C2CD2-77FE-48F2-AD93-E6E0B9C3A98C}">
      <dgm:prSet phldrT="[Tekst]"/>
      <dgm:spPr/>
      <dgm:t>
        <a:bodyPr/>
        <a:lstStyle/>
        <a:p>
          <a:r>
            <a:rPr lang="da-DK" b="1"/>
            <a:t>Ord</a:t>
          </a:r>
        </a:p>
      </dgm:t>
    </dgm:pt>
    <dgm:pt modelId="{6881F71C-4EA0-4704-9AA1-0FFE94A192D3}" type="parTrans" cxnId="{F96358F7-3DC3-4EAE-A40D-465C6EC17F2F}">
      <dgm:prSet/>
      <dgm:spPr/>
      <dgm:t>
        <a:bodyPr/>
        <a:lstStyle/>
        <a:p>
          <a:pPr algn="ctr"/>
          <a:endParaRPr lang="da-DK"/>
        </a:p>
      </dgm:t>
    </dgm:pt>
    <dgm:pt modelId="{D978C304-ABDA-4C1C-A8BB-6B541906A58D}" type="sibTrans" cxnId="{F96358F7-3DC3-4EAE-A40D-465C6EC17F2F}">
      <dgm:prSet/>
      <dgm:spPr/>
      <dgm:t>
        <a:bodyPr/>
        <a:lstStyle/>
        <a:p>
          <a:endParaRPr lang="da-DK"/>
        </a:p>
      </dgm:t>
    </dgm:pt>
    <dgm:pt modelId="{0637FFBE-F422-45FC-834E-CD76E924A9D8}">
      <dgm:prSet phldrT="[Tekst]"/>
      <dgm:spPr/>
      <dgm:t>
        <a:bodyPr/>
        <a:lstStyle/>
        <a:p>
          <a:r>
            <a:rPr lang="da-DK" b="1"/>
            <a:t>Tonefald</a:t>
          </a:r>
        </a:p>
      </dgm:t>
    </dgm:pt>
    <dgm:pt modelId="{A6DBAD81-15C2-41E0-929D-9AFEC311AA9C}" type="parTrans" cxnId="{058F5DC5-91E6-4FBF-8890-B9CE12923AEF}">
      <dgm:prSet/>
      <dgm:spPr/>
      <dgm:t>
        <a:bodyPr/>
        <a:lstStyle/>
        <a:p>
          <a:pPr algn="ctr"/>
          <a:endParaRPr lang="da-DK"/>
        </a:p>
      </dgm:t>
    </dgm:pt>
    <dgm:pt modelId="{3BF8949D-DCD5-4DF7-9950-CCDBFE1FC417}" type="sibTrans" cxnId="{058F5DC5-91E6-4FBF-8890-B9CE12923AEF}">
      <dgm:prSet/>
      <dgm:spPr/>
      <dgm:t>
        <a:bodyPr/>
        <a:lstStyle/>
        <a:p>
          <a:endParaRPr lang="da-DK"/>
        </a:p>
      </dgm:t>
    </dgm:pt>
    <dgm:pt modelId="{33417F1F-2654-4389-A811-8D19DC751F7C}">
      <dgm:prSet phldrT="[Tekst]"/>
      <dgm:spPr/>
      <dgm:t>
        <a:bodyPr/>
        <a:lstStyle/>
        <a:p>
          <a:r>
            <a:rPr lang="da-DK" b="1"/>
            <a:t>Kropssprog</a:t>
          </a:r>
        </a:p>
      </dgm:t>
    </dgm:pt>
    <dgm:pt modelId="{E3CFFAA6-E662-44A1-8DDD-05AFD0007F42}" type="parTrans" cxnId="{D15E0CB2-ABB6-4E61-98C5-E77DE682B2AA}">
      <dgm:prSet/>
      <dgm:spPr/>
      <dgm:t>
        <a:bodyPr/>
        <a:lstStyle/>
        <a:p>
          <a:pPr algn="ctr"/>
          <a:endParaRPr lang="da-DK"/>
        </a:p>
      </dgm:t>
    </dgm:pt>
    <dgm:pt modelId="{8322A7A4-C577-4667-B58D-80629B0EC93D}" type="sibTrans" cxnId="{D15E0CB2-ABB6-4E61-98C5-E77DE682B2AA}">
      <dgm:prSet/>
      <dgm:spPr/>
      <dgm:t>
        <a:bodyPr/>
        <a:lstStyle/>
        <a:p>
          <a:endParaRPr lang="da-DK"/>
        </a:p>
      </dgm:t>
    </dgm:pt>
    <dgm:pt modelId="{86524E05-0A80-423B-AF6E-2D3D212D7ECE}" type="pres">
      <dgm:prSet presAssocID="{C8083450-3010-4E7E-A25F-71E0A3085F76}" presName="compositeShape" presStyleCnt="0">
        <dgm:presLayoutVars>
          <dgm:chMax val="7"/>
          <dgm:dir/>
          <dgm:resizeHandles val="exact"/>
        </dgm:presLayoutVars>
      </dgm:prSet>
      <dgm:spPr/>
    </dgm:pt>
    <dgm:pt modelId="{A41B84FE-FA04-4150-8BE7-86BE5782A2F2}" type="pres">
      <dgm:prSet presAssocID="{070C2CD2-77FE-48F2-AD93-E6E0B9C3A98C}" presName="circ1" presStyleLbl="vennNode1" presStyleIdx="0" presStyleCnt="3"/>
      <dgm:spPr/>
    </dgm:pt>
    <dgm:pt modelId="{1DC48A55-B735-4708-BABD-CBFA65E28C1E}" type="pres">
      <dgm:prSet presAssocID="{070C2CD2-77FE-48F2-AD93-E6E0B9C3A98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38561A5-E0DE-4CA0-AA1F-EACCF0D344D2}" type="pres">
      <dgm:prSet presAssocID="{0637FFBE-F422-45FC-834E-CD76E924A9D8}" presName="circ2" presStyleLbl="vennNode1" presStyleIdx="1" presStyleCnt="3"/>
      <dgm:spPr/>
    </dgm:pt>
    <dgm:pt modelId="{6086CB75-C7B5-4AE0-8F4F-CB6EACA64B86}" type="pres">
      <dgm:prSet presAssocID="{0637FFBE-F422-45FC-834E-CD76E924A9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036E2E-27AE-4E37-BD66-8880B7626F34}" type="pres">
      <dgm:prSet presAssocID="{33417F1F-2654-4389-A811-8D19DC751F7C}" presName="circ3" presStyleLbl="vennNode1" presStyleIdx="2" presStyleCnt="3"/>
      <dgm:spPr/>
    </dgm:pt>
    <dgm:pt modelId="{B97767F6-12E3-419D-B240-FBC4D6D8DE0E}" type="pres">
      <dgm:prSet presAssocID="{33417F1F-2654-4389-A811-8D19DC751F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C10E319-B4F4-4BD4-A377-59CD845EFC24}" type="presOf" srcId="{070C2CD2-77FE-48F2-AD93-E6E0B9C3A98C}" destId="{1DC48A55-B735-4708-BABD-CBFA65E28C1E}" srcOrd="1" destOrd="0" presId="urn:microsoft.com/office/officeart/2005/8/layout/venn1"/>
    <dgm:cxn modelId="{3471E133-0CB7-453D-AD36-0ACE73A34D67}" type="presOf" srcId="{0637FFBE-F422-45FC-834E-CD76E924A9D8}" destId="{C38561A5-E0DE-4CA0-AA1F-EACCF0D344D2}" srcOrd="0" destOrd="0" presId="urn:microsoft.com/office/officeart/2005/8/layout/venn1"/>
    <dgm:cxn modelId="{03FB4536-0BCF-4FBD-A45E-2DECDFC2919F}" type="presOf" srcId="{C8083450-3010-4E7E-A25F-71E0A3085F76}" destId="{86524E05-0A80-423B-AF6E-2D3D212D7ECE}" srcOrd="0" destOrd="0" presId="urn:microsoft.com/office/officeart/2005/8/layout/venn1"/>
    <dgm:cxn modelId="{F583457E-ED52-4500-95BE-76A898197EDA}" type="presOf" srcId="{33417F1F-2654-4389-A811-8D19DC751F7C}" destId="{2B036E2E-27AE-4E37-BD66-8880B7626F34}" srcOrd="0" destOrd="0" presId="urn:microsoft.com/office/officeart/2005/8/layout/venn1"/>
    <dgm:cxn modelId="{BA53CC84-4ACD-47B9-B957-8348E119D60A}" type="presOf" srcId="{070C2CD2-77FE-48F2-AD93-E6E0B9C3A98C}" destId="{A41B84FE-FA04-4150-8BE7-86BE5782A2F2}" srcOrd="0" destOrd="0" presId="urn:microsoft.com/office/officeart/2005/8/layout/venn1"/>
    <dgm:cxn modelId="{1C861EA7-EE6F-422B-938C-DC8E1CC6BF2E}" type="presOf" srcId="{33417F1F-2654-4389-A811-8D19DC751F7C}" destId="{B97767F6-12E3-419D-B240-FBC4D6D8DE0E}" srcOrd="1" destOrd="0" presId="urn:microsoft.com/office/officeart/2005/8/layout/venn1"/>
    <dgm:cxn modelId="{D15E0CB2-ABB6-4E61-98C5-E77DE682B2AA}" srcId="{C8083450-3010-4E7E-A25F-71E0A3085F76}" destId="{33417F1F-2654-4389-A811-8D19DC751F7C}" srcOrd="2" destOrd="0" parTransId="{E3CFFAA6-E662-44A1-8DDD-05AFD0007F42}" sibTransId="{8322A7A4-C577-4667-B58D-80629B0EC93D}"/>
    <dgm:cxn modelId="{058F5DC5-91E6-4FBF-8890-B9CE12923AEF}" srcId="{C8083450-3010-4E7E-A25F-71E0A3085F76}" destId="{0637FFBE-F422-45FC-834E-CD76E924A9D8}" srcOrd="1" destOrd="0" parTransId="{A6DBAD81-15C2-41E0-929D-9AFEC311AA9C}" sibTransId="{3BF8949D-DCD5-4DF7-9950-CCDBFE1FC417}"/>
    <dgm:cxn modelId="{32284EEB-1592-483D-B0EC-7F40F119939B}" type="presOf" srcId="{0637FFBE-F422-45FC-834E-CD76E924A9D8}" destId="{6086CB75-C7B5-4AE0-8F4F-CB6EACA64B86}" srcOrd="1" destOrd="0" presId="urn:microsoft.com/office/officeart/2005/8/layout/venn1"/>
    <dgm:cxn modelId="{F96358F7-3DC3-4EAE-A40D-465C6EC17F2F}" srcId="{C8083450-3010-4E7E-A25F-71E0A3085F76}" destId="{070C2CD2-77FE-48F2-AD93-E6E0B9C3A98C}" srcOrd="0" destOrd="0" parTransId="{6881F71C-4EA0-4704-9AA1-0FFE94A192D3}" sibTransId="{D978C304-ABDA-4C1C-A8BB-6B541906A58D}"/>
    <dgm:cxn modelId="{D0FFDF37-072A-447A-B553-4686BE88BA4C}" type="presParOf" srcId="{86524E05-0A80-423B-AF6E-2D3D212D7ECE}" destId="{A41B84FE-FA04-4150-8BE7-86BE5782A2F2}" srcOrd="0" destOrd="0" presId="urn:microsoft.com/office/officeart/2005/8/layout/venn1"/>
    <dgm:cxn modelId="{F22FF816-2504-4601-9F1C-A539F5B5E735}" type="presParOf" srcId="{86524E05-0A80-423B-AF6E-2D3D212D7ECE}" destId="{1DC48A55-B735-4708-BABD-CBFA65E28C1E}" srcOrd="1" destOrd="0" presId="urn:microsoft.com/office/officeart/2005/8/layout/venn1"/>
    <dgm:cxn modelId="{A25BEE71-E2C8-479E-8CCF-00B57FFFEDFF}" type="presParOf" srcId="{86524E05-0A80-423B-AF6E-2D3D212D7ECE}" destId="{C38561A5-E0DE-4CA0-AA1F-EACCF0D344D2}" srcOrd="2" destOrd="0" presId="urn:microsoft.com/office/officeart/2005/8/layout/venn1"/>
    <dgm:cxn modelId="{23F80521-6627-4AA8-8F39-CDA141F6A023}" type="presParOf" srcId="{86524E05-0A80-423B-AF6E-2D3D212D7ECE}" destId="{6086CB75-C7B5-4AE0-8F4F-CB6EACA64B86}" srcOrd="3" destOrd="0" presId="urn:microsoft.com/office/officeart/2005/8/layout/venn1"/>
    <dgm:cxn modelId="{EF265F9C-2A97-4CCF-8D34-331FE8C59D82}" type="presParOf" srcId="{86524E05-0A80-423B-AF6E-2D3D212D7ECE}" destId="{2B036E2E-27AE-4E37-BD66-8880B7626F34}" srcOrd="4" destOrd="0" presId="urn:microsoft.com/office/officeart/2005/8/layout/venn1"/>
    <dgm:cxn modelId="{FE44ED8C-7E34-4BC5-B71E-08B3983B4A13}" type="presParOf" srcId="{86524E05-0A80-423B-AF6E-2D3D212D7ECE}" destId="{B97767F6-12E3-419D-B240-FBC4D6D8DE0E}" srcOrd="5" destOrd="0" presId="urn:microsoft.com/office/officeart/2005/8/layout/venn1"/>
  </dgm:cxnLst>
  <dgm:bg>
    <a:effectLst>
      <a:glow rad="1016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B84FE-FA04-4150-8BE7-86BE5782A2F2}">
      <dsp:nvSpPr>
        <dsp:cNvPr id="0" name=""/>
        <dsp:cNvSpPr/>
      </dsp:nvSpPr>
      <dsp:spPr>
        <a:xfrm>
          <a:off x="610863" y="256251"/>
          <a:ext cx="1692923" cy="1692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Ord</a:t>
          </a:r>
        </a:p>
      </dsp:txBody>
      <dsp:txXfrm>
        <a:off x="836586" y="552513"/>
        <a:ext cx="1241477" cy="761815"/>
      </dsp:txXfrm>
    </dsp:sp>
    <dsp:sp modelId="{C38561A5-E0DE-4CA0-AA1F-EACCF0D344D2}">
      <dsp:nvSpPr>
        <dsp:cNvPr id="0" name=""/>
        <dsp:cNvSpPr/>
      </dsp:nvSpPr>
      <dsp:spPr>
        <a:xfrm>
          <a:off x="1221726" y="1314328"/>
          <a:ext cx="1692923" cy="1692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Tonefald</a:t>
          </a:r>
        </a:p>
      </dsp:txBody>
      <dsp:txXfrm>
        <a:off x="1739478" y="1751667"/>
        <a:ext cx="1015754" cy="931107"/>
      </dsp:txXfrm>
    </dsp:sp>
    <dsp:sp modelId="{2B036E2E-27AE-4E37-BD66-8880B7626F34}">
      <dsp:nvSpPr>
        <dsp:cNvPr id="0" name=""/>
        <dsp:cNvSpPr/>
      </dsp:nvSpPr>
      <dsp:spPr>
        <a:xfrm>
          <a:off x="0" y="1314328"/>
          <a:ext cx="1692923" cy="16929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/>
            <a:t>Kropssprog</a:t>
          </a:r>
        </a:p>
      </dsp:txBody>
      <dsp:txXfrm>
        <a:off x="159416" y="1751667"/>
        <a:ext cx="1015754" cy="93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A28F-D1CD-4971-8120-229BCD19A7A4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F78F-E9D1-4548-9D56-DA656AD35860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298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F21-6B60-4C67-91E6-74A2FBA31B78}" type="datetimeFigureOut">
              <a:rPr lang="da-DK" smtClean="0"/>
              <a:t>12-09-2023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EA10-BB89-483D-8E07-457A39A72F8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93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hZi3UocA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kHeyHxI7Z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er målet, at de pårørende: </a:t>
            </a:r>
          </a:p>
          <a:p>
            <a:r>
              <a:rPr lang="da-DK" dirty="0"/>
              <a:t>» Oplever, at de får redskaber, der kan forbedre kommunikation, samvær og samspil med deres ægtefælle/forælder i dagligdagen. </a:t>
            </a:r>
          </a:p>
          <a:p>
            <a:r>
              <a:rPr lang="da-DK" dirty="0"/>
              <a:t>» Oplever, at de får indsigt i deres ægtefælle/forælders ressourcer og begrænsninger i samvær, samspil og kommunikation. </a:t>
            </a:r>
          </a:p>
          <a:p>
            <a:r>
              <a:rPr lang="da-DK" dirty="0"/>
              <a:t>» Oplever, at de får indsigt i deres egen rolle i kommunikation, samspil og samvær med deres ægtefælle/forælder.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828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hlinkClick r:id="rId3"/>
              </a:rPr>
              <a:t>https://youtu.be/IZhZi3UocAo</a:t>
            </a:r>
            <a:endParaRPr lang="da-DK" sz="12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855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974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”Mine opmærksomhedspunkter”. Kursisterne taler sammen to og to. Underviseren samler derefter op i plenum. » Udlevering af hæftet: ”Når kommunikationen svigter”.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3050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322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45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Emner på modulet er: » Vanskeligheder i kommunikationen som følge af demens. » Nye måder at være sammen på.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8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3894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732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”Kommunikation”. Formålet er, at deltagerne deler erfaringer med kommunikation med mennesker med demens. Deltagerne drøfter øvelsesarket to og to. Underviseren samler op i plenum ved at skrive på tavlen, hvilke positive erfaringer deltagerne har med at få kommunikationen til at lykkes.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068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hlinkClick r:id="rId3"/>
              </a:rPr>
              <a:t>https://youtu.be/RkHeyHxI7Zw</a:t>
            </a:r>
            <a:endParaRPr lang="da-DK" b="1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9502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9087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Minder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Musik, sang og dans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Kreativitet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Fysisk aktivitet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Udeliv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Køretur ud i det blå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425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Øvelsesark: ”At være sammen om”. Deltagerne noterer for sig selv i tre min. Herefter taler de sammen i mindre grupper og kan lade sig inspirere af hinanden.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EA10-BB89-483D-8E07-457A39A72F8F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104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4B9B15B4-A376-16AA-039A-3B47B8306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12096"/>
            <a:ext cx="4629150" cy="368369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6536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12096"/>
            <a:ext cx="4629150" cy="36836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87DE03F-A19F-2DA5-D07F-39AEA57ED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1" y="712096"/>
            <a:ext cx="2950369" cy="7413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4864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it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2" name="Billede 8">
            <a:extLst>
              <a:ext uri="{FF2B5EF4-FFF2-40B4-BE49-F238E27FC236}">
                <a16:creationId xmlns:a16="http://schemas.microsoft.com/office/drawing/2014/main" id="{1B6FAF98-451D-536D-66DB-C718C6773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 anchorCtr="0"/>
          <a:lstStyle>
            <a:lvl1pPr algn="ctr">
              <a:defRPr sz="5400"/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487BB35-C39B-4745-8CBB-66E609B52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33" y="4529346"/>
            <a:ext cx="1503830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m.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4"/>
          <p:cNvSpPr/>
          <p:nvPr userDrawn="1"/>
        </p:nvSpPr>
        <p:spPr>
          <a:xfrm>
            <a:off x="0" y="0"/>
            <a:ext cx="9144000" cy="44012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3"/>
            <a:ext cx="7772400" cy="141341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15923"/>
            <a:ext cx="7772400" cy="162742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4" name="Billede 8">
            <a:extLst>
              <a:ext uri="{FF2B5EF4-FFF2-40B4-BE49-F238E27FC236}">
                <a16:creationId xmlns:a16="http://schemas.microsoft.com/office/drawing/2014/main" id="{F8C363EF-119C-1239-75CE-795D957DD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90" y="4529347"/>
            <a:ext cx="1127873" cy="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31087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7219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24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18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9347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50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E06F40-8F72-4FFE-43A6-58585E0F1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712096"/>
            <a:ext cx="7886700" cy="67590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105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65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3"/>
          <p:cNvSpPr/>
          <p:nvPr/>
        </p:nvSpPr>
        <p:spPr>
          <a:xfrm>
            <a:off x="0" y="-1"/>
            <a:ext cx="9144000" cy="5649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98613"/>
            <a:ext cx="6805495" cy="398639"/>
          </a:xfrm>
          <a:prstGeom prst="rect">
            <a:avLst/>
          </a:prstGeom>
        </p:spPr>
        <p:txBody>
          <a:bodyPr vert="horz" lIns="91440" tIns="0" rIns="0" bIns="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Edit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47566"/>
            <a:ext cx="15354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Revideret efterår 2023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520" y="4847566"/>
            <a:ext cx="5760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1158" y="4847566"/>
            <a:ext cx="424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4447C9C-57A8-4003-9066-4A7E6D84F20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6"/>
          <p:cNvCxnSpPr/>
          <p:nvPr/>
        </p:nvCxnSpPr>
        <p:spPr>
          <a:xfrm>
            <a:off x="0" y="482455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9">
            <a:extLst>
              <a:ext uri="{FF2B5EF4-FFF2-40B4-BE49-F238E27FC236}">
                <a16:creationId xmlns:a16="http://schemas.microsoft.com/office/drawing/2014/main" id="{F1743E11-D8BE-4D28-F4F0-E6FE08D07C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0" y="79237"/>
            <a:ext cx="1077835" cy="4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4" r:id="rId12"/>
    <p:sldLayoutId id="2147483675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891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04813" indent="-13692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333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2704" indent="-134541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hZi3UocA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n_VtCZ-f0kI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youtu.be/fJwMvwf1F7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kHeyHxI7Z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D77D-BD04-93D5-C2AC-7AB7B14E0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Værktøjskassen</a:t>
            </a:r>
            <a:br>
              <a:rPr lang="da-DK" dirty="0"/>
            </a:br>
            <a:r>
              <a:rPr lang="da-DK" dirty="0"/>
              <a:t>– støtte til et liv med demens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2D59C-0913-34F3-BCEB-C72D183EBA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44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1AC31E-F649-47BF-A61C-21D134A7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58D699F-C69F-4857-98E3-A4C0134B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10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Nye aktiviteter at være sammen om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CB182B0-60DE-43E8-AF1C-D4FB93F780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444" y="3618078"/>
            <a:ext cx="1438140" cy="94868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3E3374C-DE7B-4F7A-834C-81D3810E33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510" y="662910"/>
            <a:ext cx="1427130" cy="93842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3F35104-0482-4EE8-980A-C97BB66EB7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4541" y="654425"/>
            <a:ext cx="1484033" cy="93842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922026A-BF03-42C1-B18F-CB223BE365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1487" y="3610815"/>
            <a:ext cx="1427130" cy="955952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7916CD71-CEF9-4831-BE7A-A2EE27BB59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648" y="670565"/>
            <a:ext cx="1490911" cy="930773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3DD8A7B-FF77-4FA4-A6C7-2D99F2BD35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648" y="3608510"/>
            <a:ext cx="1440924" cy="950525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7125C9C4-7E4F-4777-9046-E04B305D3C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82" y="640205"/>
            <a:ext cx="1454236" cy="952648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9343B7EE-F242-4E5B-80A8-023B2351E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343" y="3616215"/>
            <a:ext cx="1490911" cy="945151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8533901F-2E40-425C-8B70-6929AA5D5310}"/>
              </a:ext>
            </a:extLst>
          </p:cNvPr>
          <p:cNvSpPr txBox="1"/>
          <p:nvPr/>
        </p:nvSpPr>
        <p:spPr>
          <a:xfrm>
            <a:off x="3051444" y="2179046"/>
            <a:ext cx="3432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Fokus på det, der giver glæde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Fokus på det personen kan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a-DK" dirty="0"/>
              <a:t>Gør mere af det, der virker</a:t>
            </a:r>
          </a:p>
        </p:txBody>
      </p:sp>
      <p:pic>
        <p:nvPicPr>
          <p:cNvPr id="11" name="Billede 10" descr="Et billede, der indeholder tøj, udendørs, person, jakke&#10;&#10;Automatisk genereret beskrivelse">
            <a:extLst>
              <a:ext uri="{FF2B5EF4-FFF2-40B4-BE49-F238E27FC236}">
                <a16:creationId xmlns:a16="http://schemas.microsoft.com/office/drawing/2014/main" id="{3965B508-039F-4B30-A963-01EEAD0215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13" y="2093774"/>
            <a:ext cx="1433927" cy="955952"/>
          </a:xfrm>
          <a:prstGeom prst="rect">
            <a:avLst/>
          </a:prstGeom>
        </p:spPr>
      </p:pic>
      <p:pic>
        <p:nvPicPr>
          <p:cNvPr id="13" name="Billede 12" descr="Et billede, der indeholder sky, bil, udendørs, person&#10;&#10;Automatisk genereret beskrivelse">
            <a:extLst>
              <a:ext uri="{FF2B5EF4-FFF2-40B4-BE49-F238E27FC236}">
                <a16:creationId xmlns:a16="http://schemas.microsoft.com/office/drawing/2014/main" id="{4FB30071-5D7E-4ECD-8265-EDCE6E11D2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49" y="2032551"/>
            <a:ext cx="1521626" cy="10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2EC90-5AA9-4926-846F-4E64D49B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At være sammen om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B4356AB-0BF4-421E-A612-E6B8E152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11</a:t>
            </a:fld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E310E0E8-5833-417A-990A-B45B34683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721" y="977274"/>
            <a:ext cx="3227677" cy="3034146"/>
          </a:xfrm>
        </p:spPr>
        <p:txBody>
          <a:bodyPr>
            <a:normAutofit/>
          </a:bodyPr>
          <a:lstStyle/>
          <a:p>
            <a:r>
              <a:rPr lang="da-DK" dirty="0"/>
              <a:t>Overvej hvilke aktiviteter, som du tror din ægtefælle/far/mor fortsat vil have glæde af at gøre </a:t>
            </a:r>
            <a:r>
              <a:rPr lang="da-DK" b="1" dirty="0"/>
              <a:t>sammen</a:t>
            </a:r>
            <a:r>
              <a:rPr lang="da-DK" dirty="0"/>
              <a:t> med dig. </a:t>
            </a:r>
          </a:p>
          <a:p>
            <a:endParaRPr lang="da-DK" dirty="0"/>
          </a:p>
          <a:p>
            <a:r>
              <a:rPr lang="da-DK" dirty="0"/>
              <a:t>Skriv aktiviteterne ned. 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0C7717-FCA4-42A5-A6C4-86B590F4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42BD4FCC-4A39-47EC-B0BA-D6C6621F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234D315-39FE-4C4C-8B7C-64DA136F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7423">
            <a:off x="5120464" y="1117411"/>
            <a:ext cx="2182739" cy="3297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75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5A7FB-FC4E-42DA-9394-AF11639F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gode øjeblikke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9380E6-09E9-49F7-B4CF-EFF3E609B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4269921" cy="3108722"/>
          </a:xfrm>
        </p:spPr>
        <p:txBody>
          <a:bodyPr/>
          <a:lstStyle/>
          <a:p>
            <a:pPr marL="0" indent="0">
              <a:buNone/>
            </a:pPr>
            <a:r>
              <a:rPr lang="da-DK" sz="1800" i="1" dirty="0"/>
              <a:t>”Personen med demens er helt eller delvist frarøvet evnen til at huske fortiden og forestille sig fremtiden. </a:t>
            </a:r>
            <a:r>
              <a:rPr lang="da-DK" sz="1800" i="1" dirty="0" err="1"/>
              <a:t>Nu’et</a:t>
            </a:r>
            <a:r>
              <a:rPr lang="da-DK" sz="1800" i="1" dirty="0"/>
              <a:t> bliver af vital betydning for eksistensen” </a:t>
            </a:r>
          </a:p>
          <a:p>
            <a:pPr marL="0" indent="0">
              <a:buNone/>
            </a:pPr>
            <a:endParaRPr lang="da-DK" sz="1800" i="1" dirty="0"/>
          </a:p>
          <a:p>
            <a:pPr marL="0" indent="0">
              <a:buNone/>
            </a:pPr>
            <a:r>
              <a:rPr lang="da-DK" sz="1800" dirty="0"/>
              <a:t>Kilde: Demens - Den Anden Frekvens</a:t>
            </a:r>
          </a:p>
          <a:p>
            <a:endParaRPr lang="da-DK" i="1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0BC68A8-AA33-4531-B0CA-085EA10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652C0776-22E2-48D5-A95A-A1B038C6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12C25CC-3EF6-43EF-B0AB-DD87E85E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12</a:t>
            </a:fld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FD77AB5-F676-4454-8D23-746C2AC96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Større fokus på </a:t>
            </a:r>
            <a:r>
              <a:rPr lang="da-DK" sz="2400" dirty="0" err="1"/>
              <a:t>nu’et</a:t>
            </a:r>
            <a:r>
              <a:rPr lang="da-DK" sz="2400" dirty="0"/>
              <a:t> og stjernestunder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9A069F0-C532-45F0-8D82-2073C13B77BD}"/>
              </a:ext>
            </a:extLst>
          </p:cNvPr>
          <p:cNvSpPr/>
          <p:nvPr/>
        </p:nvSpPr>
        <p:spPr>
          <a:xfrm>
            <a:off x="5502468" y="3518235"/>
            <a:ext cx="25137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50" dirty="0"/>
              <a:t>Video: Region H – Grib om livet </a:t>
            </a:r>
            <a:br>
              <a:rPr lang="da-DK" sz="1350" dirty="0"/>
            </a:br>
            <a:r>
              <a:rPr lang="da-DK" sz="1350" b="1" dirty="0"/>
              <a:t>De gode øjeblikke</a:t>
            </a:r>
          </a:p>
          <a:p>
            <a:r>
              <a:rPr lang="da-DK" sz="1050" dirty="0">
                <a:hlinkClick r:id="rId3"/>
              </a:rPr>
              <a:t>https://youtu.be/IZhZi3UocAo</a:t>
            </a:r>
            <a:endParaRPr lang="da-DK" sz="1050" dirty="0"/>
          </a:p>
          <a:p>
            <a:endParaRPr lang="da-DK" sz="1350" dirty="0"/>
          </a:p>
        </p:txBody>
      </p:sp>
      <p:pic>
        <p:nvPicPr>
          <p:cNvPr id="12" name="Billede 11">
            <a:hlinkClick r:id="rId3"/>
            <a:extLst>
              <a:ext uri="{FF2B5EF4-FFF2-40B4-BE49-F238E27FC236}">
                <a16:creationId xmlns:a16="http://schemas.microsoft.com/office/drawing/2014/main" id="{87B37EE3-E86F-4523-8C31-23EB6A64A7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439" y="1467096"/>
            <a:ext cx="3292912" cy="18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A9BEC-B176-4F84-9516-58BB6C96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Humor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543C09-1D2E-40FF-82DD-17A38A2A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0DBC80-C2A6-4DC8-AC90-F7FE58556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8416F3-98F2-478D-BB8D-8EBE751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13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7D9228D-3A8A-45F2-94B4-18DED1BC5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400" dirty="0"/>
              <a:t>Humor kan være en hjælp til at begribe situationen</a:t>
            </a:r>
          </a:p>
          <a:p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9E56993-6704-43AE-ACFD-921A78661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86" y="1502915"/>
            <a:ext cx="3761014" cy="196976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FC445E8-9FD5-4149-AACC-2FB124B6713F}"/>
              </a:ext>
            </a:extLst>
          </p:cNvPr>
          <p:cNvSpPr/>
          <p:nvPr/>
        </p:nvSpPr>
        <p:spPr>
          <a:xfrm>
            <a:off x="505835" y="3731754"/>
            <a:ext cx="29298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1"/>
            <a:r>
              <a:rPr lang="da-DK" sz="1050" dirty="0"/>
              <a:t>Video fra Alzheimerforeningen: </a:t>
            </a:r>
            <a:br>
              <a:rPr lang="da-DK" sz="1050" b="1" dirty="0"/>
            </a:br>
            <a:r>
              <a:rPr lang="da-DK" sz="1050" b="1" dirty="0"/>
              <a:t>Hverdagen med demens</a:t>
            </a:r>
            <a:endParaRPr lang="da-DK" sz="1050" b="1" dirty="0">
              <a:hlinkClick r:id="rId4"/>
            </a:endParaRPr>
          </a:p>
          <a:p>
            <a:pPr marL="133350" lvl="1"/>
            <a:r>
              <a:rPr lang="da-DK" sz="1050" dirty="0">
                <a:hlinkClick r:id="rId4"/>
              </a:rPr>
              <a:t>https://youtu.be/fJwMvwf1F7g</a:t>
            </a:r>
            <a:endParaRPr lang="da-DK" sz="105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FEA95F46-2688-47D3-A972-946E31420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83"/>
          <a:stretch/>
        </p:blipFill>
        <p:spPr>
          <a:xfrm>
            <a:off x="4628959" y="1502915"/>
            <a:ext cx="4049194" cy="1969762"/>
          </a:xfrm>
          <a:prstGeom prst="rect">
            <a:avLst/>
          </a:prstGeom>
        </p:spPr>
      </p:pic>
      <p:sp>
        <p:nvSpPr>
          <p:cNvPr id="11" name="Tekstboks 6">
            <a:extLst>
              <a:ext uri="{FF2B5EF4-FFF2-40B4-BE49-F238E27FC236}">
                <a16:creationId xmlns:a16="http://schemas.microsoft.com/office/drawing/2014/main" id="{29E5B257-8D9B-4D26-B255-F24491E91BEE}"/>
              </a:ext>
            </a:extLst>
          </p:cNvPr>
          <p:cNvSpPr txBox="1"/>
          <p:nvPr/>
        </p:nvSpPr>
        <p:spPr>
          <a:xfrm>
            <a:off x="4597743" y="3727365"/>
            <a:ext cx="3029894" cy="704039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r>
              <a:rPr lang="da-DK" sz="1050" b="1" dirty="0"/>
              <a:t>Video fra Alzheimerforeningen:</a:t>
            </a:r>
            <a:r>
              <a:rPr lang="da-DK" sz="1050" dirty="0"/>
              <a:t> Se mennesket bag sygdommen</a:t>
            </a:r>
          </a:p>
          <a:p>
            <a:r>
              <a:rPr lang="da-DK" sz="1050" dirty="0">
                <a:hlinkClick r:id="rId6"/>
              </a:rPr>
              <a:t>https://youtu.be/n_VtCZ-f0kI</a:t>
            </a:r>
            <a:br>
              <a:rPr lang="da-DK" sz="1200" dirty="0"/>
            </a:br>
            <a:endParaRPr lang="da-DK" sz="825" dirty="0"/>
          </a:p>
        </p:txBody>
      </p:sp>
    </p:spTree>
    <p:extLst>
      <p:ext uri="{BB962C8B-B14F-4D97-AF65-F5344CB8AC3E}">
        <p14:creationId xmlns:p14="http://schemas.microsoft.com/office/powerpoint/2010/main" val="1880066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Øvelsesark: Mine opmærksomhedspunkter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14</a:t>
            </a:fld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4294967295"/>
          </p:nvPr>
        </p:nvSpPr>
        <p:spPr>
          <a:xfrm>
            <a:off x="716415" y="762538"/>
            <a:ext cx="4165827" cy="3945338"/>
          </a:xfrm>
        </p:spPr>
        <p:txBody>
          <a:bodyPr/>
          <a:lstStyle/>
          <a:p>
            <a:r>
              <a:rPr lang="da-DK" sz="1800" dirty="0"/>
              <a:t>Hvad vil du især være opmærksom på fremover i forhold til din måde at kommunikere og være sammen med din kære med demens?</a:t>
            </a:r>
          </a:p>
          <a:p>
            <a:pPr marL="0" indent="0">
              <a:buNone/>
            </a:pPr>
            <a:endParaRPr lang="da-DK" sz="1800" dirty="0"/>
          </a:p>
          <a:p>
            <a:endParaRPr lang="da-DK" sz="1800" dirty="0"/>
          </a:p>
          <a:p>
            <a:r>
              <a:rPr lang="da-DK" sz="1800" dirty="0"/>
              <a:t>Er der noget du vil gøre mindre af?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Er der noget du vil gøre mere af?</a:t>
            </a:r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C1BE22E-0556-448E-ABF0-35B1F64C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D0780C-E2E8-4326-81AB-3EC57727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3316CFC-5E61-49AC-B354-2E0F9772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938">
            <a:off x="5514247" y="1238430"/>
            <a:ext cx="1993364" cy="2993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02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/>
              <a:t>Hvad synes du har været interessant i dag?</a:t>
            </a:r>
          </a:p>
        </p:txBody>
      </p:sp>
      <p:sp>
        <p:nvSpPr>
          <p:cNvPr id="5" name="Pladsholder til diasnummer 4" hidden="1"/>
          <p:cNvSpPr>
            <a:spLocks noGrp="1"/>
          </p:cNvSpPr>
          <p:nvPr>
            <p:ph type="sldNum" sz="quarter" idx="4294967295"/>
          </p:nvPr>
        </p:nvSpPr>
        <p:spPr>
          <a:xfrm>
            <a:off x="7683103" y="4847035"/>
            <a:ext cx="317897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74447C9C-57A8-4003-9066-4A7E6D84F205}" type="slidenum">
              <a:rPr lang="da-DK" smtClean="0"/>
              <a:pPr>
                <a:spcAft>
                  <a:spcPts val="600"/>
                </a:spcAft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93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1227" y="1676696"/>
            <a:ext cx="7241549" cy="1790108"/>
          </a:xfrm>
        </p:spPr>
        <p:txBody>
          <a:bodyPr anchor="t">
            <a:normAutofit/>
          </a:bodyPr>
          <a:lstStyle/>
          <a:p>
            <a:r>
              <a:rPr lang="da-DK" dirty="0"/>
              <a:t>Tak for i dag</a:t>
            </a:r>
            <a:br>
              <a:rPr lang="da-DK" dirty="0"/>
            </a:b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3975" dirty="0"/>
              <a:t>Velkommen</a:t>
            </a:r>
            <a:br>
              <a:rPr lang="da-DK" sz="3975" dirty="0"/>
            </a:br>
            <a:br>
              <a:rPr lang="da-DK" sz="2025" b="0" dirty="0"/>
            </a:br>
            <a:r>
              <a:rPr lang="da-DK" sz="3000" b="0" dirty="0"/>
              <a:t>Pårørendekursus</a:t>
            </a:r>
            <a:br>
              <a:rPr lang="da-DK" sz="3000" b="0" dirty="0"/>
            </a:br>
            <a:r>
              <a:rPr lang="da-DK" sz="3000" b="0" dirty="0"/>
              <a:t>Livet med demens i eget hjem</a:t>
            </a:r>
            <a:br>
              <a:rPr lang="da-DK" b="0" dirty="0"/>
            </a:br>
            <a:br>
              <a:rPr lang="da-DK" b="0" dirty="0"/>
            </a:br>
            <a:br>
              <a:rPr lang="da-DK" dirty="0"/>
            </a:br>
            <a:endParaRPr lang="da-DK" sz="2025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432050"/>
            <a:ext cx="5829300" cy="1511300"/>
          </a:xfrm>
        </p:spPr>
        <p:txBody>
          <a:bodyPr/>
          <a:lstStyle/>
          <a:p>
            <a:endParaRPr lang="da-DK" dirty="0"/>
          </a:p>
          <a:p>
            <a:r>
              <a:rPr lang="da-DK" dirty="0"/>
              <a:t>Underviser: XXX</a:t>
            </a:r>
          </a:p>
          <a:p>
            <a:r>
              <a:rPr lang="da-DK" dirty="0"/>
              <a:t>Dato</a:t>
            </a:r>
          </a:p>
          <a:p>
            <a:r>
              <a:rPr lang="da-DK" dirty="0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21737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1" y="627759"/>
            <a:ext cx="6197600" cy="1627427"/>
          </a:xfrm>
        </p:spPr>
        <p:txBody>
          <a:bodyPr>
            <a:normAutofit/>
          </a:bodyPr>
          <a:lstStyle/>
          <a:p>
            <a:r>
              <a:rPr lang="da-DK" dirty="0"/>
              <a:t>Modul 4</a:t>
            </a:r>
            <a:br>
              <a:rPr lang="da-DK" dirty="0"/>
            </a:br>
            <a:r>
              <a:rPr lang="da-DK" dirty="0"/>
              <a:t>Nye måder at være sammen på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Dagens emner:</a:t>
            </a:r>
          </a:p>
          <a:p>
            <a:r>
              <a:rPr lang="da-DK" dirty="0"/>
              <a:t>Kommunikation og samvær </a:t>
            </a:r>
          </a:p>
          <a:p>
            <a:r>
              <a:rPr lang="da-DK" dirty="0"/>
              <a:t>Gode råd</a:t>
            </a:r>
          </a:p>
        </p:txBody>
      </p:sp>
    </p:spTree>
    <p:extLst>
      <p:ext uri="{BB962C8B-B14F-4D97-AF65-F5344CB8AC3E}">
        <p14:creationId xmlns:p14="http://schemas.microsoft.com/office/powerpoint/2010/main" val="210082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Kommunikation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628650" y="1388001"/>
            <a:ext cx="7886700" cy="3244721"/>
          </a:xfrm>
        </p:spPr>
        <p:txBody>
          <a:bodyPr>
            <a:normAutofit fontScale="92500" lnSpcReduction="10000"/>
          </a:bodyPr>
          <a:lstStyle/>
          <a:p>
            <a:r>
              <a:rPr lang="da-DK" sz="1800" dirty="0"/>
              <a:t>Skrive og læse</a:t>
            </a:r>
          </a:p>
          <a:p>
            <a:r>
              <a:rPr lang="da-DK" sz="1800" dirty="0"/>
              <a:t>Huske samtaleemnet</a:t>
            </a:r>
          </a:p>
          <a:p>
            <a:r>
              <a:rPr lang="da-DK" sz="1800" dirty="0"/>
              <a:t>Koncentrere sig i længere tid af gangen</a:t>
            </a:r>
          </a:p>
          <a:p>
            <a:r>
              <a:rPr lang="da-DK" sz="1800" dirty="0"/>
              <a:t>Holde den røde tråd i samtalen</a:t>
            </a:r>
          </a:p>
          <a:p>
            <a:r>
              <a:rPr lang="da-DK" sz="1800" dirty="0"/>
              <a:t>Forstå, hvad du siger</a:t>
            </a:r>
          </a:p>
          <a:p>
            <a:r>
              <a:rPr lang="da-DK" sz="1800" dirty="0"/>
              <a:t>Tage initiativ til samtale og kan derfor virke tavs </a:t>
            </a:r>
          </a:p>
          <a:p>
            <a:r>
              <a:rPr lang="da-DK" sz="1800" dirty="0"/>
              <a:t>At udtale ordene korrekt og færdiggøre sætninger</a:t>
            </a:r>
          </a:p>
          <a:p>
            <a:r>
              <a:rPr lang="da-DK" sz="1800" dirty="0"/>
              <a:t>At udtrykke sig med de rette ord, særligt navneord </a:t>
            </a:r>
            <a:br>
              <a:rPr lang="da-DK" sz="1800" dirty="0"/>
            </a:br>
            <a:r>
              <a:rPr lang="da-DK" sz="1800" dirty="0"/>
              <a:t>og navne på familie og venner glemmes</a:t>
            </a:r>
          </a:p>
          <a:p>
            <a:r>
              <a:rPr lang="da-DK" sz="1800" dirty="0"/>
              <a:t>Have svært ved at svare på </a:t>
            </a:r>
            <a:r>
              <a:rPr lang="da-DK" sz="1800" dirty="0" err="1"/>
              <a:t>faktaspørgsmål</a:t>
            </a:r>
            <a:r>
              <a:rPr lang="da-DK" sz="1800" dirty="0"/>
              <a:t>, som </a:t>
            </a:r>
          </a:p>
          <a:p>
            <a:pPr marL="0" indent="0">
              <a:buNone/>
            </a:pPr>
            <a:r>
              <a:rPr lang="da-DK" sz="1800" dirty="0"/>
              <a:t>  fx hvad lavede du i går? Hvem er statsminister?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5EF68F-9DD2-4CE2-B05D-290B53E9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625904-40C0-4D07-8019-AF4372A4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3516CE-A533-48A5-B146-5E045060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For en person med demens kan det være vanskeligt at: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395BB54-1E62-4340-BA8C-C2501A8E3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21" y="1445723"/>
            <a:ext cx="3248748" cy="24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0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14488" y="38693"/>
            <a:ext cx="5431162" cy="398639"/>
          </a:xfrm>
        </p:spPr>
        <p:txBody>
          <a:bodyPr vert="horz" lIns="68580" tIns="0" rIns="0" bIns="0" rtlCol="0" anchor="ctr">
            <a:normAutofit/>
          </a:bodyPr>
          <a:lstStyle/>
          <a:p>
            <a:r>
              <a:rPr lang="da-DK" b="1" kern="1200">
                <a:latin typeface="+mj-lt"/>
                <a:ea typeface="+mj-ea"/>
                <a:cs typeface="+mj-cs"/>
              </a:rPr>
              <a:t>Kommunikation er mere end ord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8597352-3219-4228-A4B9-69EC69C4B384}"/>
              </a:ext>
            </a:extLst>
          </p:cNvPr>
          <p:cNvSpPr/>
          <p:nvPr/>
        </p:nvSpPr>
        <p:spPr>
          <a:xfrm>
            <a:off x="661988" y="1076896"/>
            <a:ext cx="3487103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ts val="450"/>
              </a:spcBef>
            </a:pPr>
            <a:r>
              <a:rPr lang="da-DK" dirty="0"/>
              <a:t>Når det talte </a:t>
            </a:r>
            <a:r>
              <a:rPr lang="da-DK" b="1" dirty="0"/>
              <a:t>sprog</a:t>
            </a:r>
            <a:r>
              <a:rPr lang="da-DK" dirty="0"/>
              <a:t> er svært for personen, bliver </a:t>
            </a:r>
            <a:r>
              <a:rPr lang="da-DK" b="1" dirty="0"/>
              <a:t>toneleje</a:t>
            </a:r>
            <a:r>
              <a:rPr lang="da-DK" dirty="0"/>
              <a:t> og </a:t>
            </a:r>
            <a:r>
              <a:rPr lang="da-DK" b="1" dirty="0"/>
              <a:t>kropssprog</a:t>
            </a:r>
            <a:r>
              <a:rPr lang="da-DK" dirty="0"/>
              <a:t> så meget desto vigtigere for kommunikationen. </a:t>
            </a:r>
          </a:p>
          <a:p>
            <a:pPr defTabSz="685800">
              <a:spcBef>
                <a:spcPts val="450"/>
              </a:spcBef>
            </a:pPr>
            <a:endParaRPr lang="da-DK" dirty="0"/>
          </a:p>
          <a:p>
            <a:pPr defTabSz="685800">
              <a:spcBef>
                <a:spcPts val="450"/>
              </a:spcBef>
            </a:pPr>
            <a:r>
              <a:rPr lang="da-DK" dirty="0"/>
              <a:t>Derfor er det vigtigt, at der er sammenhæng mellem det, du </a:t>
            </a:r>
            <a:r>
              <a:rPr lang="da-DK" b="1" dirty="0"/>
              <a:t>siger</a:t>
            </a:r>
            <a:r>
              <a:rPr lang="da-DK" dirty="0"/>
              <a:t> og det, du </a:t>
            </a:r>
            <a:r>
              <a:rPr lang="da-DK" b="1" dirty="0"/>
              <a:t>gør</a:t>
            </a:r>
            <a:r>
              <a:rPr lang="da-DK" dirty="0"/>
              <a:t>.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964F696-8BA4-4068-AC1B-168145C0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4487" y="4847566"/>
            <a:ext cx="1151573" cy="273844"/>
          </a:xfrm>
        </p:spPr>
        <p:txBody>
          <a:bodyPr vert="horz" lIns="68580" tIns="34290" rIns="68580" bIns="34290" rtlCol="0" anchor="ctr">
            <a:normAutofit fontScale="92500"/>
          </a:bodyPr>
          <a:lstStyle/>
          <a:p>
            <a:pPr>
              <a:spcAft>
                <a:spcPts val="450"/>
              </a:spcAft>
            </a:pPr>
            <a:r>
              <a:rPr lang="da-DK" kern="1200">
                <a:latin typeface="+mn-lt"/>
                <a:ea typeface="+mn-ea"/>
                <a:cs typeface="+mn-cs"/>
              </a:rPr>
              <a:t>Revideret efterår 2023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1D5E93AC-FF81-4494-A71B-6E322EF2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4640" y="4847566"/>
            <a:ext cx="4320540" cy="273844"/>
          </a:xfrm>
        </p:spPr>
        <p:txBody>
          <a:bodyPr vert="horz" lIns="68580" tIns="34290" rIns="68580" bIns="34290" rtlCol="0" anchor="ctr">
            <a:normAutofit fontScale="92500"/>
          </a:bodyPr>
          <a:lstStyle/>
          <a:p>
            <a:pPr>
              <a:spcAft>
                <a:spcPts val="450"/>
              </a:spcAft>
            </a:pPr>
            <a:r>
              <a:rPr lang="da-DK" kern="1200">
                <a:latin typeface="+mn-lt"/>
                <a:ea typeface="+mn-ea"/>
                <a:cs typeface="+mn-cs"/>
              </a:rPr>
              <a:t>Billedmateriale: Nationalt Videnscenter for Demens / Colourbox.dk / Commons Wikimedia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7211369" y="4847566"/>
            <a:ext cx="318144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74447C9C-57A8-4003-9066-4A7E6D84F205}" type="slidenum">
              <a:rPr lang="da-DK" smtClean="0"/>
              <a:pPr>
                <a:spcAft>
                  <a:spcPts val="450"/>
                </a:spcAft>
              </a:pPr>
              <a:t>5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036688"/>
              </p:ext>
            </p:extLst>
          </p:nvPr>
        </p:nvGraphicFramePr>
        <p:xfrm>
          <a:off x="4994910" y="851059"/>
          <a:ext cx="291465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96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Øvelsesark: Kommunikation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6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5037AC-5C28-4F68-882E-B795EBDA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287EEE7-AEC3-41B7-B1C2-E9FB2855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3CA57B-9FC8-493D-B5B9-DF6BB317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4">
            <a:off x="5344908" y="968614"/>
            <a:ext cx="2127823" cy="3347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9A9FB77-A118-4E21-A75D-ABAD4E42BA8E}"/>
              </a:ext>
            </a:extLst>
          </p:cNvPr>
          <p:cNvSpPr txBox="1"/>
          <p:nvPr/>
        </p:nvSpPr>
        <p:spPr>
          <a:xfrm>
            <a:off x="665019" y="851116"/>
            <a:ext cx="3906981" cy="3935268"/>
          </a:xfrm>
          <a:prstGeom prst="rect">
            <a:avLst/>
          </a:prstGeom>
          <a:noFill/>
        </p:spPr>
        <p:txBody>
          <a:bodyPr wrap="square" lIns="67500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dirty="0"/>
              <a:t>Beskriv en situation, hvor en samtale</a:t>
            </a:r>
            <a:br>
              <a:rPr lang="da-DK" dirty="0"/>
            </a:br>
            <a:r>
              <a:rPr lang="da-DK" dirty="0"/>
              <a:t>eller situation </a:t>
            </a:r>
            <a:r>
              <a:rPr lang="da-DK" b="1" dirty="0"/>
              <a:t>gik skævt </a:t>
            </a:r>
            <a:r>
              <a:rPr lang="da-DK" dirty="0"/>
              <a:t>imellem jer</a:t>
            </a:r>
            <a:br>
              <a:rPr lang="da-DK" dirty="0"/>
            </a:b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Hvad blev der sagt og gjort?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Beskriv en situation, hvor en samtale</a:t>
            </a:r>
            <a:br>
              <a:rPr lang="da-DK" dirty="0"/>
            </a:br>
            <a:r>
              <a:rPr lang="da-DK" dirty="0"/>
              <a:t>eller situation </a:t>
            </a:r>
            <a:r>
              <a:rPr lang="da-DK" b="1" dirty="0"/>
              <a:t>gik</a:t>
            </a:r>
            <a:r>
              <a:rPr lang="da-DK" dirty="0"/>
              <a:t> </a:t>
            </a:r>
            <a:r>
              <a:rPr lang="da-DK" b="1" dirty="0"/>
              <a:t>godt</a:t>
            </a:r>
            <a:r>
              <a:rPr lang="da-DK" dirty="0"/>
              <a:t> imellem jer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Hvad blev der sagt og gjort?</a:t>
            </a:r>
          </a:p>
        </p:txBody>
      </p:sp>
    </p:spTree>
    <p:extLst>
      <p:ext uri="{BB962C8B-B14F-4D97-AF65-F5344CB8AC3E}">
        <p14:creationId xmlns:p14="http://schemas.microsoft.com/office/powerpoint/2010/main" val="157264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82048-B803-4A04-A203-A3FB1419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måder at kommunikere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181115-1312-4BCA-B018-24738DB9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41218"/>
            <a:ext cx="5467351" cy="4003964"/>
          </a:xfrm>
        </p:spPr>
        <p:txBody>
          <a:bodyPr>
            <a:normAutofit/>
          </a:bodyPr>
          <a:lstStyle/>
          <a:p>
            <a:r>
              <a:rPr lang="da-DK" b="1" dirty="0"/>
              <a:t>Skabe en tryg og positiv stemning som det første</a:t>
            </a:r>
            <a:br>
              <a:rPr lang="da-DK" dirty="0"/>
            </a:br>
            <a:r>
              <a:rPr lang="da-DK" dirty="0"/>
              <a:t>Det øger den andens evne og overskud til forstå, hvad der skal </a:t>
            </a:r>
          </a:p>
          <a:p>
            <a:pPr marL="0" indent="0">
              <a:buNone/>
            </a:pPr>
            <a:r>
              <a:rPr lang="da-DK" dirty="0"/>
              <a:t>   ske. Vær i øjenhøjde, smil og få øjenkontakt, inden du taler.</a:t>
            </a:r>
          </a:p>
          <a:p>
            <a:endParaRPr lang="da-DK" dirty="0"/>
          </a:p>
          <a:p>
            <a:r>
              <a:rPr lang="da-DK" b="1" dirty="0"/>
              <a:t>Giv opmærksomhed på personen og </a:t>
            </a:r>
            <a:r>
              <a:rPr lang="da-DK" b="1" dirty="0" err="1"/>
              <a:t>nu’et</a:t>
            </a:r>
            <a:br>
              <a:rPr lang="da-DK" b="1" dirty="0"/>
            </a:br>
            <a:r>
              <a:rPr lang="da-DK" dirty="0"/>
              <a:t>Tag fx udgangspunkt i det, som personen begynder </a:t>
            </a:r>
            <a:br>
              <a:rPr lang="da-DK" dirty="0"/>
            </a:br>
            <a:r>
              <a:rPr lang="da-DK" dirty="0"/>
              <a:t>at tale om, er i gang med eller tager initiativ til.</a:t>
            </a:r>
          </a:p>
          <a:p>
            <a:endParaRPr lang="da-DK" dirty="0"/>
          </a:p>
          <a:p>
            <a:r>
              <a:rPr lang="da-DK" b="1" dirty="0"/>
              <a:t>Genkendelighed, overskuelighed og forudsigelighed</a:t>
            </a:r>
            <a:br>
              <a:rPr lang="da-DK" b="1" dirty="0"/>
            </a:br>
            <a:r>
              <a:rPr lang="da-DK" dirty="0"/>
              <a:t>Gøre én ting ad gangen. Fortæl, hvad du gør – sig fx  </a:t>
            </a:r>
          </a:p>
          <a:p>
            <a:pPr marL="133350" lvl="1" indent="0">
              <a:buNone/>
            </a:pPr>
            <a:r>
              <a:rPr lang="da-DK" dirty="0"/>
              <a:t>”nu hælder jeg kaffe op til dig”, ”nu går jeg ind i stuen”. </a:t>
            </a:r>
          </a:p>
          <a:p>
            <a:endParaRPr lang="da-DK" dirty="0"/>
          </a:p>
          <a:p>
            <a:r>
              <a:rPr lang="da-DK" b="1" dirty="0"/>
              <a:t>Respekter og anerkend den andens virkelighed</a:t>
            </a:r>
            <a:r>
              <a:rPr lang="da-DK" dirty="0"/>
              <a:t> </a:t>
            </a:r>
          </a:p>
          <a:p>
            <a:pPr marL="133350" lvl="1" indent="0">
              <a:buNone/>
            </a:pPr>
            <a:r>
              <a:rPr lang="da-DK" dirty="0"/>
              <a:t>Lyt til fortællingen og undgå at irettesætte.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C350E9F-E92E-483C-B0B3-62139024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7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E8136BB-1A9B-4DE0-AF04-C726B627AA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46" y="2790568"/>
            <a:ext cx="2894365" cy="193914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CD6066A-C4DA-4C9E-8DD0-C9949D2E1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359" y="756690"/>
            <a:ext cx="2882952" cy="1931494"/>
          </a:xfrm>
          <a:prstGeom prst="rect">
            <a:avLst/>
          </a:prstGeom>
        </p:spPr>
      </p:pic>
      <p:sp>
        <p:nvSpPr>
          <p:cNvPr id="9" name="Pladsholder til dato 8">
            <a:extLst>
              <a:ext uri="{FF2B5EF4-FFF2-40B4-BE49-F238E27FC236}">
                <a16:creationId xmlns:a16="http://schemas.microsoft.com/office/drawing/2014/main" id="{52817FCF-F83A-45E5-BB36-1B527763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10" name="Pladsholder til sidefod 9">
            <a:extLst>
              <a:ext uri="{FF2B5EF4-FFF2-40B4-BE49-F238E27FC236}">
                <a16:creationId xmlns:a16="http://schemas.microsoft.com/office/drawing/2014/main" id="{6423DDA5-2051-4170-AD87-A19BD754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358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da-DK" dirty="0"/>
              <a:t>Undgå at irettesætte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idx="1"/>
          </p:nvPr>
        </p:nvSpPr>
        <p:spPr>
          <a:xfrm>
            <a:off x="5623928" y="3898638"/>
            <a:ext cx="2751364" cy="108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Video fra Alzheimerforeningen:</a:t>
            </a:r>
            <a:br>
              <a:rPr lang="da-DK" dirty="0"/>
            </a:br>
            <a:r>
              <a:rPr lang="da-DK" b="1" dirty="0"/>
              <a:t>Undgå at irettesætte</a:t>
            </a:r>
          </a:p>
          <a:p>
            <a:pPr marL="0" indent="0">
              <a:buNone/>
            </a:pPr>
            <a:r>
              <a:rPr lang="da-DK" dirty="0">
                <a:hlinkClick r:id="rId3"/>
              </a:rPr>
              <a:t>https://youtu.be/RkHeyHxI7Zw</a:t>
            </a:r>
            <a:endParaRPr lang="da-DK" b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20DD78-A55C-47F1-AE17-3D0019AE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da-DK"/>
              <a:t>Revideret efterår 2023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B0AE7E5-D4D6-47D2-844E-83137545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r>
              <a:rPr lang="da-DK"/>
              <a:t>Billedmateriale: Nationalt Videnscenter for Demens / Colourbox.dk / Commons Wikimedia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74447C9C-57A8-4003-9066-4A7E6D84F205}" type="slidenum">
              <a:rPr lang="da-DK" smtClean="0"/>
              <a:pPr>
                <a:spcAft>
                  <a:spcPts val="450"/>
                </a:spcAft>
              </a:pPr>
              <a:t>8</a:t>
            </a:fld>
            <a:endParaRPr lang="da-DK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D45353F-AACE-94A8-59FF-B0AD931B1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712096"/>
            <a:ext cx="4546965" cy="1304483"/>
          </a:xfrm>
        </p:spPr>
        <p:txBody>
          <a:bodyPr>
            <a:noAutofit/>
          </a:bodyPr>
          <a:lstStyle/>
          <a:p>
            <a:endParaRPr lang="da-DK" sz="1500" dirty="0"/>
          </a:p>
          <a:p>
            <a:r>
              <a:rPr lang="da-DK" sz="2400" dirty="0"/>
              <a:t>I stedet have fokus på at skabe en positiv oplevelse og positiv følelse</a:t>
            </a:r>
          </a:p>
          <a:p>
            <a:endParaRPr lang="en-US" sz="1500" dirty="0"/>
          </a:p>
        </p:txBody>
      </p:sp>
      <p:pic>
        <p:nvPicPr>
          <p:cNvPr id="12" name="Billede 11" descr="Et billede, der indeholder person, mur, Ansigt, tøj&#10;&#10;Automatisk genereret beskrivelse">
            <a:hlinkClick r:id="rId3"/>
            <a:extLst>
              <a:ext uri="{FF2B5EF4-FFF2-40B4-BE49-F238E27FC236}">
                <a16:creationId xmlns:a16="http://schemas.microsoft.com/office/drawing/2014/main" id="{F7100627-8422-491A-B1DE-A209F48F2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41" r="45990" b="-2"/>
          <a:stretch/>
        </p:blipFill>
        <p:spPr>
          <a:xfrm>
            <a:off x="5541839" y="1034908"/>
            <a:ext cx="2915543" cy="2763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692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 gode råd om kommunikation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51114" y="635794"/>
            <a:ext cx="7821385" cy="4115820"/>
          </a:xfrm>
        </p:spPr>
        <p:txBody>
          <a:bodyPr>
            <a:normAutofit/>
          </a:bodyPr>
          <a:lstStyle/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Få øjenkontakt og den andens opmærksomhed, før du begynder at tale.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Reducer støj i omgivelserne, fx sluk for fjernsynet.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Formuler dig konkret og enkelt.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Stil ét spørgsmål af gangen og vent på svar – vær tålmodig og giv tid.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Stil afgrænsede spørgsmål, fx ”Vil du have den blå eller grønne bluse på?”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Sig hvad du gør og tal om det, der sker her og nu.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Fortæl hvad personen skal gøre i stedet for, hvad personen </a:t>
            </a:r>
            <a:r>
              <a:rPr lang="da-DK" sz="1800" i="1" dirty="0"/>
              <a:t>ikke</a:t>
            </a:r>
            <a:r>
              <a:rPr lang="da-DK" sz="1800" dirty="0"/>
              <a:t> skal gøre.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Brug dit kropssprog til at understøtte dine ord og handlinger fx pege på kaffekande, imens du beder om kaffekanden.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Hvis det er vanskeligt for personen at udtrykke sig, så lyt efter stikord, som kan lede dig på hen til, hvad samtalen kunne handle om. Er han eller hun tilbage i fortiden, så bliv i det og få jer en snak om dengang.</a:t>
            </a:r>
          </a:p>
          <a:p>
            <a:pPr marL="342900" indent="-342900">
              <a:lnSpc>
                <a:spcPts val="1950"/>
              </a:lnSpc>
              <a:buFont typeface="+mj-lt"/>
              <a:buAutoNum type="arabicPeriod"/>
            </a:pPr>
            <a:r>
              <a:rPr lang="da-DK" sz="1800" dirty="0"/>
              <a:t>Hvis personen bliver frustreret eller irriteret, så skift emne eller tag en pause.</a:t>
            </a:r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pPr marL="342900" indent="-342900">
              <a:buFont typeface="+mj-lt"/>
              <a:buAutoNum type="arabicPeriod"/>
            </a:pPr>
            <a:endParaRPr lang="da-DK" dirty="0"/>
          </a:p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47C9C-57A8-4003-9066-4A7E6D84F205}" type="slidenum">
              <a:rPr lang="da-DK" smtClean="0"/>
              <a:t>9</a:t>
            </a:fld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E23222-84B2-4ED3-A6D9-53F2D6BF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Revideret efterår 2023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4388F7-097A-4326-84ED-0EBC0F52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Billedmateriale: Nationalt Videnscenter for Demens / Colourbox.dk / Commons Wikimedia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1448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anish"/>
</p:tagLst>
</file>

<file path=ppt/theme/theme1.xml><?xml version="1.0" encoding="utf-8"?>
<a:theme xmlns:a="http://schemas.openxmlformats.org/drawingml/2006/main" name="NVD skabelon_dansk">
  <a:themeElements>
    <a:clrScheme name="Brugerdefineret 8">
      <a:dk1>
        <a:srgbClr val="000000"/>
      </a:dk1>
      <a:lt1>
        <a:srgbClr val="FFFFFF"/>
      </a:lt1>
      <a:dk2>
        <a:srgbClr val="437763"/>
      </a:dk2>
      <a:lt2>
        <a:srgbClr val="FFFFFF"/>
      </a:lt2>
      <a:accent1>
        <a:srgbClr val="437763"/>
      </a:accent1>
      <a:accent2>
        <a:srgbClr val="E0555A"/>
      </a:accent2>
      <a:accent3>
        <a:srgbClr val="9DBB36"/>
      </a:accent3>
      <a:accent4>
        <a:srgbClr val="BD242A"/>
      </a:accent4>
      <a:accent5>
        <a:srgbClr val="2995A5"/>
      </a:accent5>
      <a:accent6>
        <a:srgbClr val="FCBA12"/>
      </a:accent6>
      <a:hlink>
        <a:srgbClr val="000000"/>
      </a:hlink>
      <a:folHlink>
        <a:srgbClr val="000000"/>
      </a:folHlink>
    </a:clrScheme>
    <a:fontScheme name="NV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DBB36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rtlCol="0">
        <a:no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VD template.potx [Read-Only]" id="{EE66486C-858B-403B-ACA9-C4438561CDF6}" vid="{1A7A5E8B-E9C1-48AB-B806-635B32427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NVD skabelon_dansk</Template>
  <TotalTime>273</TotalTime>
  <Words>1238</Words>
  <Application>Microsoft Office PowerPoint</Application>
  <PresentationFormat>Skærmshow (16:9)</PresentationFormat>
  <Paragraphs>157</Paragraphs>
  <Slides>16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NVD skabelon_dansk</vt:lpstr>
      <vt:lpstr>Værktøjskassen – støtte til et liv med demens</vt:lpstr>
      <vt:lpstr>Velkommen  Pårørendekursus Livet med demens i eget hjem   </vt:lpstr>
      <vt:lpstr>Modul 4 Nye måder at være sammen på</vt:lpstr>
      <vt:lpstr>Kommunikation</vt:lpstr>
      <vt:lpstr>Kommunikation er mere end ord</vt:lpstr>
      <vt:lpstr>Øvelsesark: Kommunikation</vt:lpstr>
      <vt:lpstr>Nye måder at kommunikere på</vt:lpstr>
      <vt:lpstr>Undgå at irettesætte</vt:lpstr>
      <vt:lpstr>10 gode råd om kommunikation</vt:lpstr>
      <vt:lpstr>Nye aktiviteter at være sammen om</vt:lpstr>
      <vt:lpstr>Øvelsesark: At være sammen om</vt:lpstr>
      <vt:lpstr>De gode øjeblikke</vt:lpstr>
      <vt:lpstr>Humor</vt:lpstr>
      <vt:lpstr>Øvelsesark: Mine opmærksomhedspunkter</vt:lpstr>
      <vt:lpstr>Hvad synes du har været interessant i dag?</vt:lpstr>
      <vt:lpstr>Tak for i dag </vt:lpstr>
    </vt:vector>
  </TitlesOfParts>
  <Company>Region Hovedstaden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Jette Kallehauge</dc:creator>
  <cp:lastModifiedBy>Ulla Vidkjær Fejerskov</cp:lastModifiedBy>
  <cp:revision>38</cp:revision>
  <dcterms:created xsi:type="dcterms:W3CDTF">2017-03-07T10:23:34Z</dcterms:created>
  <dcterms:modified xsi:type="dcterms:W3CDTF">2023-09-12T09:49:27Z</dcterms:modified>
</cp:coreProperties>
</file>