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311" r:id="rId3"/>
    <p:sldId id="274" r:id="rId4"/>
    <p:sldId id="294" r:id="rId5"/>
    <p:sldId id="296" r:id="rId6"/>
    <p:sldId id="313" r:id="rId7"/>
    <p:sldId id="316" r:id="rId8"/>
    <p:sldId id="302" r:id="rId9"/>
    <p:sldId id="301" r:id="rId10"/>
    <p:sldId id="303" r:id="rId11"/>
    <p:sldId id="299" r:id="rId12"/>
    <p:sldId id="304" r:id="rId13"/>
    <p:sldId id="312" r:id="rId14"/>
    <p:sldId id="309" r:id="rId15"/>
    <p:sldId id="277" r:id="rId16"/>
    <p:sldId id="287" r:id="rId17"/>
    <p:sldId id="315" r:id="rId18"/>
    <p:sldId id="280" r:id="rId19"/>
    <p:sldId id="286" r:id="rId20"/>
    <p:sldId id="290" r:id="rId21"/>
    <p:sldId id="262" r:id="rId22"/>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0" autoAdjust="0"/>
    <p:restoredTop sz="76857" autoAdjust="0"/>
  </p:normalViewPr>
  <p:slideViewPr>
    <p:cSldViewPr snapToGrid="0" showGuides="1">
      <p:cViewPr varScale="1">
        <p:scale>
          <a:sx n="111" d="100"/>
          <a:sy n="111" d="100"/>
        </p:scale>
        <p:origin x="546" y="108"/>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FD47E-26DC-4F99-B299-398018F253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B7E21F-961A-442D-B681-E07215E91B81}">
      <dgm:prSet custT="1"/>
      <dgm:spPr/>
      <dgm:t>
        <a:bodyPr/>
        <a:lstStyle/>
        <a:p>
          <a:r>
            <a:rPr lang="da-DK" sz="1800"/>
            <a:t>Gør ikke automatisk tingene for mig</a:t>
          </a:r>
          <a:endParaRPr lang="en-US" sz="1800"/>
        </a:p>
      </dgm:t>
    </dgm:pt>
    <dgm:pt modelId="{6DBE489D-C62E-45B1-A3B3-C77A8E11CAB6}" type="parTrans" cxnId="{EE907BCA-A966-4584-9A21-14771E061781}">
      <dgm:prSet/>
      <dgm:spPr/>
      <dgm:t>
        <a:bodyPr/>
        <a:lstStyle/>
        <a:p>
          <a:endParaRPr lang="en-US" sz="1800"/>
        </a:p>
      </dgm:t>
    </dgm:pt>
    <dgm:pt modelId="{32029028-7B79-4F6F-9EB5-8972E4417ACA}" type="sibTrans" cxnId="{EE907BCA-A966-4584-9A21-14771E061781}">
      <dgm:prSet/>
      <dgm:spPr/>
      <dgm:t>
        <a:bodyPr/>
        <a:lstStyle/>
        <a:p>
          <a:endParaRPr lang="en-US" sz="1800"/>
        </a:p>
      </dgm:t>
    </dgm:pt>
    <dgm:pt modelId="{A542A260-531C-4DBF-8A2E-360368BD58B8}">
      <dgm:prSet custT="1"/>
      <dgm:spPr/>
      <dgm:t>
        <a:bodyPr/>
        <a:lstStyle/>
        <a:p>
          <a:r>
            <a:rPr lang="da-DK" sz="1800" dirty="0"/>
            <a:t>Tænk ikke på en demensdiagnose som enden på alting </a:t>
          </a:r>
          <a:endParaRPr lang="en-US" sz="1800" dirty="0"/>
        </a:p>
      </dgm:t>
    </dgm:pt>
    <dgm:pt modelId="{67788E83-BDEB-4826-9F3B-477205367632}" type="parTrans" cxnId="{5A066064-40E6-4FB5-9E9A-B8E86F1CA06A}">
      <dgm:prSet/>
      <dgm:spPr/>
      <dgm:t>
        <a:bodyPr/>
        <a:lstStyle/>
        <a:p>
          <a:endParaRPr lang="en-US" sz="1800"/>
        </a:p>
      </dgm:t>
    </dgm:pt>
    <dgm:pt modelId="{124E3E9C-2E1C-4A55-9D9E-CBD41745820A}" type="sibTrans" cxnId="{5A066064-40E6-4FB5-9E9A-B8E86F1CA06A}">
      <dgm:prSet/>
      <dgm:spPr/>
      <dgm:t>
        <a:bodyPr/>
        <a:lstStyle/>
        <a:p>
          <a:endParaRPr lang="en-US" sz="1800"/>
        </a:p>
      </dgm:t>
    </dgm:pt>
    <dgm:pt modelId="{49279590-5C32-4DCC-95D9-CE3665829D51}">
      <dgm:prSet custT="1"/>
      <dgm:spPr/>
      <dgm:t>
        <a:bodyPr/>
        <a:lstStyle/>
        <a:p>
          <a:r>
            <a:rPr lang="da-DK" sz="1800"/>
            <a:t>Husk på, at jeg stadigvæk har evner</a:t>
          </a:r>
          <a:endParaRPr lang="en-US" sz="1800"/>
        </a:p>
      </dgm:t>
    </dgm:pt>
    <dgm:pt modelId="{291B2F78-22DB-46DC-BC12-8BF4BDDD99C0}" type="parTrans" cxnId="{A123DEA4-90B9-4093-95BB-2ABABFC69775}">
      <dgm:prSet/>
      <dgm:spPr/>
      <dgm:t>
        <a:bodyPr/>
        <a:lstStyle/>
        <a:p>
          <a:endParaRPr lang="en-US" sz="1800"/>
        </a:p>
      </dgm:t>
    </dgm:pt>
    <dgm:pt modelId="{2E48051A-E06C-4112-8290-8EEF336540A2}" type="sibTrans" cxnId="{A123DEA4-90B9-4093-95BB-2ABABFC69775}">
      <dgm:prSet/>
      <dgm:spPr/>
      <dgm:t>
        <a:bodyPr/>
        <a:lstStyle/>
        <a:p>
          <a:endParaRPr lang="en-US" sz="1800"/>
        </a:p>
      </dgm:t>
    </dgm:pt>
    <dgm:pt modelId="{D7D796E4-4B65-4EB9-A1A7-25E55A7DAC23}">
      <dgm:prSet custT="1"/>
      <dgm:spPr/>
      <dgm:t>
        <a:bodyPr/>
        <a:lstStyle/>
        <a:p>
          <a:r>
            <a:rPr lang="da-DK" sz="1800"/>
            <a:t>Tag hver dag, som den kommer </a:t>
          </a:r>
          <a:endParaRPr lang="en-US" sz="1800"/>
        </a:p>
      </dgm:t>
    </dgm:pt>
    <dgm:pt modelId="{3F72A5B1-626C-472C-B1E2-42DA7B117BE6}" type="parTrans" cxnId="{E3F70E2C-5B53-4091-95A9-11D2B7F01722}">
      <dgm:prSet/>
      <dgm:spPr/>
      <dgm:t>
        <a:bodyPr/>
        <a:lstStyle/>
        <a:p>
          <a:endParaRPr lang="en-US" sz="1800"/>
        </a:p>
      </dgm:t>
    </dgm:pt>
    <dgm:pt modelId="{75964FB0-B6DA-4C85-AABB-9CF7B921710C}" type="sibTrans" cxnId="{E3F70E2C-5B53-4091-95A9-11D2B7F01722}">
      <dgm:prSet/>
      <dgm:spPr/>
      <dgm:t>
        <a:bodyPr/>
        <a:lstStyle/>
        <a:p>
          <a:endParaRPr lang="en-US" sz="1800"/>
        </a:p>
      </dgm:t>
    </dgm:pt>
    <dgm:pt modelId="{3D67D991-5AC4-4F49-834D-E84C1D0645D3}">
      <dgm:prSet custT="1"/>
      <dgm:spPr/>
      <dgm:t>
        <a:bodyPr/>
        <a:lstStyle/>
        <a:p>
          <a:r>
            <a:rPr lang="da-DK" sz="1800"/>
            <a:t>Husk, at jeg stadigvæk er et menneske med følelser</a:t>
          </a:r>
          <a:endParaRPr lang="en-US" sz="1800"/>
        </a:p>
      </dgm:t>
    </dgm:pt>
    <dgm:pt modelId="{E0B0D14F-B89E-4A05-BDEC-FC05E771B410}" type="parTrans" cxnId="{158F8253-3042-4B87-92FA-1CC2D894CF8D}">
      <dgm:prSet/>
      <dgm:spPr/>
      <dgm:t>
        <a:bodyPr/>
        <a:lstStyle/>
        <a:p>
          <a:endParaRPr lang="en-US" sz="1800"/>
        </a:p>
      </dgm:t>
    </dgm:pt>
    <dgm:pt modelId="{90D2E51C-7200-4986-A1A6-708D252D63DE}" type="sibTrans" cxnId="{158F8253-3042-4B87-92FA-1CC2D894CF8D}">
      <dgm:prSet/>
      <dgm:spPr/>
      <dgm:t>
        <a:bodyPr/>
        <a:lstStyle/>
        <a:p>
          <a:endParaRPr lang="en-US" sz="1800"/>
        </a:p>
      </dgm:t>
    </dgm:pt>
    <dgm:pt modelId="{6C644B53-A61A-4F62-A70A-6B27EDA91AF7}" type="pres">
      <dgm:prSet presAssocID="{FBAFD47E-26DC-4F99-B299-398018F25330}" presName="linear" presStyleCnt="0">
        <dgm:presLayoutVars>
          <dgm:animLvl val="lvl"/>
          <dgm:resizeHandles val="exact"/>
        </dgm:presLayoutVars>
      </dgm:prSet>
      <dgm:spPr/>
    </dgm:pt>
    <dgm:pt modelId="{30FF9FD3-3E9C-4DD1-B1B2-AF5C418B4230}" type="pres">
      <dgm:prSet presAssocID="{A1B7E21F-961A-442D-B681-E07215E91B81}" presName="parentText" presStyleLbl="node1" presStyleIdx="0" presStyleCnt="5">
        <dgm:presLayoutVars>
          <dgm:chMax val="0"/>
          <dgm:bulletEnabled val="1"/>
        </dgm:presLayoutVars>
      </dgm:prSet>
      <dgm:spPr/>
    </dgm:pt>
    <dgm:pt modelId="{0BF88A9D-245F-4EE4-A9F5-DBF58BCED044}" type="pres">
      <dgm:prSet presAssocID="{32029028-7B79-4F6F-9EB5-8972E4417ACA}" presName="spacer" presStyleCnt="0"/>
      <dgm:spPr/>
    </dgm:pt>
    <dgm:pt modelId="{DDC27330-B33D-41A0-8FF4-4D0BC3D0FC58}" type="pres">
      <dgm:prSet presAssocID="{A542A260-531C-4DBF-8A2E-360368BD58B8}" presName="parentText" presStyleLbl="node1" presStyleIdx="1" presStyleCnt="5">
        <dgm:presLayoutVars>
          <dgm:chMax val="0"/>
          <dgm:bulletEnabled val="1"/>
        </dgm:presLayoutVars>
      </dgm:prSet>
      <dgm:spPr/>
    </dgm:pt>
    <dgm:pt modelId="{A6D3EE8B-C7B2-4371-A409-6BCECC476665}" type="pres">
      <dgm:prSet presAssocID="{124E3E9C-2E1C-4A55-9D9E-CBD41745820A}" presName="spacer" presStyleCnt="0"/>
      <dgm:spPr/>
    </dgm:pt>
    <dgm:pt modelId="{1A3C32D7-8555-41BC-B5D8-9872B484403C}" type="pres">
      <dgm:prSet presAssocID="{49279590-5C32-4DCC-95D9-CE3665829D51}" presName="parentText" presStyleLbl="node1" presStyleIdx="2" presStyleCnt="5">
        <dgm:presLayoutVars>
          <dgm:chMax val="0"/>
          <dgm:bulletEnabled val="1"/>
        </dgm:presLayoutVars>
      </dgm:prSet>
      <dgm:spPr/>
    </dgm:pt>
    <dgm:pt modelId="{D9AC6524-F2D5-4740-9364-6279B0CFF1B2}" type="pres">
      <dgm:prSet presAssocID="{2E48051A-E06C-4112-8290-8EEF336540A2}" presName="spacer" presStyleCnt="0"/>
      <dgm:spPr/>
    </dgm:pt>
    <dgm:pt modelId="{8D20EE86-9016-484C-83D2-00367282001D}" type="pres">
      <dgm:prSet presAssocID="{D7D796E4-4B65-4EB9-A1A7-25E55A7DAC23}" presName="parentText" presStyleLbl="node1" presStyleIdx="3" presStyleCnt="5">
        <dgm:presLayoutVars>
          <dgm:chMax val="0"/>
          <dgm:bulletEnabled val="1"/>
        </dgm:presLayoutVars>
      </dgm:prSet>
      <dgm:spPr/>
    </dgm:pt>
    <dgm:pt modelId="{61FF401E-7C99-4E4B-984C-324FAEEB6471}" type="pres">
      <dgm:prSet presAssocID="{75964FB0-B6DA-4C85-AABB-9CF7B921710C}" presName="spacer" presStyleCnt="0"/>
      <dgm:spPr/>
    </dgm:pt>
    <dgm:pt modelId="{96795E93-B8AC-4258-B2F6-CEC52029D66C}" type="pres">
      <dgm:prSet presAssocID="{3D67D991-5AC4-4F49-834D-E84C1D0645D3}" presName="parentText" presStyleLbl="node1" presStyleIdx="4" presStyleCnt="5">
        <dgm:presLayoutVars>
          <dgm:chMax val="0"/>
          <dgm:bulletEnabled val="1"/>
        </dgm:presLayoutVars>
      </dgm:prSet>
      <dgm:spPr/>
    </dgm:pt>
  </dgm:ptLst>
  <dgm:cxnLst>
    <dgm:cxn modelId="{118A3F15-B100-4223-8E6C-C1CEB9300D70}" type="presOf" srcId="{3D67D991-5AC4-4F49-834D-E84C1D0645D3}" destId="{96795E93-B8AC-4258-B2F6-CEC52029D66C}" srcOrd="0" destOrd="0" presId="urn:microsoft.com/office/officeart/2005/8/layout/vList2"/>
    <dgm:cxn modelId="{0DD53423-D031-4081-A028-82D5951D36D4}" type="presOf" srcId="{A542A260-531C-4DBF-8A2E-360368BD58B8}" destId="{DDC27330-B33D-41A0-8FF4-4D0BC3D0FC58}" srcOrd="0" destOrd="0" presId="urn:microsoft.com/office/officeart/2005/8/layout/vList2"/>
    <dgm:cxn modelId="{C80F3324-CCF4-4D53-9F81-6E7DAA19EC49}" type="presOf" srcId="{FBAFD47E-26DC-4F99-B299-398018F25330}" destId="{6C644B53-A61A-4F62-A70A-6B27EDA91AF7}" srcOrd="0" destOrd="0" presId="urn:microsoft.com/office/officeart/2005/8/layout/vList2"/>
    <dgm:cxn modelId="{CDB3C825-5B03-4F5F-AA81-E4213F5FA9A2}" type="presOf" srcId="{D7D796E4-4B65-4EB9-A1A7-25E55A7DAC23}" destId="{8D20EE86-9016-484C-83D2-00367282001D}" srcOrd="0" destOrd="0" presId="urn:microsoft.com/office/officeart/2005/8/layout/vList2"/>
    <dgm:cxn modelId="{E3F70E2C-5B53-4091-95A9-11D2B7F01722}" srcId="{FBAFD47E-26DC-4F99-B299-398018F25330}" destId="{D7D796E4-4B65-4EB9-A1A7-25E55A7DAC23}" srcOrd="3" destOrd="0" parTransId="{3F72A5B1-626C-472C-B1E2-42DA7B117BE6}" sibTransId="{75964FB0-B6DA-4C85-AABB-9CF7B921710C}"/>
    <dgm:cxn modelId="{5A066064-40E6-4FB5-9E9A-B8E86F1CA06A}" srcId="{FBAFD47E-26DC-4F99-B299-398018F25330}" destId="{A542A260-531C-4DBF-8A2E-360368BD58B8}" srcOrd="1" destOrd="0" parTransId="{67788E83-BDEB-4826-9F3B-477205367632}" sibTransId="{124E3E9C-2E1C-4A55-9D9E-CBD41745820A}"/>
    <dgm:cxn modelId="{158F8253-3042-4B87-92FA-1CC2D894CF8D}" srcId="{FBAFD47E-26DC-4F99-B299-398018F25330}" destId="{3D67D991-5AC4-4F49-834D-E84C1D0645D3}" srcOrd="4" destOrd="0" parTransId="{E0B0D14F-B89E-4A05-BDEC-FC05E771B410}" sibTransId="{90D2E51C-7200-4986-A1A6-708D252D63DE}"/>
    <dgm:cxn modelId="{A123DEA4-90B9-4093-95BB-2ABABFC69775}" srcId="{FBAFD47E-26DC-4F99-B299-398018F25330}" destId="{49279590-5C32-4DCC-95D9-CE3665829D51}" srcOrd="2" destOrd="0" parTransId="{291B2F78-22DB-46DC-BC12-8BF4BDDD99C0}" sibTransId="{2E48051A-E06C-4112-8290-8EEF336540A2}"/>
    <dgm:cxn modelId="{007E71B4-FD61-4E3E-854D-DD7640CC0473}" type="presOf" srcId="{49279590-5C32-4DCC-95D9-CE3665829D51}" destId="{1A3C32D7-8555-41BC-B5D8-9872B484403C}" srcOrd="0" destOrd="0" presId="urn:microsoft.com/office/officeart/2005/8/layout/vList2"/>
    <dgm:cxn modelId="{21E07DB6-84F7-4AA0-975B-A1EFB79BFE05}" type="presOf" srcId="{A1B7E21F-961A-442D-B681-E07215E91B81}" destId="{30FF9FD3-3E9C-4DD1-B1B2-AF5C418B4230}" srcOrd="0" destOrd="0" presId="urn:microsoft.com/office/officeart/2005/8/layout/vList2"/>
    <dgm:cxn modelId="{EE907BCA-A966-4584-9A21-14771E061781}" srcId="{FBAFD47E-26DC-4F99-B299-398018F25330}" destId="{A1B7E21F-961A-442D-B681-E07215E91B81}" srcOrd="0" destOrd="0" parTransId="{6DBE489D-C62E-45B1-A3B3-C77A8E11CAB6}" sibTransId="{32029028-7B79-4F6F-9EB5-8972E4417ACA}"/>
    <dgm:cxn modelId="{B4CB037D-642C-4A40-AE08-57174721065F}" type="presParOf" srcId="{6C644B53-A61A-4F62-A70A-6B27EDA91AF7}" destId="{30FF9FD3-3E9C-4DD1-B1B2-AF5C418B4230}" srcOrd="0" destOrd="0" presId="urn:microsoft.com/office/officeart/2005/8/layout/vList2"/>
    <dgm:cxn modelId="{B9AABE77-3BEC-4BE7-B264-855CE657952B}" type="presParOf" srcId="{6C644B53-A61A-4F62-A70A-6B27EDA91AF7}" destId="{0BF88A9D-245F-4EE4-A9F5-DBF58BCED044}" srcOrd="1" destOrd="0" presId="urn:microsoft.com/office/officeart/2005/8/layout/vList2"/>
    <dgm:cxn modelId="{0CA88A62-03FA-4440-9AD7-1B1CE6F29FBB}" type="presParOf" srcId="{6C644B53-A61A-4F62-A70A-6B27EDA91AF7}" destId="{DDC27330-B33D-41A0-8FF4-4D0BC3D0FC58}" srcOrd="2" destOrd="0" presId="urn:microsoft.com/office/officeart/2005/8/layout/vList2"/>
    <dgm:cxn modelId="{90B07954-2C07-416C-83D1-2811C8870B92}" type="presParOf" srcId="{6C644B53-A61A-4F62-A70A-6B27EDA91AF7}" destId="{A6D3EE8B-C7B2-4371-A409-6BCECC476665}" srcOrd="3" destOrd="0" presId="urn:microsoft.com/office/officeart/2005/8/layout/vList2"/>
    <dgm:cxn modelId="{136A6DA7-289B-4E27-9FF2-FFE31C2D9E97}" type="presParOf" srcId="{6C644B53-A61A-4F62-A70A-6B27EDA91AF7}" destId="{1A3C32D7-8555-41BC-B5D8-9872B484403C}" srcOrd="4" destOrd="0" presId="urn:microsoft.com/office/officeart/2005/8/layout/vList2"/>
    <dgm:cxn modelId="{9374BC5A-DC20-4384-816D-CD23F1F3EF41}" type="presParOf" srcId="{6C644B53-A61A-4F62-A70A-6B27EDA91AF7}" destId="{D9AC6524-F2D5-4740-9364-6279B0CFF1B2}" srcOrd="5" destOrd="0" presId="urn:microsoft.com/office/officeart/2005/8/layout/vList2"/>
    <dgm:cxn modelId="{B9A86041-E9C7-4E8C-91ED-B225403098C8}" type="presParOf" srcId="{6C644B53-A61A-4F62-A70A-6B27EDA91AF7}" destId="{8D20EE86-9016-484C-83D2-00367282001D}" srcOrd="6" destOrd="0" presId="urn:microsoft.com/office/officeart/2005/8/layout/vList2"/>
    <dgm:cxn modelId="{9057AB77-A424-4889-B116-EADAAC83EBAF}" type="presParOf" srcId="{6C644B53-A61A-4F62-A70A-6B27EDA91AF7}" destId="{61FF401E-7C99-4E4B-984C-324FAEEB6471}" srcOrd="7" destOrd="0" presId="urn:microsoft.com/office/officeart/2005/8/layout/vList2"/>
    <dgm:cxn modelId="{3F483A6F-6C66-4BC3-8708-E677502B002A}" type="presParOf" srcId="{6C644B53-A61A-4F62-A70A-6B27EDA91AF7}" destId="{96795E93-B8AC-4258-B2F6-CEC52029D66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F9FD3-3E9C-4DD1-B1B2-AF5C418B4230}">
      <dsp:nvSpPr>
        <dsp:cNvPr id="0" name=""/>
        <dsp:cNvSpPr/>
      </dsp:nvSpPr>
      <dsp:spPr>
        <a:xfrm>
          <a:off x="0" y="5935"/>
          <a:ext cx="5186669" cy="7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Gør ikke automatisk tingene for mig</a:t>
          </a:r>
          <a:endParaRPr lang="en-US" sz="1800" kern="1200"/>
        </a:p>
      </dsp:txBody>
      <dsp:txXfrm>
        <a:off x="35001" y="40936"/>
        <a:ext cx="5116667" cy="646988"/>
      </dsp:txXfrm>
    </dsp:sp>
    <dsp:sp modelId="{DDC27330-B33D-41A0-8FF4-4D0BC3D0FC58}">
      <dsp:nvSpPr>
        <dsp:cNvPr id="0" name=""/>
        <dsp:cNvSpPr/>
      </dsp:nvSpPr>
      <dsp:spPr>
        <a:xfrm>
          <a:off x="0" y="737326"/>
          <a:ext cx="5186669" cy="7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t>Tænk ikke på en demensdiagnose som enden på alting </a:t>
          </a:r>
          <a:endParaRPr lang="en-US" sz="1800" kern="1200" dirty="0"/>
        </a:p>
      </dsp:txBody>
      <dsp:txXfrm>
        <a:off x="35001" y="772327"/>
        <a:ext cx="5116667" cy="646988"/>
      </dsp:txXfrm>
    </dsp:sp>
    <dsp:sp modelId="{1A3C32D7-8555-41BC-B5D8-9872B484403C}">
      <dsp:nvSpPr>
        <dsp:cNvPr id="0" name=""/>
        <dsp:cNvSpPr/>
      </dsp:nvSpPr>
      <dsp:spPr>
        <a:xfrm>
          <a:off x="0" y="1468717"/>
          <a:ext cx="5186669" cy="7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Husk på, at jeg stadigvæk har evner</a:t>
          </a:r>
          <a:endParaRPr lang="en-US" sz="1800" kern="1200"/>
        </a:p>
      </dsp:txBody>
      <dsp:txXfrm>
        <a:off x="35001" y="1503718"/>
        <a:ext cx="5116667" cy="646988"/>
      </dsp:txXfrm>
    </dsp:sp>
    <dsp:sp modelId="{8D20EE86-9016-484C-83D2-00367282001D}">
      <dsp:nvSpPr>
        <dsp:cNvPr id="0" name=""/>
        <dsp:cNvSpPr/>
      </dsp:nvSpPr>
      <dsp:spPr>
        <a:xfrm>
          <a:off x="0" y="2200107"/>
          <a:ext cx="5186669" cy="7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Tag hver dag, som den kommer </a:t>
          </a:r>
          <a:endParaRPr lang="en-US" sz="1800" kern="1200"/>
        </a:p>
      </dsp:txBody>
      <dsp:txXfrm>
        <a:off x="35001" y="2235108"/>
        <a:ext cx="5116667" cy="646988"/>
      </dsp:txXfrm>
    </dsp:sp>
    <dsp:sp modelId="{96795E93-B8AC-4258-B2F6-CEC52029D66C}">
      <dsp:nvSpPr>
        <dsp:cNvPr id="0" name=""/>
        <dsp:cNvSpPr/>
      </dsp:nvSpPr>
      <dsp:spPr>
        <a:xfrm>
          <a:off x="0" y="2931498"/>
          <a:ext cx="5186669" cy="7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a:t>Husk, at jeg stadigvæk er et menneske med følelser</a:t>
          </a:r>
          <a:endParaRPr lang="en-US" sz="1800" kern="1200"/>
        </a:p>
      </dsp:txBody>
      <dsp:txXfrm>
        <a:off x="35001" y="2966499"/>
        <a:ext cx="5116667" cy="646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RWww0Nk7Rv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Læringsmål Det er målet, at de pårørende: </a:t>
            </a:r>
          </a:p>
          <a:p>
            <a:r>
              <a:rPr lang="da-DK" dirty="0"/>
              <a:t>» Oplever, at de bedre kan imødekomme behovene hos deres nærtstående med demens. </a:t>
            </a:r>
          </a:p>
          <a:p>
            <a:r>
              <a:rPr lang="da-DK" dirty="0"/>
              <a:t>» Oplever, at de får en større forståelse af årsager til adfærdsændringer hos mennesker med demens.</a:t>
            </a:r>
          </a:p>
          <a:p>
            <a:r>
              <a:rPr lang="da-DK" dirty="0"/>
              <a:t> » Oplever, at de får viden om, hvordan de kan anvende livshistorien i deres relation til ægtefællen/forælderen med demens. </a:t>
            </a:r>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Øvelsesark: ”Forstå adfærden”. Formålet er, at kursusdeltagerne får et helhedsbillede af deres nærtståendes situation. Kan foregå i interviewform to og to. Opsamling i plenum</a:t>
            </a:r>
          </a:p>
        </p:txBody>
      </p:sp>
      <p:sp>
        <p:nvSpPr>
          <p:cNvPr id="4" name="Pladsholder til slidenummer 3"/>
          <p:cNvSpPr>
            <a:spLocks noGrp="1"/>
          </p:cNvSpPr>
          <p:nvPr>
            <p:ph type="sldNum" sz="quarter" idx="5"/>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73573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 af livshistoriens betydning i relation til mennesker med demens og til plejen og metoder til at fortælle og illustrere ens nærtståendes livshistorie.</a:t>
            </a:r>
          </a:p>
        </p:txBody>
      </p:sp>
      <p:sp>
        <p:nvSpPr>
          <p:cNvPr id="4" name="Pladsholder til dias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383132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16</a:t>
            </a:fld>
            <a:endParaRPr lang="da-DK" dirty="0"/>
          </a:p>
        </p:txBody>
      </p:sp>
    </p:spTree>
    <p:extLst>
      <p:ext uri="{BB962C8B-B14F-4D97-AF65-F5344CB8AC3E}">
        <p14:creationId xmlns:p14="http://schemas.microsoft.com/office/powerpoint/2010/main" val="16411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Øvelsesark: ”Livshistorie”. Deltagerne taler med sidemanden 2 x 15 min., hvor den enkelte præsenterer sin ægtefælle/far/mors livshistorie. </a:t>
            </a:r>
          </a:p>
          <a:p>
            <a:r>
              <a:rPr lang="da-DK" dirty="0"/>
              <a:t>Formålet er, at kursusdeltagerne får viden om, hvorfor livshistorien er vigtig i mødet med mennesker med demens. </a:t>
            </a:r>
          </a:p>
          <a:p>
            <a:r>
              <a:rPr lang="da-DK" dirty="0"/>
              <a:t>Kursusdeltagerne opfordres til efterfølgende derhjemme at beskrive deres nærtståendes livshistorie gerne sammen med personen, hvis det er muligt.</a:t>
            </a:r>
          </a:p>
        </p:txBody>
      </p:sp>
      <p:sp>
        <p:nvSpPr>
          <p:cNvPr id="4" name="Pladsholder til slidenummer 3"/>
          <p:cNvSpPr>
            <a:spLocks noGrp="1"/>
          </p:cNvSpPr>
          <p:nvPr>
            <p:ph type="sldNum" sz="quarter" idx="5"/>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79395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a:ln/>
        </p:spPr>
      </p:sp>
      <p:sp>
        <p:nvSpPr>
          <p:cNvPr id="3891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latin typeface="Times New Roman" pitchFamily="18" charset="0"/>
                <a:ea typeface="ＭＳ Ｐゴシック" charset="-128"/>
              </a:rPr>
              <a:t>Behovene gælder for alle mennesker, men når man får en demenssygdom, er det vanskeligt at tage selv at få dem indfriet. </a:t>
            </a:r>
          </a:p>
          <a:p>
            <a:endParaRPr lang="da-DK" altLang="da-DK" dirty="0">
              <a:latin typeface="Times New Roman" pitchFamily="18" charset="0"/>
              <a:ea typeface="ＭＳ Ｐゴシック" charset="-128"/>
            </a:endParaRPr>
          </a:p>
          <a:p>
            <a:r>
              <a:rPr lang="da-DK" sz="1200" dirty="0">
                <a:latin typeface="+mn-lt"/>
              </a:rPr>
              <a:t>Mennesker med demens har store udfordringer med selv at få dækket sine behov både pga. kognitive svigt og svigt i de sociale relationer.</a:t>
            </a:r>
          </a:p>
          <a:p>
            <a:endParaRPr lang="da-DK" sz="1200" dirty="0">
              <a:latin typeface="+mn-lt"/>
            </a:endParaRPr>
          </a:p>
          <a:p>
            <a:r>
              <a:rPr lang="da-DK" sz="1200" dirty="0">
                <a:latin typeface="+mn-lt"/>
              </a:rPr>
              <a:t>En tilgang, som imødekommer de grundlæggende psykologiske behov betyder, at personen med demens bedre kan mestre sin sygdom, udholde frustration og bevare sit funktionsniveau i længere tid</a:t>
            </a:r>
          </a:p>
          <a:p>
            <a:endParaRPr lang="da-DK" altLang="da-DK" dirty="0">
              <a:latin typeface="Times New Roman" pitchFamily="18" charset="0"/>
              <a:ea typeface="ＭＳ Ｐゴシック" charset="-128"/>
            </a:endParaRPr>
          </a:p>
        </p:txBody>
      </p:sp>
      <p:sp>
        <p:nvSpPr>
          <p:cNvPr id="3891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charset="-128"/>
              </a:defRPr>
            </a:lvl1pPr>
            <a:lvl2pPr marL="742950" indent="-285750" eaLnBrk="0" hangingPunct="0">
              <a:spcBef>
                <a:spcPct val="30000"/>
              </a:spcBef>
              <a:defRPr sz="1200">
                <a:solidFill>
                  <a:schemeClr val="tx1"/>
                </a:solidFill>
                <a:latin typeface="Times New Roman" pitchFamily="18" charset="0"/>
                <a:ea typeface="ＭＳ Ｐゴシック" charset="-128"/>
              </a:defRPr>
            </a:lvl2pPr>
            <a:lvl3pPr marL="1143000" indent="-228600" eaLnBrk="0" hangingPunct="0">
              <a:spcBef>
                <a:spcPct val="30000"/>
              </a:spcBef>
              <a:defRPr sz="1200">
                <a:solidFill>
                  <a:schemeClr val="tx1"/>
                </a:solidFill>
                <a:latin typeface="Times New Roman" pitchFamily="18" charset="0"/>
                <a:ea typeface="ＭＳ Ｐゴシック" charset="-128"/>
              </a:defRPr>
            </a:lvl3pPr>
            <a:lvl4pPr marL="1600200" indent="-228600" eaLnBrk="0" hangingPunct="0">
              <a:spcBef>
                <a:spcPct val="30000"/>
              </a:spcBef>
              <a:defRPr sz="1200">
                <a:solidFill>
                  <a:schemeClr val="tx1"/>
                </a:solidFill>
                <a:latin typeface="Times New Roman" pitchFamily="18" charset="0"/>
                <a:ea typeface="ＭＳ Ｐゴシック" charset="-128"/>
              </a:defRPr>
            </a:lvl4pPr>
            <a:lvl5pPr marL="2057400" indent="-228600" eaLnBrk="0" hangingPunct="0">
              <a:spcBef>
                <a:spcPct val="30000"/>
              </a:spcBef>
              <a:defRPr sz="1200">
                <a:solidFill>
                  <a:schemeClr val="tx1"/>
                </a:solidFill>
                <a:latin typeface="Times New Roman" pitchFamily="18"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9pPr>
          </a:lstStyle>
          <a:p>
            <a:pPr>
              <a:spcBef>
                <a:spcPct val="0"/>
              </a:spcBef>
            </a:pPr>
            <a:fld id="{9AAADF29-966B-47FD-ABEF-040A9D366040}" type="slidenum">
              <a:rPr lang="en-US" altLang="da-DK" smtClean="0"/>
              <a:pPr>
                <a:spcBef>
                  <a:spcPct val="0"/>
                </a:spcBef>
              </a:pPr>
              <a:t>18</a:t>
            </a:fld>
            <a:endParaRPr lang="en-US" alt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a:ln/>
        </p:spPr>
      </p:sp>
      <p:sp>
        <p:nvSpPr>
          <p:cNvPr id="3891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a:t>Øvelsesark: ”Psykologiske behov”. Kursusdeltagerne taler med sidemanden om, hvordan de oplever, at behovene er dækket hos deres nærtstående med demens, og hvad der er vigtigt at have fokus på af hensyn til personens velbefindende. » Underviseren samler op i plenum: Har dagens emner gjort jer klogere på jeres ægtefælle/far/mors situation? Er der noget, I vil gøre anderledes eller være mere bevidste om?</a:t>
            </a:r>
            <a:endParaRPr lang="da-DK" altLang="da-DK" dirty="0">
              <a:latin typeface="Times New Roman" pitchFamily="18" charset="0"/>
              <a:ea typeface="ＭＳ Ｐゴシック" charset="-128"/>
            </a:endParaRPr>
          </a:p>
        </p:txBody>
      </p:sp>
      <p:sp>
        <p:nvSpPr>
          <p:cNvPr id="3891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charset="-128"/>
              </a:defRPr>
            </a:lvl1pPr>
            <a:lvl2pPr marL="742950" indent="-285750" eaLnBrk="0" hangingPunct="0">
              <a:spcBef>
                <a:spcPct val="30000"/>
              </a:spcBef>
              <a:defRPr sz="1200">
                <a:solidFill>
                  <a:schemeClr val="tx1"/>
                </a:solidFill>
                <a:latin typeface="Times New Roman" pitchFamily="18" charset="0"/>
                <a:ea typeface="ＭＳ Ｐゴシック" charset="-128"/>
              </a:defRPr>
            </a:lvl2pPr>
            <a:lvl3pPr marL="1143000" indent="-228600" eaLnBrk="0" hangingPunct="0">
              <a:spcBef>
                <a:spcPct val="30000"/>
              </a:spcBef>
              <a:defRPr sz="1200">
                <a:solidFill>
                  <a:schemeClr val="tx1"/>
                </a:solidFill>
                <a:latin typeface="Times New Roman" pitchFamily="18" charset="0"/>
                <a:ea typeface="ＭＳ Ｐゴシック" charset="-128"/>
              </a:defRPr>
            </a:lvl3pPr>
            <a:lvl4pPr marL="1600200" indent="-228600" eaLnBrk="0" hangingPunct="0">
              <a:spcBef>
                <a:spcPct val="30000"/>
              </a:spcBef>
              <a:defRPr sz="1200">
                <a:solidFill>
                  <a:schemeClr val="tx1"/>
                </a:solidFill>
                <a:latin typeface="Times New Roman" pitchFamily="18" charset="0"/>
                <a:ea typeface="ＭＳ Ｐゴシック" charset="-128"/>
              </a:defRPr>
            </a:lvl4pPr>
            <a:lvl5pPr marL="2057400" indent="-228600" eaLnBrk="0" hangingPunct="0">
              <a:spcBef>
                <a:spcPct val="30000"/>
              </a:spcBef>
              <a:defRPr sz="1200">
                <a:solidFill>
                  <a:schemeClr val="tx1"/>
                </a:solidFill>
                <a:latin typeface="Times New Roman" pitchFamily="18"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9pPr>
          </a:lstStyle>
          <a:p>
            <a:pPr>
              <a:spcBef>
                <a:spcPct val="0"/>
              </a:spcBef>
            </a:pPr>
            <a:fld id="{9AAADF29-966B-47FD-ABEF-040A9D366040}" type="slidenum">
              <a:rPr lang="en-US" altLang="da-DK" smtClean="0"/>
              <a:pPr>
                <a:spcBef>
                  <a:spcPct val="0"/>
                </a:spcBef>
              </a:pPr>
              <a:t>19</a:t>
            </a:fld>
            <a:endParaRPr lang="en-US" alt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Underviseren samler op på kursusdagen i tre korte pointer. </a:t>
            </a:r>
          </a:p>
          <a:p>
            <a:r>
              <a:rPr lang="da-DK" dirty="0"/>
              <a:t>Kursusdeltagerne opfordres til at skrive eller drøfte med sidemanden: Hvad synes du var interessant i dag? </a:t>
            </a:r>
          </a:p>
          <a:p>
            <a:r>
              <a:rPr lang="da-DK" dirty="0"/>
              <a:t>Underviseren afrunder ved at spørge, om nogle af kursisterne vil dele deres svar eller har kommentarer til dagen.</a:t>
            </a:r>
          </a:p>
        </p:txBody>
      </p:sp>
      <p:sp>
        <p:nvSpPr>
          <p:cNvPr id="4" name="Pladsholder til diasnummer 3"/>
          <p:cNvSpPr>
            <a:spLocks noGrp="1"/>
          </p:cNvSpPr>
          <p:nvPr>
            <p:ph type="sldNum" sz="quarter" idx="10"/>
          </p:nvPr>
        </p:nvSpPr>
        <p:spPr/>
        <p:txBody>
          <a:bodyPr/>
          <a:lstStyle/>
          <a:p>
            <a:fld id="{7319EA10-BB89-483D-8E07-457A39A72F8F}" type="slidenum">
              <a:rPr lang="da-DK" smtClean="0"/>
              <a:t>20</a:t>
            </a:fld>
            <a:endParaRPr lang="da-DK" dirty="0"/>
          </a:p>
        </p:txBody>
      </p:sp>
    </p:spTree>
    <p:extLst>
      <p:ext uri="{BB962C8B-B14F-4D97-AF65-F5344CB8AC3E}">
        <p14:creationId xmlns:p14="http://schemas.microsoft.com/office/powerpoint/2010/main" val="254271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21</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Emner på modulet er: </a:t>
            </a:r>
          </a:p>
          <a:p>
            <a:r>
              <a:rPr lang="da-DK" dirty="0"/>
              <a:t>» Personcentreret tilgang, herunder Tom </a:t>
            </a:r>
            <a:r>
              <a:rPr lang="da-DK" dirty="0" err="1"/>
              <a:t>Kitwoods</a:t>
            </a:r>
            <a:r>
              <a:rPr lang="da-DK" dirty="0"/>
              <a:t> ”Demensligning” og ”Blomstermodel”. </a:t>
            </a:r>
          </a:p>
          <a:p>
            <a:r>
              <a:rPr lang="da-DK" dirty="0"/>
              <a:t>» Brugen af livshistorie.</a:t>
            </a:r>
          </a:p>
        </p:txBody>
      </p:sp>
      <p:sp>
        <p:nvSpPr>
          <p:cNvPr id="4" name="Slide Number Placehold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Undervisningen indledes med en præsentation af personcentret tilgang, at se mennesket bag sygdommen, og at flere faktorer end kun demenssygdommen har betydning for adfærden hos mennesker med demens. </a:t>
            </a:r>
          </a:p>
        </p:txBody>
      </p:sp>
      <p:sp>
        <p:nvSpPr>
          <p:cNvPr id="4" name="Pladsholder til slidenummer 3"/>
          <p:cNvSpPr>
            <a:spLocks noGrp="1"/>
          </p:cNvSpPr>
          <p:nvPr>
            <p:ph type="sldNum" sz="quarter" idx="5"/>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102024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195787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1) Gør ikke automatisk tingene for mig</a:t>
            </a:r>
            <a:br>
              <a:rPr lang="da-DK" b="1" dirty="0"/>
            </a:br>
            <a:r>
              <a:rPr lang="da-DK" dirty="0"/>
              <a:t>Hvis en person, der har demens, har svært ved at gøre en bestemt ting, vil mange mennesker helt naturligt skynde sig at gøre det for dem, hvilket kan være meget frustrerende. I bedste hensigt og hvor det er muligt, vær sød at hjælpe mig med selv at gøre det eller finde en anden måde.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2) Tænk ikke på en demensdiagnose som enden på alting </a:t>
            </a:r>
            <a:br>
              <a:rPr lang="da-DK" b="1" dirty="0"/>
            </a:br>
            <a:r>
              <a:rPr lang="da-DK" dirty="0"/>
              <a:t>Livet med demens vil altid være anderledes, men det betyder ikke, at det hele er dårligt. Livet kan stadigvæk være fyldt med latter og eventyr, det handler kun om tilpasning. Det er vigtigt at have en positiv tilgang.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3) Husk på, at jeg stadigvæk har evner</a:t>
            </a:r>
            <a:br>
              <a:rPr lang="da-DK" b="1" dirty="0"/>
            </a:br>
            <a:r>
              <a:rPr lang="da-DK" dirty="0"/>
              <a:t>For mig, lever jeg med demens, jeg lider ikke af det. Alle mennesker med en demenssygdom har haft interesser og evner før diagnosen, og disse går ikke tabt natten over. Uanset om man har elsket at skrive, tegne eller dyrke sport, så opmuntr os til at blive ved med det på en eller anden måde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3) Tag hver dag, som den kommer</a:t>
            </a:r>
            <a:br>
              <a:rPr lang="da-DK" b="1" dirty="0"/>
            </a:br>
            <a:r>
              <a:rPr lang="da-DK" dirty="0"/>
              <a:t>Når en, du kender, får demens, er det helt naturligt, at det kan gøre dig bekymret om fremtiden. Men det er vigtigt ikke at dvæle for meget ved det og fokusere mere på at tage dagene, som de kommer. Der vil være dårlige dage, men i morgen bliver måske bedre.</a:t>
            </a:r>
          </a:p>
          <a:p>
            <a:pPr marL="0" indent="0">
              <a:lnSpc>
                <a:spcPct val="90000"/>
              </a:lnSpc>
              <a:buNone/>
            </a:pPr>
            <a:r>
              <a:rPr lang="da-DK" b="1" dirty="0"/>
              <a:t>4) Husk, at jeg stadigvæk er et menneske med følelser</a:t>
            </a:r>
          </a:p>
          <a:p>
            <a:pPr marL="0" indent="0">
              <a:lnSpc>
                <a:spcPct val="90000"/>
              </a:lnSpc>
              <a:buNone/>
            </a:pPr>
            <a:r>
              <a:rPr lang="da-DK" dirty="0"/>
              <a:t>Ofte, når nogen har demens, begynder folk at ekskludere dem fra samtaler, eller når de bliver inkluderet, kan spørgsmål eller kommentarer nogle gange være ufølsomme. Efter diagnosen vil vi stadigvæk gerne inkluderes i og bidrage til samtaler og blive behandlet med respekt.</a:t>
            </a: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128654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Personcentret omsorg - demensligningen</a:t>
            </a:r>
          </a:p>
        </p:txBody>
      </p:sp>
      <p:sp>
        <p:nvSpPr>
          <p:cNvPr id="4" name="Pladsholder til slidenummer 3"/>
          <p:cNvSpPr>
            <a:spLocks noGrp="1"/>
          </p:cNvSpPr>
          <p:nvPr>
            <p:ph type="sldNum" sz="quarter" idx="5"/>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10970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45846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111914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https://youtu.be/RWww0Nk7Rv8</a:t>
            </a:r>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249722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a:xfrm>
            <a:off x="457200" y="1200151"/>
            <a:ext cx="8229600" cy="3394472"/>
          </a:xfrm>
          <a:prstGeom prst="rect">
            <a:avLst/>
          </a:prstGeom>
        </p:spPr>
        <p:txBody>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21890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85F03E44-6300-4647-B142-7BDF83F18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3536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Www0Nk7Rv8"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Helbred</a:t>
            </a:r>
          </a:p>
        </p:txBody>
      </p:sp>
      <p:sp>
        <p:nvSpPr>
          <p:cNvPr id="3" name="Pladsholder til indhold 2"/>
          <p:cNvSpPr>
            <a:spLocks noGrp="1"/>
          </p:cNvSpPr>
          <p:nvPr>
            <p:ph idx="1"/>
          </p:nvPr>
        </p:nvSpPr>
        <p:spPr/>
        <p:txBody>
          <a:bodyPr>
            <a:normAutofit fontScale="92500" lnSpcReduction="10000"/>
          </a:bodyPr>
          <a:lstStyle/>
          <a:p>
            <a:r>
              <a:rPr lang="da-DK" sz="2100" dirty="0"/>
              <a:t>Bivirkning fra medicin</a:t>
            </a:r>
          </a:p>
          <a:p>
            <a:r>
              <a:rPr lang="da-DK" sz="2100" dirty="0"/>
              <a:t>Dårlig søvn</a:t>
            </a:r>
          </a:p>
          <a:p>
            <a:r>
              <a:rPr lang="da-DK" sz="2100" dirty="0"/>
              <a:t>Forstoppelse</a:t>
            </a:r>
          </a:p>
          <a:p>
            <a:r>
              <a:rPr lang="da-DK" sz="2100" dirty="0"/>
              <a:t>Smerter</a:t>
            </a:r>
          </a:p>
          <a:p>
            <a:r>
              <a:rPr lang="da-DK" sz="2100" dirty="0"/>
              <a:t>Infektioner</a:t>
            </a:r>
          </a:p>
          <a:p>
            <a:r>
              <a:rPr lang="da-DK" sz="2100" dirty="0"/>
              <a:t>Væskemangel</a:t>
            </a:r>
          </a:p>
          <a:p>
            <a:r>
              <a:rPr lang="da-DK" sz="2100" dirty="0"/>
              <a:t>Hørelse</a:t>
            </a:r>
          </a:p>
          <a:p>
            <a:r>
              <a:rPr lang="da-DK" sz="2100" dirty="0"/>
              <a:t>Syn</a:t>
            </a:r>
          </a:p>
          <a:p>
            <a:r>
              <a:rPr lang="da-DK" sz="2100" dirty="0"/>
              <a:t>Anden kronisk sygdom</a:t>
            </a:r>
          </a:p>
          <a:p>
            <a:endParaRPr lang="da-DK" sz="2100" dirty="0"/>
          </a:p>
          <a:p>
            <a:pPr marL="0" indent="0">
              <a:buNone/>
            </a:pPr>
            <a:endParaRPr lang="da-DK" dirty="0"/>
          </a:p>
        </p:txBody>
      </p:sp>
      <p:sp>
        <p:nvSpPr>
          <p:cNvPr id="4" name="Pladsholder til dato 3">
            <a:extLst>
              <a:ext uri="{FF2B5EF4-FFF2-40B4-BE49-F238E27FC236}">
                <a16:creationId xmlns:a16="http://schemas.microsoft.com/office/drawing/2014/main" id="{25D6E5BD-C5B3-443C-A025-FBE31E6AE12A}"/>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6A47CF4-9518-4F51-BA3A-2B61BB633F6F}"/>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74447C9C-57A8-4003-9066-4A7E6D84F205}" type="slidenum">
              <a:rPr lang="da-DK" smtClean="0"/>
              <a:t>10</a:t>
            </a:fld>
            <a:endParaRPr lang="da-DK" dirty="0"/>
          </a:p>
        </p:txBody>
      </p:sp>
      <p:sp>
        <p:nvSpPr>
          <p:cNvPr id="7" name="Pladsholder til tekst 6"/>
          <p:cNvSpPr>
            <a:spLocks noGrp="1"/>
          </p:cNvSpPr>
          <p:nvPr>
            <p:ph type="body" sz="quarter" idx="13"/>
          </p:nvPr>
        </p:nvSpPr>
        <p:spPr/>
        <p:txBody>
          <a:bodyPr/>
          <a:lstStyle/>
          <a:p>
            <a:r>
              <a:rPr lang="da-DK" dirty="0"/>
              <a:t>Er der andre sygdomme eller helbreds-gener?</a:t>
            </a:r>
          </a:p>
        </p:txBody>
      </p:sp>
      <p:pic>
        <p:nvPicPr>
          <p:cNvPr id="9" name="Billede 8">
            <a:extLst>
              <a:ext uri="{FF2B5EF4-FFF2-40B4-BE49-F238E27FC236}">
                <a16:creationId xmlns:a16="http://schemas.microsoft.com/office/drawing/2014/main" id="{0071B42B-7AA3-42C5-8055-AF9C3B8132D9}"/>
              </a:ext>
            </a:extLst>
          </p:cNvPr>
          <p:cNvPicPr>
            <a:picLocks noChangeAspect="1"/>
          </p:cNvPicPr>
          <p:nvPr/>
        </p:nvPicPr>
        <p:blipFill>
          <a:blip r:embed="rId2"/>
          <a:stretch>
            <a:fillRect/>
          </a:stretch>
        </p:blipFill>
        <p:spPr>
          <a:xfrm>
            <a:off x="7001438" y="921763"/>
            <a:ext cx="1663051" cy="1685524"/>
          </a:xfrm>
          <a:prstGeom prst="rect">
            <a:avLst/>
          </a:prstGeom>
        </p:spPr>
      </p:pic>
      <p:sp>
        <p:nvSpPr>
          <p:cNvPr id="10" name="Tekstfelt 9">
            <a:extLst>
              <a:ext uri="{FF2B5EF4-FFF2-40B4-BE49-F238E27FC236}">
                <a16:creationId xmlns:a16="http://schemas.microsoft.com/office/drawing/2014/main" id="{1CE83259-F93F-4E94-B22D-7C9ECD3315C7}"/>
              </a:ext>
            </a:extLst>
          </p:cNvPr>
          <p:cNvSpPr txBox="1"/>
          <p:nvPr/>
        </p:nvSpPr>
        <p:spPr>
          <a:xfrm>
            <a:off x="4207612" y="3159038"/>
            <a:ext cx="4575288" cy="923330"/>
          </a:xfrm>
          <a:prstGeom prst="rect">
            <a:avLst/>
          </a:prstGeom>
          <a:noFill/>
          <a:ln>
            <a:solidFill>
              <a:schemeClr val="accent1"/>
            </a:solidFill>
          </a:ln>
        </p:spPr>
        <p:txBody>
          <a:bodyPr wrap="square">
            <a:spAutoFit/>
          </a:bodyPr>
          <a:lstStyle/>
          <a:p>
            <a:pPr marL="0" indent="0">
              <a:buNone/>
            </a:pPr>
            <a:r>
              <a:rPr lang="da-DK" altLang="da-DK" sz="1800" dirty="0">
                <a:ea typeface="ＭＳ Ｐゴシック" charset="-128"/>
              </a:rPr>
              <a:t>Ved urolig adfærd eller pludselig forandring i adfærden er det vigtigt at tjekke for fysiske sygdomme eller helbredsproblemer</a:t>
            </a:r>
            <a:endParaRPr lang="da-DK" sz="1800" dirty="0"/>
          </a:p>
        </p:txBody>
      </p:sp>
    </p:spTree>
    <p:extLst>
      <p:ext uri="{BB962C8B-B14F-4D97-AF65-F5344CB8AC3E}">
        <p14:creationId xmlns:p14="http://schemas.microsoft.com/office/powerpoint/2010/main" val="423829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Neuropatologi</a:t>
            </a:r>
            <a:r>
              <a:rPr lang="da-DK" dirty="0"/>
              <a:t> </a:t>
            </a:r>
          </a:p>
        </p:txBody>
      </p:sp>
      <p:sp>
        <p:nvSpPr>
          <p:cNvPr id="9" name="Pladsholder til indhold 8">
            <a:extLst>
              <a:ext uri="{FF2B5EF4-FFF2-40B4-BE49-F238E27FC236}">
                <a16:creationId xmlns:a16="http://schemas.microsoft.com/office/drawing/2014/main" id="{7BA10628-0AF5-42DF-AD84-F584124EC80B}"/>
              </a:ext>
            </a:extLst>
          </p:cNvPr>
          <p:cNvSpPr>
            <a:spLocks noGrp="1"/>
          </p:cNvSpPr>
          <p:nvPr>
            <p:ph idx="1"/>
          </p:nvPr>
        </p:nvSpPr>
        <p:spPr/>
        <p:txBody>
          <a:bodyPr/>
          <a:lstStyle/>
          <a:p>
            <a:r>
              <a:rPr lang="da-DK" altLang="da-DK" sz="1800" dirty="0"/>
              <a:t>Hvilken type </a:t>
            </a:r>
            <a:r>
              <a:rPr lang="da-DK" altLang="da-DK" sz="1800" b="1" dirty="0"/>
              <a:t>demenssygdom</a:t>
            </a:r>
          </a:p>
          <a:p>
            <a:pPr marL="0" indent="0">
              <a:buNone/>
            </a:pPr>
            <a:endParaRPr lang="da-DK" sz="1800" dirty="0"/>
          </a:p>
          <a:p>
            <a:r>
              <a:rPr lang="da-DK" sz="1800" dirty="0"/>
              <a:t>Hvilke </a:t>
            </a:r>
            <a:r>
              <a:rPr lang="da-DK" sz="1800" b="1" dirty="0"/>
              <a:t>kognitive funktioner, </a:t>
            </a:r>
            <a:r>
              <a:rPr lang="da-DK" sz="1800" dirty="0"/>
              <a:t>som er svækket eller fungerer</a:t>
            </a:r>
          </a:p>
          <a:p>
            <a:endParaRPr lang="da-DK" sz="1800" dirty="0"/>
          </a:p>
          <a:p>
            <a:r>
              <a:rPr lang="da-DK" sz="1800" dirty="0"/>
              <a:t>Demenssygdomme påvirker </a:t>
            </a:r>
            <a:r>
              <a:rPr lang="da-DK" sz="1800" b="1" dirty="0"/>
              <a:t>perceptionen</a:t>
            </a:r>
            <a:r>
              <a:rPr lang="da-DK" sz="1800" dirty="0"/>
              <a:t>, som er evnen til at tolke de input der kommer fra sanserne, f.eks. lyde, berøring</a:t>
            </a:r>
          </a:p>
          <a:p>
            <a:pPr lvl="1"/>
            <a:r>
              <a:rPr lang="da-DK" sz="1800" dirty="0"/>
              <a:t>Vi har forskellige grænser og reaktioner på </a:t>
            </a:r>
            <a:r>
              <a:rPr lang="da-DK" sz="1800" b="0" i="0" dirty="0">
                <a:effectLst/>
              </a:rPr>
              <a:t>overstimulering</a:t>
            </a:r>
            <a:r>
              <a:rPr lang="da-DK" sz="1800" dirty="0"/>
              <a:t> eller </a:t>
            </a:r>
            <a:r>
              <a:rPr lang="da-DK" sz="1800" b="0" i="0" dirty="0">
                <a:effectLst/>
              </a:rPr>
              <a:t>understimulering</a:t>
            </a:r>
            <a:endParaRPr lang="da-DK" sz="1800" dirty="0"/>
          </a:p>
          <a:p>
            <a:endParaRPr lang="da-DK" dirty="0"/>
          </a:p>
        </p:txBody>
      </p:sp>
      <p:sp>
        <p:nvSpPr>
          <p:cNvPr id="3" name="Pladsholder til dato 2">
            <a:extLst>
              <a:ext uri="{FF2B5EF4-FFF2-40B4-BE49-F238E27FC236}">
                <a16:creationId xmlns:a16="http://schemas.microsoft.com/office/drawing/2014/main" id="{8FE6D641-9AF2-4C92-84E6-9EE1B885DD77}"/>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9CF9E037-351A-4E03-8890-18A22FDAFD2D}"/>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AA683A75-35A3-BC47-98B8-EBC4772155D5}" type="slidenum">
              <a:rPr lang="da-DK" smtClean="0"/>
              <a:pPr/>
              <a:t>11</a:t>
            </a:fld>
            <a:endParaRPr lang="da-DK"/>
          </a:p>
        </p:txBody>
      </p:sp>
      <p:sp>
        <p:nvSpPr>
          <p:cNvPr id="8" name="Pladsholder til tekst 7"/>
          <p:cNvSpPr>
            <a:spLocks noGrp="1"/>
          </p:cNvSpPr>
          <p:nvPr>
            <p:ph type="body" sz="quarter" idx="13"/>
          </p:nvPr>
        </p:nvSpPr>
        <p:spPr/>
        <p:txBody>
          <a:bodyPr>
            <a:normAutofit/>
          </a:bodyPr>
          <a:lstStyle/>
          <a:p>
            <a:pPr marL="257175" indent="-257175">
              <a:buFont typeface="Arial" panose="020B0604020202020204" pitchFamily="34" charset="0"/>
              <a:buChar char="•"/>
            </a:pPr>
            <a:endParaRPr lang="da-DK" dirty="0"/>
          </a:p>
        </p:txBody>
      </p:sp>
      <p:pic>
        <p:nvPicPr>
          <p:cNvPr id="7" name="Billede 6">
            <a:extLst>
              <a:ext uri="{FF2B5EF4-FFF2-40B4-BE49-F238E27FC236}">
                <a16:creationId xmlns:a16="http://schemas.microsoft.com/office/drawing/2014/main" id="{B9C1AF15-268F-435B-99C6-6E56467D5061}"/>
              </a:ext>
            </a:extLst>
          </p:cNvPr>
          <p:cNvPicPr>
            <a:picLocks noChangeAspect="1"/>
          </p:cNvPicPr>
          <p:nvPr/>
        </p:nvPicPr>
        <p:blipFill>
          <a:blip r:embed="rId3"/>
          <a:stretch>
            <a:fillRect/>
          </a:stretch>
        </p:blipFill>
        <p:spPr>
          <a:xfrm>
            <a:off x="6892884" y="633251"/>
            <a:ext cx="1824742" cy="1836827"/>
          </a:xfrm>
          <a:prstGeom prst="rect">
            <a:avLst/>
          </a:prstGeom>
        </p:spPr>
      </p:pic>
    </p:spTree>
    <p:extLst>
      <p:ext uri="{BB962C8B-B14F-4D97-AF65-F5344CB8AC3E}">
        <p14:creationId xmlns:p14="http://schemas.microsoft.com/office/powerpoint/2010/main" val="108500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Socialpsykologi</a:t>
            </a:r>
          </a:p>
        </p:txBody>
      </p:sp>
      <p:sp>
        <p:nvSpPr>
          <p:cNvPr id="3" name="Pladsholder til indhold 2"/>
          <p:cNvSpPr>
            <a:spLocks noGrp="1"/>
          </p:cNvSpPr>
          <p:nvPr>
            <p:ph idx="1"/>
          </p:nvPr>
        </p:nvSpPr>
        <p:spPr>
          <a:xfrm>
            <a:off x="628650" y="1524000"/>
            <a:ext cx="6160277" cy="3108722"/>
          </a:xfrm>
        </p:spPr>
        <p:txBody>
          <a:bodyPr>
            <a:normAutofit/>
          </a:bodyPr>
          <a:lstStyle/>
          <a:p>
            <a:r>
              <a:rPr lang="da-DK" sz="1800" dirty="0"/>
              <a:t>Miljøet og omgivelserne som personen med demens indgår i, har stor betydning for deres velbefindende og adfærd </a:t>
            </a:r>
          </a:p>
          <a:p>
            <a:r>
              <a:rPr lang="da-DK" sz="1800" dirty="0"/>
              <a:t>Overskuelighed, genkendelighed og kontinuitet skaber tryghed og overskud</a:t>
            </a:r>
          </a:p>
          <a:p>
            <a:r>
              <a:rPr lang="da-DK" sz="1800" dirty="0"/>
              <a:t>Bliver personen mødt med anerkendelse, respekt og forståelse? </a:t>
            </a:r>
          </a:p>
          <a:p>
            <a:r>
              <a:rPr lang="da-DK" sz="1800" dirty="0"/>
              <a:t>Bliver der taget hensyn til personens udfordringer og ressourcer?</a:t>
            </a:r>
          </a:p>
          <a:p>
            <a:r>
              <a:rPr lang="da-DK" sz="1800" dirty="0"/>
              <a:t>At kommunikationen og samværet opleves trygt og respektfuldt </a:t>
            </a:r>
          </a:p>
          <a:p>
            <a:endParaRPr lang="da-DK" dirty="0"/>
          </a:p>
          <a:p>
            <a:pPr marL="0" indent="0">
              <a:buNone/>
            </a:pPr>
            <a:endParaRPr lang="da-DK" dirty="0"/>
          </a:p>
          <a:p>
            <a:pPr marL="0" indent="0">
              <a:buNone/>
            </a:pPr>
            <a:endParaRPr lang="da-DK" dirty="0"/>
          </a:p>
          <a:p>
            <a:pPr marL="133350" lvl="1" indent="0">
              <a:buNone/>
            </a:pPr>
            <a:endParaRPr lang="da-DK" dirty="0"/>
          </a:p>
          <a:p>
            <a:pPr marL="133350" lvl="1" indent="0">
              <a:buNone/>
            </a:pPr>
            <a:endParaRPr lang="da-DK" dirty="0"/>
          </a:p>
        </p:txBody>
      </p:sp>
      <p:sp>
        <p:nvSpPr>
          <p:cNvPr id="4" name="Pladsholder til dato 3">
            <a:extLst>
              <a:ext uri="{FF2B5EF4-FFF2-40B4-BE49-F238E27FC236}">
                <a16:creationId xmlns:a16="http://schemas.microsoft.com/office/drawing/2014/main" id="{4B212678-6893-4FE5-AE92-15CF068FA4D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71973771-B6C4-4344-A74D-4E942EB112B2}"/>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74447C9C-57A8-4003-9066-4A7E6D84F205}" type="slidenum">
              <a:rPr lang="da-DK" smtClean="0"/>
              <a:t>12</a:t>
            </a:fld>
            <a:endParaRPr lang="da-DK" dirty="0"/>
          </a:p>
        </p:txBody>
      </p:sp>
      <p:sp>
        <p:nvSpPr>
          <p:cNvPr id="9" name="Pladsholder til tekst 8">
            <a:extLst>
              <a:ext uri="{FF2B5EF4-FFF2-40B4-BE49-F238E27FC236}">
                <a16:creationId xmlns:a16="http://schemas.microsoft.com/office/drawing/2014/main" id="{C1752765-9E26-4765-A5F2-64BB7C17D0D8}"/>
              </a:ext>
            </a:extLst>
          </p:cNvPr>
          <p:cNvSpPr>
            <a:spLocks noGrp="1"/>
          </p:cNvSpPr>
          <p:nvPr>
            <p:ph type="body" sz="quarter" idx="13"/>
          </p:nvPr>
        </p:nvSpPr>
        <p:spPr/>
        <p:txBody>
          <a:bodyPr/>
          <a:lstStyle/>
          <a:p>
            <a:r>
              <a:rPr lang="da-DK" sz="2400" dirty="0"/>
              <a:t>Måden man bliver mødt og set på af andre</a:t>
            </a:r>
          </a:p>
          <a:p>
            <a:endParaRPr lang="da-DK" dirty="0"/>
          </a:p>
        </p:txBody>
      </p:sp>
      <p:pic>
        <p:nvPicPr>
          <p:cNvPr id="8" name="Billede 7">
            <a:extLst>
              <a:ext uri="{FF2B5EF4-FFF2-40B4-BE49-F238E27FC236}">
                <a16:creationId xmlns:a16="http://schemas.microsoft.com/office/drawing/2014/main" id="{4B9C6DEB-9295-49E8-BCE1-C8B0239E8350}"/>
              </a:ext>
            </a:extLst>
          </p:cNvPr>
          <p:cNvPicPr>
            <a:picLocks noChangeAspect="1"/>
          </p:cNvPicPr>
          <p:nvPr/>
        </p:nvPicPr>
        <p:blipFill>
          <a:blip r:embed="rId2"/>
          <a:stretch>
            <a:fillRect/>
          </a:stretch>
        </p:blipFill>
        <p:spPr>
          <a:xfrm>
            <a:off x="7096007" y="712096"/>
            <a:ext cx="1722417" cy="1755329"/>
          </a:xfrm>
          <a:prstGeom prst="rect">
            <a:avLst/>
          </a:prstGeom>
        </p:spPr>
      </p:pic>
    </p:spTree>
    <p:extLst>
      <p:ext uri="{BB962C8B-B14F-4D97-AF65-F5344CB8AC3E}">
        <p14:creationId xmlns:p14="http://schemas.microsoft.com/office/powerpoint/2010/main" val="258132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hlinkClick r:id="rId3"/>
            <a:extLst>
              <a:ext uri="{FF2B5EF4-FFF2-40B4-BE49-F238E27FC236}">
                <a16:creationId xmlns:a16="http://schemas.microsoft.com/office/drawing/2014/main" id="{29AE3512-D5D0-4EF4-804B-3563C4168F50}"/>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3887391" y="1471879"/>
            <a:ext cx="4629150" cy="2164127"/>
          </a:xfrm>
          <a:prstGeom prst="rect">
            <a:avLst/>
          </a:prstGeom>
          <a:noFill/>
        </p:spPr>
      </p:pic>
      <p:sp>
        <p:nvSpPr>
          <p:cNvPr id="3" name="Pladsholder til indhold 2">
            <a:extLst>
              <a:ext uri="{FF2B5EF4-FFF2-40B4-BE49-F238E27FC236}">
                <a16:creationId xmlns:a16="http://schemas.microsoft.com/office/drawing/2014/main" id="{CFE1B5E8-5907-46E0-8BAC-832CD0A79374}"/>
              </a:ext>
            </a:extLst>
          </p:cNvPr>
          <p:cNvSpPr>
            <a:spLocks noGrp="1"/>
          </p:cNvSpPr>
          <p:nvPr>
            <p:ph type="body" sz="half" idx="2"/>
          </p:nvPr>
        </p:nvSpPr>
        <p:spPr>
          <a:xfrm>
            <a:off x="629841" y="1543050"/>
            <a:ext cx="2949178" cy="2858691"/>
          </a:xfrm>
        </p:spPr>
        <p:txBody>
          <a:bodyPr>
            <a:normAutofit/>
          </a:bodyPr>
          <a:lstStyle/>
          <a:p>
            <a:pPr marL="0" indent="0">
              <a:buNone/>
            </a:pPr>
            <a:r>
              <a:rPr lang="da-DK" sz="1800" b="1" dirty="0"/>
              <a:t>Video produceret af Nationalt Videnscenter for Demens</a:t>
            </a:r>
            <a:br>
              <a:rPr lang="da-DK" sz="1800" dirty="0"/>
            </a:br>
            <a:r>
              <a:rPr lang="da-DK" sz="1800" dirty="0"/>
              <a:t>”Jeg har det fint, tak. – Når mennesker med demens er på sygehus” </a:t>
            </a:r>
            <a:br>
              <a:rPr lang="da-DK" dirty="0">
                <a:hlinkClick r:id="rId3"/>
              </a:rPr>
            </a:br>
            <a:endParaRPr lang="da-DK" dirty="0"/>
          </a:p>
          <a:p>
            <a:pPr marL="0" indent="0">
              <a:buNone/>
            </a:pPr>
            <a:endParaRPr lang="da-DK" dirty="0"/>
          </a:p>
          <a:p>
            <a:endParaRPr lang="da-DK" dirty="0"/>
          </a:p>
          <a:p>
            <a:pPr marL="0" indent="0">
              <a:buNone/>
            </a:pPr>
            <a:endParaRPr lang="da-DK" dirty="0"/>
          </a:p>
        </p:txBody>
      </p:sp>
      <p:sp>
        <p:nvSpPr>
          <p:cNvPr id="7" name="Pladsholder til dato 6">
            <a:extLst>
              <a:ext uri="{FF2B5EF4-FFF2-40B4-BE49-F238E27FC236}">
                <a16:creationId xmlns:a16="http://schemas.microsoft.com/office/drawing/2014/main" id="{4627E7F2-0FB6-4BE6-A6C9-B2046632CE36}"/>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a:t>Revideret efterår 2023</a:t>
            </a:r>
            <a:endParaRPr lang="da-DK" dirty="0"/>
          </a:p>
        </p:txBody>
      </p:sp>
      <p:sp>
        <p:nvSpPr>
          <p:cNvPr id="8" name="Pladsholder til sidefod 7">
            <a:extLst>
              <a:ext uri="{FF2B5EF4-FFF2-40B4-BE49-F238E27FC236}">
                <a16:creationId xmlns:a16="http://schemas.microsoft.com/office/drawing/2014/main" id="{54B9FE33-2F0E-4CFC-B176-259F88178FC0}"/>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a:t>Billedmateriale: Nationalt Videnscenter for Demens / Colourbox.dk / Commons Wikimedia</a:t>
            </a:r>
          </a:p>
        </p:txBody>
      </p:sp>
      <p:sp>
        <p:nvSpPr>
          <p:cNvPr id="4" name="Pladsholder til slidenummer 3">
            <a:extLst>
              <a:ext uri="{FF2B5EF4-FFF2-40B4-BE49-F238E27FC236}">
                <a16:creationId xmlns:a16="http://schemas.microsoft.com/office/drawing/2014/main" id="{DC6833A3-21DF-424D-9DCD-1873EF62789B}"/>
              </a:ext>
            </a:extLst>
          </p:cNvPr>
          <p:cNvSpPr>
            <a:spLocks noGrp="1"/>
          </p:cNvSpPr>
          <p:nvPr>
            <p:ph type="sldNum" sz="quarter" idx="12"/>
          </p:nvPr>
        </p:nvSpPr>
        <p:spPr>
          <a:xfrm>
            <a:off x="8091158" y="4847566"/>
            <a:ext cx="424192" cy="273844"/>
          </a:xfrm>
        </p:spPr>
        <p:txBody>
          <a:bodyPr anchor="ctr">
            <a:normAutofit/>
          </a:bodyPr>
          <a:lstStyle/>
          <a:p>
            <a:pPr>
              <a:spcAft>
                <a:spcPts val="600"/>
              </a:spcAft>
            </a:pPr>
            <a:fld id="{74447C9C-57A8-4003-9066-4A7E6D84F205}" type="slidenum">
              <a:rPr lang="da-DK" smtClean="0"/>
              <a:pPr>
                <a:spcAft>
                  <a:spcPts val="600"/>
                </a:spcAft>
              </a:pPr>
              <a:t>13</a:t>
            </a:fld>
            <a:endParaRPr lang="da-DK"/>
          </a:p>
        </p:txBody>
      </p:sp>
      <p:sp>
        <p:nvSpPr>
          <p:cNvPr id="2" name="Titel 1">
            <a:extLst>
              <a:ext uri="{FF2B5EF4-FFF2-40B4-BE49-F238E27FC236}">
                <a16:creationId xmlns:a16="http://schemas.microsoft.com/office/drawing/2014/main" id="{683D0159-543B-47C4-BC40-2A67A842E2EA}"/>
              </a:ext>
            </a:extLst>
          </p:cNvPr>
          <p:cNvSpPr>
            <a:spLocks noGrp="1"/>
          </p:cNvSpPr>
          <p:nvPr>
            <p:ph type="title"/>
          </p:nvPr>
        </p:nvSpPr>
        <p:spPr>
          <a:xfrm>
            <a:off x="628651" y="98613"/>
            <a:ext cx="6805495" cy="398639"/>
          </a:xfrm>
        </p:spPr>
        <p:txBody>
          <a:bodyPr anchor="ctr">
            <a:normAutofit/>
          </a:bodyPr>
          <a:lstStyle/>
          <a:p>
            <a:r>
              <a:rPr lang="da-DK" dirty="0"/>
              <a:t>Omgivelsernes betydning</a:t>
            </a:r>
          </a:p>
        </p:txBody>
      </p:sp>
      <p:sp>
        <p:nvSpPr>
          <p:cNvPr id="5" name="Pladsholder til tekst 4">
            <a:extLst>
              <a:ext uri="{FF2B5EF4-FFF2-40B4-BE49-F238E27FC236}">
                <a16:creationId xmlns:a16="http://schemas.microsoft.com/office/drawing/2014/main" id="{20EABB52-01BA-44D4-84B8-F035E839F774}"/>
              </a:ext>
            </a:extLst>
          </p:cNvPr>
          <p:cNvSpPr>
            <a:spLocks noGrp="1"/>
          </p:cNvSpPr>
          <p:nvPr>
            <p:ph type="body" sz="quarter" idx="13"/>
          </p:nvPr>
        </p:nvSpPr>
        <p:spPr>
          <a:xfrm>
            <a:off x="628651" y="712096"/>
            <a:ext cx="7886699" cy="741389"/>
          </a:xfrm>
        </p:spPr>
        <p:txBody>
          <a:bodyPr>
            <a:normAutofit/>
          </a:bodyPr>
          <a:lstStyle/>
          <a:p>
            <a:r>
              <a:rPr lang="da-DK" sz="2400" dirty="0"/>
              <a:t>Når mennesker med demens kommer i uvante omgivelser</a:t>
            </a:r>
          </a:p>
        </p:txBody>
      </p:sp>
    </p:spTree>
    <p:extLst>
      <p:ext uri="{BB962C8B-B14F-4D97-AF65-F5344CB8AC3E}">
        <p14:creationId xmlns:p14="http://schemas.microsoft.com/office/powerpoint/2010/main" val="392560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Forstå adfærden</a:t>
            </a:r>
          </a:p>
        </p:txBody>
      </p:sp>
      <p:sp>
        <p:nvSpPr>
          <p:cNvPr id="7" name="Pladsholder til indhold 6">
            <a:extLst>
              <a:ext uri="{FF2B5EF4-FFF2-40B4-BE49-F238E27FC236}">
                <a16:creationId xmlns:a16="http://schemas.microsoft.com/office/drawing/2014/main" id="{99DEA186-96D9-4FE1-B546-66A0DC81A68F}"/>
              </a:ext>
            </a:extLst>
          </p:cNvPr>
          <p:cNvSpPr>
            <a:spLocks noGrp="1"/>
          </p:cNvSpPr>
          <p:nvPr>
            <p:ph idx="1"/>
          </p:nvPr>
        </p:nvSpPr>
        <p:spPr/>
        <p:txBody>
          <a:bodyPr/>
          <a:lstStyle/>
          <a:p>
            <a:pPr marL="0" indent="0">
              <a:buNone/>
            </a:pPr>
            <a:endParaRPr lang="da-DK" dirty="0"/>
          </a:p>
        </p:txBody>
      </p:sp>
      <p:sp>
        <p:nvSpPr>
          <p:cNvPr id="11" name="Pladsholder til dato 10">
            <a:extLst>
              <a:ext uri="{FF2B5EF4-FFF2-40B4-BE49-F238E27FC236}">
                <a16:creationId xmlns:a16="http://schemas.microsoft.com/office/drawing/2014/main" id="{7FCAF2BC-1A87-43F9-90EF-EAAD57161B9B}"/>
              </a:ext>
            </a:extLst>
          </p:cNvPr>
          <p:cNvSpPr>
            <a:spLocks noGrp="1"/>
          </p:cNvSpPr>
          <p:nvPr>
            <p:ph type="dt" sz="half" idx="10"/>
          </p:nvPr>
        </p:nvSpPr>
        <p:spPr/>
        <p:txBody>
          <a:bodyPr/>
          <a:lstStyle/>
          <a:p>
            <a:r>
              <a:rPr lang="da-DK"/>
              <a:t>Revideret efterår 2023</a:t>
            </a:r>
            <a:endParaRPr lang="da-DK" dirty="0"/>
          </a:p>
        </p:txBody>
      </p:sp>
      <p:sp>
        <p:nvSpPr>
          <p:cNvPr id="12" name="Pladsholder til sidefod 11">
            <a:extLst>
              <a:ext uri="{FF2B5EF4-FFF2-40B4-BE49-F238E27FC236}">
                <a16:creationId xmlns:a16="http://schemas.microsoft.com/office/drawing/2014/main" id="{9DED41E8-767F-460B-AA35-BA13322271AE}"/>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diasnummer 5"/>
          <p:cNvSpPr>
            <a:spLocks noGrp="1"/>
          </p:cNvSpPr>
          <p:nvPr>
            <p:ph type="sldNum" sz="quarter" idx="12"/>
          </p:nvPr>
        </p:nvSpPr>
        <p:spPr>
          <a:prstGeom prst="rect">
            <a:avLst/>
          </a:prstGeom>
        </p:spPr>
        <p:txBody>
          <a:bodyPr/>
          <a:lstStyle/>
          <a:p>
            <a:fld id="{AA683A75-35A3-BC47-98B8-EBC4772155D5}" type="slidenum">
              <a:rPr lang="da-DK" smtClean="0"/>
              <a:pPr/>
              <a:t>14</a:t>
            </a:fld>
            <a:endParaRPr lang="da-DK"/>
          </a:p>
        </p:txBody>
      </p:sp>
      <p:sp>
        <p:nvSpPr>
          <p:cNvPr id="3" name="Pladsholder til tekst 2">
            <a:extLst>
              <a:ext uri="{FF2B5EF4-FFF2-40B4-BE49-F238E27FC236}">
                <a16:creationId xmlns:a16="http://schemas.microsoft.com/office/drawing/2014/main" id="{85C80E51-7853-4EC5-A29D-17FD2B16A005}"/>
              </a:ext>
            </a:extLst>
          </p:cNvPr>
          <p:cNvSpPr>
            <a:spLocks noGrp="1"/>
          </p:cNvSpPr>
          <p:nvPr>
            <p:ph type="body" sz="quarter" idx="13"/>
          </p:nvPr>
        </p:nvSpPr>
        <p:spPr/>
        <p:txBody>
          <a:bodyPr/>
          <a:lstStyle/>
          <a:p>
            <a:r>
              <a:rPr lang="da-DK" sz="2400" dirty="0"/>
              <a:t>Hvilke tanker gør du dig, om din kæres adfærd?</a:t>
            </a:r>
          </a:p>
          <a:p>
            <a:endParaRPr lang="da-DK" dirty="0"/>
          </a:p>
        </p:txBody>
      </p:sp>
      <p:pic>
        <p:nvPicPr>
          <p:cNvPr id="5" name="Billede 4">
            <a:extLst>
              <a:ext uri="{FF2B5EF4-FFF2-40B4-BE49-F238E27FC236}">
                <a16:creationId xmlns:a16="http://schemas.microsoft.com/office/drawing/2014/main" id="{ADEC2836-5C78-4129-83C4-457E196913A6}"/>
              </a:ext>
            </a:extLst>
          </p:cNvPr>
          <p:cNvPicPr>
            <a:picLocks noChangeAspect="1"/>
          </p:cNvPicPr>
          <p:nvPr/>
        </p:nvPicPr>
        <p:blipFill>
          <a:blip r:embed="rId3"/>
          <a:stretch>
            <a:fillRect/>
          </a:stretch>
        </p:blipFill>
        <p:spPr>
          <a:xfrm rot="784538">
            <a:off x="4883472" y="1445790"/>
            <a:ext cx="2073593" cy="29911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377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Livshistorie</a:t>
            </a:r>
          </a:p>
        </p:txBody>
      </p:sp>
      <p:sp>
        <p:nvSpPr>
          <p:cNvPr id="5" name="Pladsholder til indhold 4"/>
          <p:cNvSpPr>
            <a:spLocks noGrp="1"/>
          </p:cNvSpPr>
          <p:nvPr>
            <p:ph idx="1"/>
          </p:nvPr>
        </p:nvSpPr>
        <p:spPr/>
        <p:txBody>
          <a:bodyPr>
            <a:noAutofit/>
          </a:bodyPr>
          <a:lstStyle/>
          <a:p>
            <a:pPr marL="0" indent="0">
              <a:buNone/>
            </a:pPr>
            <a:r>
              <a:rPr lang="da-DK" sz="1800" b="1" dirty="0"/>
              <a:t>Fordi livshistorien kan fortælle:</a:t>
            </a:r>
          </a:p>
          <a:p>
            <a:r>
              <a:rPr lang="da-DK" sz="1800" dirty="0"/>
              <a:t>hvem personen har været og er i dag</a:t>
            </a:r>
          </a:p>
          <a:p>
            <a:r>
              <a:rPr lang="da-DK" sz="1800" dirty="0"/>
              <a:t>hvad der skaber en god hverdag for personen</a:t>
            </a:r>
          </a:p>
          <a:p>
            <a:r>
              <a:rPr lang="da-DK" sz="1800" dirty="0"/>
              <a:t>hvad der er vigtigt for personen </a:t>
            </a:r>
          </a:p>
          <a:p>
            <a:r>
              <a:rPr lang="da-DK" sz="1800" dirty="0"/>
              <a:t>om personens værdier, vaner og ønsker</a:t>
            </a:r>
          </a:p>
          <a:p>
            <a:r>
              <a:rPr lang="da-DK" sz="1800" dirty="0"/>
              <a:t>hvordan andre kan bidrage til at skabe </a:t>
            </a:r>
            <a:br>
              <a:rPr lang="da-DK" sz="1800" dirty="0"/>
            </a:br>
            <a:r>
              <a:rPr lang="da-DK" sz="1800" dirty="0"/>
              <a:t>gode rammer for tryghed, nærvær og </a:t>
            </a:r>
            <a:br>
              <a:rPr lang="da-DK" sz="1800" dirty="0"/>
            </a:br>
            <a:r>
              <a:rPr lang="da-DK" sz="1800" dirty="0"/>
              <a:t>samvær med personen.</a:t>
            </a:r>
          </a:p>
          <a:p>
            <a:pPr marL="0" indent="0">
              <a:buNone/>
            </a:pPr>
            <a:endParaRPr lang="da-DK" dirty="0"/>
          </a:p>
        </p:txBody>
      </p:sp>
      <p:sp>
        <p:nvSpPr>
          <p:cNvPr id="9" name="Pladsholder til dato 8">
            <a:extLst>
              <a:ext uri="{FF2B5EF4-FFF2-40B4-BE49-F238E27FC236}">
                <a16:creationId xmlns:a16="http://schemas.microsoft.com/office/drawing/2014/main" id="{C14B26D0-A25A-45AA-84B1-FA6339515DC5}"/>
              </a:ext>
            </a:extLst>
          </p:cNvPr>
          <p:cNvSpPr>
            <a:spLocks noGrp="1"/>
          </p:cNvSpPr>
          <p:nvPr>
            <p:ph type="dt" sz="half" idx="10"/>
          </p:nvPr>
        </p:nvSpPr>
        <p:spPr/>
        <p:txBody>
          <a:bodyPr/>
          <a:lstStyle/>
          <a:p>
            <a:r>
              <a:rPr lang="da-DK"/>
              <a:t>Revideret efterår 2023</a:t>
            </a:r>
            <a:endParaRPr lang="da-DK" dirty="0"/>
          </a:p>
        </p:txBody>
      </p:sp>
      <p:sp>
        <p:nvSpPr>
          <p:cNvPr id="10" name="Pladsholder til sidefod 9">
            <a:extLst>
              <a:ext uri="{FF2B5EF4-FFF2-40B4-BE49-F238E27FC236}">
                <a16:creationId xmlns:a16="http://schemas.microsoft.com/office/drawing/2014/main" id="{16558A9D-8CA6-4AD5-9D9B-419714BA6945}"/>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7" name="Pladsholder til slidenummer 6">
            <a:extLst>
              <a:ext uri="{FF2B5EF4-FFF2-40B4-BE49-F238E27FC236}">
                <a16:creationId xmlns:a16="http://schemas.microsoft.com/office/drawing/2014/main" id="{A6EEFB14-2A70-4F1B-8CE6-FFA4B81F2D12}"/>
              </a:ext>
            </a:extLst>
          </p:cNvPr>
          <p:cNvSpPr>
            <a:spLocks noGrp="1"/>
          </p:cNvSpPr>
          <p:nvPr>
            <p:ph type="sldNum" sz="quarter" idx="12"/>
          </p:nvPr>
        </p:nvSpPr>
        <p:spPr/>
        <p:txBody>
          <a:bodyPr/>
          <a:lstStyle/>
          <a:p>
            <a:fld id="{74447C9C-57A8-4003-9066-4A7E6D84F205}" type="slidenum">
              <a:rPr lang="da-DK" smtClean="0"/>
              <a:t>15</a:t>
            </a:fld>
            <a:endParaRPr lang="da-DK" dirty="0"/>
          </a:p>
        </p:txBody>
      </p:sp>
      <p:sp>
        <p:nvSpPr>
          <p:cNvPr id="6" name="Pladsholder til tekst 5"/>
          <p:cNvSpPr>
            <a:spLocks noGrp="1"/>
          </p:cNvSpPr>
          <p:nvPr>
            <p:ph type="body" sz="quarter" idx="13"/>
          </p:nvPr>
        </p:nvSpPr>
        <p:spPr/>
        <p:txBody>
          <a:bodyPr>
            <a:normAutofit/>
          </a:bodyPr>
          <a:lstStyle/>
          <a:p>
            <a:r>
              <a:rPr lang="da-DK" sz="2400" dirty="0"/>
              <a:t>Hvorfor kende til personens livshistorie?</a:t>
            </a:r>
          </a:p>
        </p:txBody>
      </p:sp>
      <p:sp>
        <p:nvSpPr>
          <p:cNvPr id="2" name="Tekstboks 1"/>
          <p:cNvSpPr txBox="1"/>
          <p:nvPr/>
        </p:nvSpPr>
        <p:spPr>
          <a:xfrm>
            <a:off x="6098459" y="3672349"/>
            <a:ext cx="685800" cy="685800"/>
          </a:xfrm>
          <a:prstGeom prst="rect">
            <a:avLst/>
          </a:prstGeom>
          <a:noFill/>
        </p:spPr>
        <p:txBody>
          <a:bodyPr wrap="none" lIns="67500" rtlCol="0">
            <a:noAutofit/>
          </a:bodyPr>
          <a:lstStyle/>
          <a:p>
            <a:endParaRPr lang="da-DK" sz="1500" dirty="0"/>
          </a:p>
        </p:txBody>
      </p:sp>
      <p:sp>
        <p:nvSpPr>
          <p:cNvPr id="3" name="Tekstboks 2"/>
          <p:cNvSpPr txBox="1"/>
          <p:nvPr/>
        </p:nvSpPr>
        <p:spPr>
          <a:xfrm>
            <a:off x="744588" y="4200877"/>
            <a:ext cx="7770762" cy="553998"/>
          </a:xfrm>
          <a:prstGeom prst="rect">
            <a:avLst/>
          </a:prstGeom>
          <a:noFill/>
          <a:ln w="3175">
            <a:solidFill>
              <a:schemeClr val="tx2"/>
            </a:solidFill>
          </a:ln>
        </p:spPr>
        <p:txBody>
          <a:bodyPr wrap="square" lIns="67500" rtlCol="0">
            <a:spAutoFit/>
          </a:bodyPr>
          <a:lstStyle/>
          <a:p>
            <a:r>
              <a:rPr lang="da-DK" sz="1500" b="1" dirty="0"/>
              <a:t>At fortælle og få fortalt sin livshistorie hjælper til med at understøtte hukommelsen og identitetsfølelsen</a:t>
            </a:r>
          </a:p>
        </p:txBody>
      </p:sp>
      <p:pic>
        <p:nvPicPr>
          <p:cNvPr id="8" name="Billede 7">
            <a:extLst>
              <a:ext uri="{FF2B5EF4-FFF2-40B4-BE49-F238E27FC236}">
                <a16:creationId xmlns:a16="http://schemas.microsoft.com/office/drawing/2014/main" id="{0BBBF514-B71E-4F16-81F2-14464084F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0162" y="1401847"/>
            <a:ext cx="3399990" cy="2280151"/>
          </a:xfrm>
          <a:prstGeom prst="rect">
            <a:avLst/>
          </a:prstGeom>
        </p:spPr>
      </p:pic>
    </p:spTree>
    <p:extLst>
      <p:ext uri="{BB962C8B-B14F-4D97-AF65-F5344CB8AC3E}">
        <p14:creationId xmlns:p14="http://schemas.microsoft.com/office/powerpoint/2010/main" val="297671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Livshistorie</a:t>
            </a:r>
          </a:p>
        </p:txBody>
      </p:sp>
      <p:sp>
        <p:nvSpPr>
          <p:cNvPr id="5" name="Pladsholder til indhold 4"/>
          <p:cNvSpPr>
            <a:spLocks noGrp="1"/>
          </p:cNvSpPr>
          <p:nvPr>
            <p:ph idx="1"/>
          </p:nvPr>
        </p:nvSpPr>
        <p:spPr/>
        <p:txBody>
          <a:bodyPr>
            <a:noAutofit/>
          </a:bodyPr>
          <a:lstStyle/>
          <a:p>
            <a:r>
              <a:rPr lang="da-DK" sz="1800" dirty="0"/>
              <a:t>Fotobog med kort tekst til billeder</a:t>
            </a:r>
          </a:p>
          <a:p>
            <a:r>
              <a:rPr lang="da-DK" sz="1800" dirty="0"/>
              <a:t>Elektronisk livshistorie, fx app, video</a:t>
            </a:r>
          </a:p>
          <a:p>
            <a:r>
              <a:rPr lang="da-DK" sz="1800" dirty="0"/>
              <a:t>Livshistorie-plakater</a:t>
            </a:r>
          </a:p>
          <a:p>
            <a:r>
              <a:rPr lang="da-DK" sz="1800" dirty="0"/>
              <a:t>Livstræ</a:t>
            </a:r>
          </a:p>
          <a:p>
            <a:r>
              <a:rPr lang="da-DK" sz="1800" dirty="0"/>
              <a:t>Scrapbog</a:t>
            </a:r>
          </a:p>
          <a:p>
            <a:endParaRPr lang="da-DK" dirty="0"/>
          </a:p>
          <a:p>
            <a:endParaRPr lang="da-DK" dirty="0"/>
          </a:p>
        </p:txBody>
      </p:sp>
      <p:sp>
        <p:nvSpPr>
          <p:cNvPr id="8" name="Pladsholder til dato 7">
            <a:extLst>
              <a:ext uri="{FF2B5EF4-FFF2-40B4-BE49-F238E27FC236}">
                <a16:creationId xmlns:a16="http://schemas.microsoft.com/office/drawing/2014/main" id="{746F47DB-4A95-421E-B304-08EA7E82DCF2}"/>
              </a:ext>
            </a:extLst>
          </p:cNvPr>
          <p:cNvSpPr>
            <a:spLocks noGrp="1"/>
          </p:cNvSpPr>
          <p:nvPr>
            <p:ph type="dt" sz="half" idx="10"/>
          </p:nvPr>
        </p:nvSpPr>
        <p:spPr/>
        <p:txBody>
          <a:bodyPr/>
          <a:lstStyle/>
          <a:p>
            <a:r>
              <a:rPr lang="da-DK"/>
              <a:t>Revideret efterår 2023</a:t>
            </a:r>
            <a:endParaRPr lang="da-DK" dirty="0"/>
          </a:p>
        </p:txBody>
      </p:sp>
      <p:sp>
        <p:nvSpPr>
          <p:cNvPr id="9" name="Pladsholder til sidefod 8">
            <a:extLst>
              <a:ext uri="{FF2B5EF4-FFF2-40B4-BE49-F238E27FC236}">
                <a16:creationId xmlns:a16="http://schemas.microsoft.com/office/drawing/2014/main" id="{5C77C967-5221-4FA5-9219-425D0927AA76}"/>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3" name="Pladsholder til slidenummer 2">
            <a:extLst>
              <a:ext uri="{FF2B5EF4-FFF2-40B4-BE49-F238E27FC236}">
                <a16:creationId xmlns:a16="http://schemas.microsoft.com/office/drawing/2014/main" id="{4BD9E56C-7233-4C11-B936-E10E5176EE75}"/>
              </a:ext>
            </a:extLst>
          </p:cNvPr>
          <p:cNvSpPr>
            <a:spLocks noGrp="1"/>
          </p:cNvSpPr>
          <p:nvPr>
            <p:ph type="sldNum" sz="quarter" idx="12"/>
          </p:nvPr>
        </p:nvSpPr>
        <p:spPr/>
        <p:txBody>
          <a:bodyPr/>
          <a:lstStyle/>
          <a:p>
            <a:fld id="{74447C9C-57A8-4003-9066-4A7E6D84F205}" type="slidenum">
              <a:rPr lang="da-DK" smtClean="0"/>
              <a:t>16</a:t>
            </a:fld>
            <a:endParaRPr lang="da-DK" dirty="0"/>
          </a:p>
        </p:txBody>
      </p:sp>
      <p:sp>
        <p:nvSpPr>
          <p:cNvPr id="6" name="Pladsholder til tekst 5"/>
          <p:cNvSpPr>
            <a:spLocks noGrp="1"/>
          </p:cNvSpPr>
          <p:nvPr>
            <p:ph type="body" sz="quarter" idx="13"/>
          </p:nvPr>
        </p:nvSpPr>
        <p:spPr/>
        <p:txBody>
          <a:bodyPr/>
          <a:lstStyle/>
          <a:p>
            <a:r>
              <a:rPr lang="da-DK" sz="2400" dirty="0"/>
              <a:t>Der findes mange måder at gøre det på</a:t>
            </a:r>
          </a:p>
          <a:p>
            <a:endParaRPr lang="da-DK" dirty="0"/>
          </a:p>
        </p:txBody>
      </p:sp>
      <p:sp>
        <p:nvSpPr>
          <p:cNvPr id="2" name="Tekstboks 1"/>
          <p:cNvSpPr txBox="1"/>
          <p:nvPr/>
        </p:nvSpPr>
        <p:spPr>
          <a:xfrm>
            <a:off x="6098459" y="3672349"/>
            <a:ext cx="685800" cy="685800"/>
          </a:xfrm>
          <a:prstGeom prst="rect">
            <a:avLst/>
          </a:prstGeom>
          <a:noFill/>
        </p:spPr>
        <p:txBody>
          <a:bodyPr wrap="none" lIns="67500" rtlCol="0">
            <a:noAutofit/>
          </a:bodyPr>
          <a:lstStyle/>
          <a:p>
            <a:endParaRPr lang="da-DK" sz="1500" dirty="0"/>
          </a:p>
        </p:txBody>
      </p:sp>
      <p:pic>
        <p:nvPicPr>
          <p:cNvPr id="11" name="Billede 10" descr="Et billede, der indeholder person, tøj, Ansigt, indendørs&#10;&#10;Automatisk genereret beskrivelse">
            <a:extLst>
              <a:ext uri="{FF2B5EF4-FFF2-40B4-BE49-F238E27FC236}">
                <a16:creationId xmlns:a16="http://schemas.microsoft.com/office/drawing/2014/main" id="{8AA8C822-8E77-43BA-A33A-8014C342D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604" y="2846876"/>
            <a:ext cx="2935013" cy="1650945"/>
          </a:xfrm>
          <a:prstGeom prst="rect">
            <a:avLst/>
          </a:prstGeom>
        </p:spPr>
      </p:pic>
      <p:pic>
        <p:nvPicPr>
          <p:cNvPr id="3074" name="Picture 2">
            <a:extLst>
              <a:ext uri="{FF2B5EF4-FFF2-40B4-BE49-F238E27FC236}">
                <a16:creationId xmlns:a16="http://schemas.microsoft.com/office/drawing/2014/main" id="{46C96ABD-8B79-4E24-81B5-E30AE1B8B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69" y="1352600"/>
            <a:ext cx="2224953" cy="314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2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6D746-6F9E-4D18-8861-0F0BA6C5F7F0}"/>
              </a:ext>
            </a:extLst>
          </p:cNvPr>
          <p:cNvSpPr>
            <a:spLocks noGrp="1"/>
          </p:cNvSpPr>
          <p:nvPr>
            <p:ph type="title"/>
          </p:nvPr>
        </p:nvSpPr>
        <p:spPr/>
        <p:txBody>
          <a:bodyPr/>
          <a:lstStyle/>
          <a:p>
            <a:r>
              <a:rPr lang="da-DK" dirty="0"/>
              <a:t>Øvelsesark: Livshistorie</a:t>
            </a:r>
          </a:p>
        </p:txBody>
      </p:sp>
      <p:sp>
        <p:nvSpPr>
          <p:cNvPr id="9" name="Pladsholder til indhold 8">
            <a:extLst>
              <a:ext uri="{FF2B5EF4-FFF2-40B4-BE49-F238E27FC236}">
                <a16:creationId xmlns:a16="http://schemas.microsoft.com/office/drawing/2014/main" id="{83EA8018-F4E2-4115-9D77-EB83B7D38005}"/>
              </a:ext>
            </a:extLst>
          </p:cNvPr>
          <p:cNvSpPr>
            <a:spLocks noGrp="1"/>
          </p:cNvSpPr>
          <p:nvPr>
            <p:ph idx="1"/>
          </p:nvPr>
        </p:nvSpPr>
        <p:spPr/>
        <p:txBody>
          <a:bodyPr/>
          <a:lstStyle/>
          <a:p>
            <a:pPr marL="257175" indent="-257175">
              <a:lnSpc>
                <a:spcPts val="2250"/>
              </a:lnSpc>
              <a:buFont typeface="Arial" panose="020B0604020202020204" pitchFamily="34" charset="0"/>
              <a:buChar char="•"/>
            </a:pPr>
            <a:r>
              <a:rPr lang="da-DK" sz="1800" dirty="0"/>
              <a:t>Personlighed </a:t>
            </a:r>
          </a:p>
          <a:p>
            <a:pPr marL="257175" indent="-257175">
              <a:lnSpc>
                <a:spcPts val="2250"/>
              </a:lnSpc>
              <a:buFont typeface="Arial" panose="020B0604020202020204" pitchFamily="34" charset="0"/>
              <a:buChar char="•"/>
            </a:pPr>
            <a:r>
              <a:rPr lang="da-DK" sz="1800" dirty="0"/>
              <a:t>Relationer og samværsformer</a:t>
            </a:r>
          </a:p>
          <a:p>
            <a:pPr marL="257175" indent="-257175">
              <a:lnSpc>
                <a:spcPts val="2250"/>
              </a:lnSpc>
              <a:buFont typeface="Arial" panose="020B0604020202020204" pitchFamily="34" charset="0"/>
              <a:buChar char="•"/>
            </a:pPr>
            <a:r>
              <a:rPr lang="da-DK" sz="1800" dirty="0"/>
              <a:t>Vaner og rutiner</a:t>
            </a:r>
          </a:p>
          <a:p>
            <a:pPr marL="257175" indent="-257175">
              <a:lnSpc>
                <a:spcPts val="2250"/>
              </a:lnSpc>
              <a:buFont typeface="Arial" panose="020B0604020202020204" pitchFamily="34" charset="0"/>
              <a:buChar char="•"/>
            </a:pPr>
            <a:r>
              <a:rPr lang="da-DK" sz="1800" dirty="0"/>
              <a:t>Interesser </a:t>
            </a:r>
          </a:p>
          <a:p>
            <a:pPr marL="257175" indent="-257175">
              <a:lnSpc>
                <a:spcPts val="2250"/>
              </a:lnSpc>
              <a:buFont typeface="Arial" panose="020B0604020202020204" pitchFamily="34" charset="0"/>
              <a:buChar char="•"/>
            </a:pPr>
            <a:r>
              <a:rPr lang="da-DK" sz="1800" dirty="0"/>
              <a:t>Barndom </a:t>
            </a:r>
          </a:p>
          <a:p>
            <a:pPr marL="257175" indent="-257175">
              <a:lnSpc>
                <a:spcPts val="2250"/>
              </a:lnSpc>
              <a:buFont typeface="Arial" panose="020B0604020202020204" pitchFamily="34" charset="0"/>
              <a:buChar char="•"/>
            </a:pPr>
            <a:r>
              <a:rPr lang="da-DK" sz="1800" dirty="0"/>
              <a:t>Ungdom</a:t>
            </a:r>
          </a:p>
          <a:p>
            <a:pPr marL="257175" indent="-257175">
              <a:lnSpc>
                <a:spcPts val="2250"/>
              </a:lnSpc>
              <a:buFont typeface="Arial" panose="020B0604020202020204" pitchFamily="34" charset="0"/>
              <a:buChar char="•"/>
            </a:pPr>
            <a:r>
              <a:rPr lang="da-DK" sz="1800" dirty="0"/>
              <a:t>Voksenlivet</a:t>
            </a:r>
          </a:p>
          <a:p>
            <a:endParaRPr lang="da-DK" dirty="0"/>
          </a:p>
        </p:txBody>
      </p:sp>
      <p:sp>
        <p:nvSpPr>
          <p:cNvPr id="3" name="Pladsholder til dato 2">
            <a:extLst>
              <a:ext uri="{FF2B5EF4-FFF2-40B4-BE49-F238E27FC236}">
                <a16:creationId xmlns:a16="http://schemas.microsoft.com/office/drawing/2014/main" id="{86183621-454D-4B68-9D83-3BB2C08624EE}"/>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F2F45ADB-C3A1-4609-A3D4-37C7EB24174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Pladsholder til slidenummer 4">
            <a:extLst>
              <a:ext uri="{FF2B5EF4-FFF2-40B4-BE49-F238E27FC236}">
                <a16:creationId xmlns:a16="http://schemas.microsoft.com/office/drawing/2014/main" id="{46945751-0660-4189-BF48-AAAAE1065D9B}"/>
              </a:ext>
            </a:extLst>
          </p:cNvPr>
          <p:cNvSpPr>
            <a:spLocks noGrp="1"/>
          </p:cNvSpPr>
          <p:nvPr>
            <p:ph type="sldNum" sz="quarter" idx="12"/>
          </p:nvPr>
        </p:nvSpPr>
        <p:spPr/>
        <p:txBody>
          <a:bodyPr/>
          <a:lstStyle/>
          <a:p>
            <a:fld id="{74447C9C-57A8-4003-9066-4A7E6D84F205}" type="slidenum">
              <a:rPr lang="da-DK" smtClean="0"/>
              <a:t>17</a:t>
            </a:fld>
            <a:endParaRPr lang="da-DK" dirty="0"/>
          </a:p>
        </p:txBody>
      </p:sp>
      <p:sp>
        <p:nvSpPr>
          <p:cNvPr id="10" name="Pladsholder til tekst 9">
            <a:extLst>
              <a:ext uri="{FF2B5EF4-FFF2-40B4-BE49-F238E27FC236}">
                <a16:creationId xmlns:a16="http://schemas.microsoft.com/office/drawing/2014/main" id="{138E9B62-2007-4ECB-96DB-A06066C5C80D}"/>
              </a:ext>
            </a:extLst>
          </p:cNvPr>
          <p:cNvSpPr>
            <a:spLocks noGrp="1"/>
          </p:cNvSpPr>
          <p:nvPr>
            <p:ph type="body" sz="quarter" idx="13"/>
          </p:nvPr>
        </p:nvSpPr>
        <p:spPr/>
        <p:txBody>
          <a:bodyPr/>
          <a:lstStyle/>
          <a:p>
            <a:r>
              <a:rPr lang="da-DK" sz="2400" dirty="0">
                <a:latin typeface="+mj-lt"/>
              </a:rPr>
              <a:t>Hvad er vigtigt at andre ved om din kære med demens?</a:t>
            </a:r>
          </a:p>
          <a:p>
            <a:endParaRPr lang="da-DK" dirty="0"/>
          </a:p>
        </p:txBody>
      </p:sp>
      <p:pic>
        <p:nvPicPr>
          <p:cNvPr id="6" name="Billede 5">
            <a:extLst>
              <a:ext uri="{FF2B5EF4-FFF2-40B4-BE49-F238E27FC236}">
                <a16:creationId xmlns:a16="http://schemas.microsoft.com/office/drawing/2014/main" id="{041A518A-02B8-459D-A69E-2AF64A542290}"/>
              </a:ext>
            </a:extLst>
          </p:cNvPr>
          <p:cNvPicPr>
            <a:picLocks noChangeAspect="1"/>
          </p:cNvPicPr>
          <p:nvPr/>
        </p:nvPicPr>
        <p:blipFill>
          <a:blip r:embed="rId3"/>
          <a:stretch>
            <a:fillRect/>
          </a:stretch>
        </p:blipFill>
        <p:spPr>
          <a:xfrm rot="406035">
            <a:off x="5293395" y="1406935"/>
            <a:ext cx="2211106" cy="31063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3225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DF35D75-F494-4B98-BF1F-3EA1356036AF}"/>
              </a:ext>
            </a:extLst>
          </p:cNvPr>
          <p:cNvPicPr>
            <a:picLocks noChangeAspect="1"/>
          </p:cNvPicPr>
          <p:nvPr/>
        </p:nvPicPr>
        <p:blipFill>
          <a:blip r:embed="rId3"/>
          <a:stretch>
            <a:fillRect/>
          </a:stretch>
        </p:blipFill>
        <p:spPr>
          <a:xfrm>
            <a:off x="2982116" y="1247065"/>
            <a:ext cx="3122232" cy="2933324"/>
          </a:xfrm>
          <a:prstGeom prst="rect">
            <a:avLst/>
          </a:prstGeom>
        </p:spPr>
      </p:pic>
      <p:sp>
        <p:nvSpPr>
          <p:cNvPr id="16386" name="Rectangle 2"/>
          <p:cNvSpPr>
            <a:spLocks noGrp="1" noChangeArrowheads="1"/>
          </p:cNvSpPr>
          <p:nvPr>
            <p:ph type="title"/>
          </p:nvPr>
        </p:nvSpPr>
        <p:spPr/>
        <p:txBody>
          <a:bodyPr/>
          <a:lstStyle/>
          <a:p>
            <a:br>
              <a:rPr lang="da-DK" altLang="da-DK" dirty="0">
                <a:ea typeface="ＭＳ Ｐゴシック" charset="-128"/>
              </a:rPr>
            </a:br>
            <a:r>
              <a:rPr lang="da-DK" altLang="da-DK" dirty="0">
                <a:ea typeface="ＭＳ Ｐゴシック" charset="-128"/>
              </a:rPr>
              <a:t>Grundlæggende psykologiske behov</a:t>
            </a:r>
            <a:br>
              <a:rPr lang="da-DK" dirty="0"/>
            </a:br>
            <a:endParaRPr lang="da-DK" altLang="da-DK" dirty="0">
              <a:ea typeface="ＭＳ Ｐゴシック" charset="-128"/>
            </a:endParaRPr>
          </a:p>
        </p:txBody>
      </p:sp>
      <p:sp>
        <p:nvSpPr>
          <p:cNvPr id="3" name="Tekstboks 2"/>
          <p:cNvSpPr txBox="1"/>
          <p:nvPr/>
        </p:nvSpPr>
        <p:spPr>
          <a:xfrm>
            <a:off x="571114" y="717025"/>
            <a:ext cx="4618771" cy="830997"/>
          </a:xfrm>
          <a:prstGeom prst="rect">
            <a:avLst/>
          </a:prstGeom>
          <a:noFill/>
        </p:spPr>
        <p:txBody>
          <a:bodyPr wrap="square" lIns="67500" rtlCol="0">
            <a:spAutoFit/>
          </a:bodyPr>
          <a:lstStyle/>
          <a:p>
            <a:r>
              <a:rPr lang="da-DK" sz="2400" dirty="0">
                <a:latin typeface="+mj-lt"/>
              </a:rPr>
              <a:t>Det fremmer trivslen, </a:t>
            </a:r>
          </a:p>
          <a:p>
            <a:r>
              <a:rPr lang="da-DK" sz="2400" dirty="0">
                <a:latin typeface="+mj-lt"/>
              </a:rPr>
              <a:t>når behovene er dækket </a:t>
            </a:r>
          </a:p>
        </p:txBody>
      </p:sp>
      <p:sp>
        <p:nvSpPr>
          <p:cNvPr id="12" name="Tekstboks 11"/>
          <p:cNvSpPr txBox="1"/>
          <p:nvPr/>
        </p:nvSpPr>
        <p:spPr>
          <a:xfrm>
            <a:off x="5720468" y="3364375"/>
            <a:ext cx="3009464" cy="1135331"/>
          </a:xfrm>
          <a:prstGeom prst="rect">
            <a:avLst/>
          </a:prstGeom>
          <a:noFill/>
        </p:spPr>
        <p:txBody>
          <a:bodyPr wrap="square" lIns="67500" rtlCol="0">
            <a:noAutofit/>
          </a:bodyPr>
          <a:lstStyle/>
          <a:p>
            <a:pPr fontAlgn="base"/>
            <a:r>
              <a:rPr lang="da-DK" sz="1350" dirty="0"/>
              <a:t>Identitet: at vide, hvem man er, det vil sige kunne ‘fortælle’ eller blive bekræftet i sin livshistorie</a:t>
            </a:r>
          </a:p>
        </p:txBody>
      </p:sp>
      <p:sp>
        <p:nvSpPr>
          <p:cNvPr id="20" name="Pladsholder til sidefod 4"/>
          <p:cNvSpPr txBox="1">
            <a:spLocks/>
          </p:cNvSpPr>
          <p:nvPr/>
        </p:nvSpPr>
        <p:spPr>
          <a:xfrm>
            <a:off x="3921369" y="4847565"/>
            <a:ext cx="332935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a-DK" sz="525" dirty="0"/>
          </a:p>
        </p:txBody>
      </p:sp>
      <p:sp>
        <p:nvSpPr>
          <p:cNvPr id="4" name="Tekstboks 3"/>
          <p:cNvSpPr txBox="1"/>
          <p:nvPr/>
        </p:nvSpPr>
        <p:spPr>
          <a:xfrm>
            <a:off x="6099024" y="1940299"/>
            <a:ext cx="2416326" cy="1001904"/>
          </a:xfrm>
          <a:prstGeom prst="rect">
            <a:avLst/>
          </a:prstGeom>
          <a:noFill/>
        </p:spPr>
        <p:txBody>
          <a:bodyPr wrap="square" lIns="67500" rtlCol="0">
            <a:noAutofit/>
          </a:bodyPr>
          <a:lstStyle/>
          <a:p>
            <a:r>
              <a:rPr lang="da-DK" sz="1350" dirty="0"/>
              <a:t>Trøst: at opleve </a:t>
            </a:r>
            <a:r>
              <a:rPr lang="da-DK" sz="1350" dirty="0">
                <a:solidFill>
                  <a:srgbClr val="363636"/>
                </a:solidFill>
                <a:latin typeface="via"/>
              </a:rPr>
              <a:t>tryghed, ømhed, nærhed, lindring af ængstelse og sorg og føle sig mødt</a:t>
            </a:r>
            <a:endParaRPr lang="da-DK" sz="1350" i="1" dirty="0"/>
          </a:p>
        </p:txBody>
      </p:sp>
      <p:sp>
        <p:nvSpPr>
          <p:cNvPr id="13" name="Tekstboks 12"/>
          <p:cNvSpPr txBox="1"/>
          <p:nvPr/>
        </p:nvSpPr>
        <p:spPr>
          <a:xfrm>
            <a:off x="571114" y="3336388"/>
            <a:ext cx="2852419" cy="648818"/>
          </a:xfrm>
          <a:prstGeom prst="rect">
            <a:avLst/>
          </a:prstGeom>
          <a:noFill/>
        </p:spPr>
        <p:txBody>
          <a:bodyPr wrap="square" lIns="67500" rtlCol="0">
            <a:noAutofit/>
          </a:bodyPr>
          <a:lstStyle/>
          <a:p>
            <a:pPr fontAlgn="base"/>
            <a:r>
              <a:rPr lang="da-DK" sz="1350" dirty="0"/>
              <a:t>Beskæftigelse: at indgå i meningsfulde og genkendelige aktiviteter, som trækker på ens ressourcer og ønsker</a:t>
            </a:r>
          </a:p>
        </p:txBody>
      </p:sp>
      <p:sp>
        <p:nvSpPr>
          <p:cNvPr id="14" name="Tekstboks 13"/>
          <p:cNvSpPr txBox="1"/>
          <p:nvPr/>
        </p:nvSpPr>
        <p:spPr>
          <a:xfrm>
            <a:off x="571114" y="1964091"/>
            <a:ext cx="2623508" cy="879231"/>
          </a:xfrm>
          <a:prstGeom prst="rect">
            <a:avLst/>
          </a:prstGeom>
          <a:noFill/>
        </p:spPr>
        <p:txBody>
          <a:bodyPr wrap="square" lIns="67500" rtlCol="0">
            <a:noAutofit/>
          </a:bodyPr>
          <a:lstStyle/>
          <a:p>
            <a:r>
              <a:rPr lang="da-DK" sz="1350" dirty="0"/>
              <a:t>Inklusion: at føle sig inddraget og være en del af et socialt fællesskab</a:t>
            </a:r>
            <a:endParaRPr lang="da-DK" sz="1350" i="1" dirty="0"/>
          </a:p>
        </p:txBody>
      </p:sp>
      <p:sp>
        <p:nvSpPr>
          <p:cNvPr id="15" name="Tekstboks 14"/>
          <p:cNvSpPr txBox="1"/>
          <p:nvPr/>
        </p:nvSpPr>
        <p:spPr>
          <a:xfrm>
            <a:off x="5135880" y="1036342"/>
            <a:ext cx="3379470" cy="724012"/>
          </a:xfrm>
          <a:prstGeom prst="rect">
            <a:avLst/>
          </a:prstGeom>
          <a:noFill/>
        </p:spPr>
        <p:txBody>
          <a:bodyPr wrap="square" lIns="67500" rtlCol="0">
            <a:noAutofit/>
          </a:bodyPr>
          <a:lstStyle/>
          <a:p>
            <a:r>
              <a:rPr lang="da-DK" sz="1350" dirty="0"/>
              <a:t>Tilknytning: at have tillid og knytte bånd til et andet menneske, så man føler sig sikker</a:t>
            </a:r>
            <a:endParaRPr lang="da-DK" sz="1350" i="1" dirty="0"/>
          </a:p>
        </p:txBody>
      </p:sp>
      <p:sp>
        <p:nvSpPr>
          <p:cNvPr id="17" name="Tekstfelt 16">
            <a:extLst>
              <a:ext uri="{FF2B5EF4-FFF2-40B4-BE49-F238E27FC236}">
                <a16:creationId xmlns:a16="http://schemas.microsoft.com/office/drawing/2014/main" id="{5FC4EF73-5617-47A9-87BC-252B50507747}"/>
              </a:ext>
            </a:extLst>
          </p:cNvPr>
          <p:cNvSpPr txBox="1"/>
          <p:nvPr/>
        </p:nvSpPr>
        <p:spPr>
          <a:xfrm>
            <a:off x="1614488" y="4519122"/>
            <a:ext cx="6258911" cy="300082"/>
          </a:xfrm>
          <a:prstGeom prst="rect">
            <a:avLst/>
          </a:prstGeom>
          <a:noFill/>
        </p:spPr>
        <p:txBody>
          <a:bodyPr wrap="square">
            <a:spAutoFit/>
          </a:bodyPr>
          <a:lstStyle/>
          <a:p>
            <a:r>
              <a:rPr lang="da-DK" sz="1350" dirty="0"/>
              <a:t>Kærlighed: alle mennesker har brug for at blive holdt af og blive accepteret ubetinget</a:t>
            </a:r>
          </a:p>
        </p:txBody>
      </p:sp>
      <p:sp>
        <p:nvSpPr>
          <p:cNvPr id="7" name="Pladsholder til dato 6">
            <a:extLst>
              <a:ext uri="{FF2B5EF4-FFF2-40B4-BE49-F238E27FC236}">
                <a16:creationId xmlns:a16="http://schemas.microsoft.com/office/drawing/2014/main" id="{A0DC317F-C952-415A-996E-0EBD16FD6607}"/>
              </a:ext>
            </a:extLst>
          </p:cNvPr>
          <p:cNvSpPr>
            <a:spLocks noGrp="1"/>
          </p:cNvSpPr>
          <p:nvPr>
            <p:ph type="dt" sz="half" idx="10"/>
          </p:nvPr>
        </p:nvSpPr>
        <p:spPr/>
        <p:txBody>
          <a:bodyPr/>
          <a:lstStyle/>
          <a:p>
            <a:r>
              <a:rPr lang="da-DK"/>
              <a:t>Revideret efterår 2023</a:t>
            </a:r>
            <a:endParaRPr lang="da-DK" dirty="0"/>
          </a:p>
        </p:txBody>
      </p:sp>
      <p:sp>
        <p:nvSpPr>
          <p:cNvPr id="8" name="Pladsholder til sidefod 7">
            <a:extLst>
              <a:ext uri="{FF2B5EF4-FFF2-40B4-BE49-F238E27FC236}">
                <a16:creationId xmlns:a16="http://schemas.microsoft.com/office/drawing/2014/main" id="{9D9CA774-8BBB-4BC0-BA74-5E3B2205DA44}"/>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Pladsholder til slidenummer 8">
            <a:extLst>
              <a:ext uri="{FF2B5EF4-FFF2-40B4-BE49-F238E27FC236}">
                <a16:creationId xmlns:a16="http://schemas.microsoft.com/office/drawing/2014/main" id="{220569B8-D4A4-4354-819A-C4ADCB2F2C3F}"/>
              </a:ext>
            </a:extLst>
          </p:cNvPr>
          <p:cNvSpPr>
            <a:spLocks noGrp="1"/>
          </p:cNvSpPr>
          <p:nvPr>
            <p:ph type="sldNum" sz="quarter" idx="12"/>
          </p:nvPr>
        </p:nvSpPr>
        <p:spPr/>
        <p:txBody>
          <a:bodyPr/>
          <a:lstStyle/>
          <a:p>
            <a:fld id="{74447C9C-57A8-4003-9066-4A7E6D84F205}" type="slidenum">
              <a:rPr lang="da-DK" smtClean="0"/>
              <a:t>18</a:t>
            </a:fld>
            <a:endParaRPr lang="da-DK" dirty="0"/>
          </a:p>
        </p:txBody>
      </p:sp>
    </p:spTree>
    <p:extLst>
      <p:ext uri="{BB962C8B-B14F-4D97-AF65-F5344CB8AC3E}">
        <p14:creationId xmlns:p14="http://schemas.microsoft.com/office/powerpoint/2010/main" val="346263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br>
              <a:rPr lang="da-DK" altLang="da-DK" dirty="0">
                <a:ea typeface="ＭＳ Ｐゴシック" charset="-128"/>
              </a:rPr>
            </a:br>
            <a:r>
              <a:rPr lang="da-DK" altLang="da-DK" dirty="0">
                <a:ea typeface="ＭＳ Ｐゴシック" charset="-128"/>
              </a:rPr>
              <a:t>Øvelsesark: Psykologiske behov </a:t>
            </a:r>
            <a:br>
              <a:rPr lang="da-DK" dirty="0"/>
            </a:br>
            <a:endParaRPr lang="da-DK" altLang="da-DK" dirty="0">
              <a:ea typeface="ＭＳ Ｐゴシック" charset="-128"/>
            </a:endParaRPr>
          </a:p>
        </p:txBody>
      </p:sp>
      <p:sp>
        <p:nvSpPr>
          <p:cNvPr id="2" name="Pladsholder til indhold 1">
            <a:extLst>
              <a:ext uri="{FF2B5EF4-FFF2-40B4-BE49-F238E27FC236}">
                <a16:creationId xmlns:a16="http://schemas.microsoft.com/office/drawing/2014/main" id="{E7A2CCA7-5F3A-4CE6-9E6E-92821A665DCA}"/>
              </a:ext>
            </a:extLst>
          </p:cNvPr>
          <p:cNvSpPr>
            <a:spLocks noGrp="1"/>
          </p:cNvSpPr>
          <p:nvPr>
            <p:ph idx="1"/>
          </p:nvPr>
        </p:nvSpPr>
        <p:spPr/>
        <p:txBody>
          <a:bodyPr/>
          <a:lstStyle/>
          <a:p>
            <a:r>
              <a:rPr lang="da-DK" sz="1800" dirty="0"/>
              <a:t>Hvordan oplever du, at din kære trives</a:t>
            </a:r>
          </a:p>
          <a:p>
            <a:r>
              <a:rPr lang="da-DK" sz="1800" dirty="0"/>
              <a:t>Er der nogle behov som er mere vigtige for din kære </a:t>
            </a:r>
            <a:br>
              <a:rPr lang="da-DK" sz="1800" dirty="0"/>
            </a:br>
            <a:r>
              <a:rPr lang="da-DK" sz="1800" dirty="0"/>
              <a:t>end andre?</a:t>
            </a:r>
          </a:p>
          <a:p>
            <a:endParaRPr lang="da-DK" dirty="0"/>
          </a:p>
        </p:txBody>
      </p:sp>
      <p:sp>
        <p:nvSpPr>
          <p:cNvPr id="3" name="Pladsholder til tekst 2">
            <a:extLst>
              <a:ext uri="{FF2B5EF4-FFF2-40B4-BE49-F238E27FC236}">
                <a16:creationId xmlns:a16="http://schemas.microsoft.com/office/drawing/2014/main" id="{CF3EFD54-C296-492B-8973-55BD79302DB5}"/>
              </a:ext>
            </a:extLst>
          </p:cNvPr>
          <p:cNvSpPr>
            <a:spLocks noGrp="1"/>
          </p:cNvSpPr>
          <p:nvPr>
            <p:ph type="body" sz="quarter" idx="13"/>
          </p:nvPr>
        </p:nvSpPr>
        <p:spPr/>
        <p:txBody>
          <a:bodyPr/>
          <a:lstStyle/>
          <a:p>
            <a:endParaRPr lang="da-DK"/>
          </a:p>
        </p:txBody>
      </p:sp>
      <p:pic>
        <p:nvPicPr>
          <p:cNvPr id="5" name="Billede 4">
            <a:extLst>
              <a:ext uri="{FF2B5EF4-FFF2-40B4-BE49-F238E27FC236}">
                <a16:creationId xmlns:a16="http://schemas.microsoft.com/office/drawing/2014/main" id="{2ABD1576-1FFC-4806-B106-C15303DEC199}"/>
              </a:ext>
            </a:extLst>
          </p:cNvPr>
          <p:cNvPicPr>
            <a:picLocks noChangeAspect="1"/>
          </p:cNvPicPr>
          <p:nvPr/>
        </p:nvPicPr>
        <p:blipFill>
          <a:blip r:embed="rId3"/>
          <a:stretch>
            <a:fillRect/>
          </a:stretch>
        </p:blipFill>
        <p:spPr>
          <a:xfrm rot="708490">
            <a:off x="5760663" y="1053066"/>
            <a:ext cx="2224123" cy="3152267"/>
          </a:xfrm>
          <a:prstGeom prst="rect">
            <a:avLst/>
          </a:prstGeom>
          <a:ln>
            <a:noFill/>
          </a:ln>
          <a:effectLst>
            <a:outerShdw blurRad="63500" sx="102000" sy="102000" algn="ctr" rotWithShape="0">
              <a:prstClr val="black">
                <a:alpha val="40000"/>
              </a:prstClr>
            </a:outerShdw>
          </a:effectLst>
        </p:spPr>
      </p:pic>
      <p:sp>
        <p:nvSpPr>
          <p:cNvPr id="4" name="Pladsholder til dato 3">
            <a:extLst>
              <a:ext uri="{FF2B5EF4-FFF2-40B4-BE49-F238E27FC236}">
                <a16:creationId xmlns:a16="http://schemas.microsoft.com/office/drawing/2014/main" id="{4CD48717-A048-4DE2-8651-86E2CDE42A3E}"/>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5A97B2CB-09FB-40BB-9FF8-9AB345F3CA0E}"/>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slidenummer 6">
            <a:extLst>
              <a:ext uri="{FF2B5EF4-FFF2-40B4-BE49-F238E27FC236}">
                <a16:creationId xmlns:a16="http://schemas.microsoft.com/office/drawing/2014/main" id="{615514CC-4EB0-4FBB-8DC7-B51035E5220E}"/>
              </a:ext>
            </a:extLst>
          </p:cNvPr>
          <p:cNvSpPr>
            <a:spLocks noGrp="1"/>
          </p:cNvSpPr>
          <p:nvPr>
            <p:ph type="sldNum" sz="quarter" idx="12"/>
          </p:nvPr>
        </p:nvSpPr>
        <p:spPr/>
        <p:txBody>
          <a:bodyPr/>
          <a:lstStyle/>
          <a:p>
            <a:fld id="{74447C9C-57A8-4003-9066-4A7E6D84F205}" type="slidenum">
              <a:rPr lang="da-DK" smtClean="0"/>
              <a:t>19</a:t>
            </a:fld>
            <a:endParaRPr lang="da-DK" dirty="0"/>
          </a:p>
        </p:txBody>
      </p:sp>
    </p:spTree>
    <p:extLst>
      <p:ext uri="{BB962C8B-B14F-4D97-AF65-F5344CB8AC3E}">
        <p14:creationId xmlns:p14="http://schemas.microsoft.com/office/powerpoint/2010/main" val="89221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sz="3975" dirty="0"/>
              <a:t>Velkommen</a:t>
            </a:r>
            <a:br>
              <a:rPr lang="da-DK" dirty="0"/>
            </a:br>
            <a:br>
              <a:rPr lang="da-DK" dirty="0"/>
            </a:br>
            <a:r>
              <a:rPr lang="da-DK" sz="3000" dirty="0"/>
              <a:t>Pårørendekursus</a:t>
            </a:r>
            <a:br>
              <a:rPr lang="da-DK" sz="3000" dirty="0"/>
            </a:br>
            <a:r>
              <a:rPr lang="da-DK" sz="3000" dirty="0"/>
              <a:t>Livet med demens i eget hjem</a:t>
            </a:r>
            <a:endParaRPr lang="da-DK" sz="2025" dirty="0"/>
          </a:p>
        </p:txBody>
      </p:sp>
      <p:sp>
        <p:nvSpPr>
          <p:cNvPr id="3" name="Subtitle 2"/>
          <p:cNvSpPr>
            <a:spLocks noGrp="1"/>
          </p:cNvSpPr>
          <p:nvPr>
            <p:ph type="subTitle" idx="1"/>
          </p:nvPr>
        </p:nvSpPr>
        <p:spPr>
          <a:xfrm>
            <a:off x="1657350" y="2617470"/>
            <a:ext cx="5829300" cy="1325880"/>
          </a:xfrm>
        </p:spPr>
        <p:txBody>
          <a:bodyPr>
            <a:normAutofit lnSpcReduction="10000"/>
          </a:bodyPr>
          <a:lstStyle/>
          <a:p>
            <a:endParaRPr lang="da-DK" dirty="0"/>
          </a:p>
          <a:p>
            <a:r>
              <a:rPr lang="da-DK" dirty="0"/>
              <a:t>Underviser XXX</a:t>
            </a:r>
          </a:p>
          <a:p>
            <a:r>
              <a:rPr lang="da-DK" dirty="0"/>
              <a:t>Dato</a:t>
            </a:r>
          </a:p>
          <a:p>
            <a:r>
              <a:rPr lang="da-DK" dirty="0"/>
              <a:t>Sted</a:t>
            </a:r>
          </a:p>
        </p:txBody>
      </p:sp>
    </p:spTree>
    <p:extLst>
      <p:ext uri="{BB962C8B-B14F-4D97-AF65-F5344CB8AC3E}">
        <p14:creationId xmlns:p14="http://schemas.microsoft.com/office/powerpoint/2010/main" val="336096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1227" y="1676696"/>
            <a:ext cx="7241549" cy="1790108"/>
          </a:xfrm>
        </p:spPr>
        <p:txBody>
          <a:bodyPr anchor="t">
            <a:normAutofit/>
          </a:bodyPr>
          <a:lstStyle/>
          <a:p>
            <a:r>
              <a:rPr lang="da-DK"/>
              <a:t>Hvad synes du har været interessant i dag?</a:t>
            </a:r>
          </a:p>
        </p:txBody>
      </p:sp>
    </p:spTree>
    <p:extLst>
      <p:ext uri="{BB962C8B-B14F-4D97-AF65-F5344CB8AC3E}">
        <p14:creationId xmlns:p14="http://schemas.microsoft.com/office/powerpoint/2010/main" val="99363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227" y="1676696"/>
            <a:ext cx="7241549" cy="1790108"/>
          </a:xfrm>
        </p:spPr>
        <p:txBody>
          <a:bodyPr anchor="t">
            <a:normAutofit/>
          </a:bodyPr>
          <a:lstStyle/>
          <a:p>
            <a:r>
              <a:rPr lang="da-DK" dirty="0"/>
              <a:t>Tak for i dag</a:t>
            </a:r>
            <a:br>
              <a:rPr lang="da-DK" dirty="0"/>
            </a:br>
            <a:endParaRPr lang="da-DK"/>
          </a:p>
        </p:txBody>
      </p:sp>
    </p:spTree>
    <p:extLst>
      <p:ext uri="{BB962C8B-B14F-4D97-AF65-F5344CB8AC3E}">
        <p14:creationId xmlns:p14="http://schemas.microsoft.com/office/powerpoint/2010/main" val="46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a-DK" dirty="0"/>
              <a:t>Modul 2</a:t>
            </a:r>
            <a:br>
              <a:rPr lang="da-DK" dirty="0"/>
            </a:br>
            <a:r>
              <a:rPr lang="da-DK" dirty="0"/>
              <a:t>At se det hele menneske</a:t>
            </a:r>
          </a:p>
        </p:txBody>
      </p:sp>
      <p:sp>
        <p:nvSpPr>
          <p:cNvPr id="3" name="Subtitle 2"/>
          <p:cNvSpPr>
            <a:spLocks noGrp="1"/>
          </p:cNvSpPr>
          <p:nvPr>
            <p:ph type="subTitle" idx="1"/>
          </p:nvPr>
        </p:nvSpPr>
        <p:spPr>
          <a:xfrm>
            <a:off x="1657350" y="2154556"/>
            <a:ext cx="5829300" cy="1788795"/>
          </a:xfrm>
        </p:spPr>
        <p:txBody>
          <a:bodyPr/>
          <a:lstStyle/>
          <a:p>
            <a:r>
              <a:rPr lang="da-DK" b="1" dirty="0"/>
              <a:t>Dagens emner:</a:t>
            </a:r>
          </a:p>
          <a:p>
            <a:r>
              <a:rPr lang="da-DK" dirty="0"/>
              <a:t>Det komplekse demensbillede</a:t>
            </a:r>
          </a:p>
          <a:p>
            <a:r>
              <a:rPr lang="da-DK" dirty="0"/>
              <a:t>Betydning og brug af livshistorien</a:t>
            </a:r>
          </a:p>
          <a:p>
            <a:endParaRPr lang="da-DK" dirty="0"/>
          </a:p>
        </p:txBody>
      </p:sp>
    </p:spTree>
    <p:extLst>
      <p:ext uri="{BB962C8B-B14F-4D97-AF65-F5344CB8AC3E}">
        <p14:creationId xmlns:p14="http://schemas.microsoft.com/office/powerpoint/2010/main" val="2100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At se og forstå personen med demens</a:t>
            </a:r>
          </a:p>
        </p:txBody>
      </p:sp>
      <p:sp>
        <p:nvSpPr>
          <p:cNvPr id="5" name="Pladsholder til indhold 4"/>
          <p:cNvSpPr>
            <a:spLocks noGrp="1"/>
          </p:cNvSpPr>
          <p:nvPr>
            <p:ph idx="1"/>
          </p:nvPr>
        </p:nvSpPr>
        <p:spPr>
          <a:xfrm>
            <a:off x="628650" y="967740"/>
            <a:ext cx="7886700" cy="3664982"/>
          </a:xfrm>
        </p:spPr>
        <p:txBody>
          <a:bodyPr>
            <a:noAutofit/>
          </a:bodyPr>
          <a:lstStyle/>
          <a:p>
            <a:r>
              <a:rPr lang="da-DK" sz="1600" dirty="0"/>
              <a:t>Mennesker reagerer forskelligt, når de får en demenssygdom</a:t>
            </a:r>
          </a:p>
          <a:p>
            <a:r>
              <a:rPr lang="da-DK" sz="1600" dirty="0"/>
              <a:t>Vigtigt at have fokus på det unikke, hele menneske og ikke kun på demenssygdommen</a:t>
            </a:r>
          </a:p>
          <a:p>
            <a:r>
              <a:rPr lang="da-DK" sz="1600" dirty="0"/>
              <a:t>Derfor skal personer med demens mødes med en personcentreret tilgang </a:t>
            </a:r>
          </a:p>
          <a:p>
            <a:endParaRPr lang="da-DK" sz="1600" dirty="0"/>
          </a:p>
          <a:p>
            <a:pPr marL="0" indent="0">
              <a:buNone/>
            </a:pPr>
            <a:r>
              <a:rPr lang="da-DK" sz="1600" b="1" dirty="0"/>
              <a:t> Hvad vil en personcentreret tilgang sige?  </a:t>
            </a:r>
          </a:p>
          <a:p>
            <a:r>
              <a:rPr lang="da-DK" sz="1600" dirty="0"/>
              <a:t>Det enkelte menneske er unikt og adfærden skal ses og forstås i et helhedsperspektiv</a:t>
            </a:r>
          </a:p>
          <a:p>
            <a:r>
              <a:rPr lang="da-DK" sz="1600" dirty="0"/>
              <a:t>At man tager personen med demens alvorligt ved at anerkende deres følelser, forståelser og oplevelser af verden</a:t>
            </a:r>
          </a:p>
          <a:p>
            <a:r>
              <a:rPr lang="da-DK" sz="1600" dirty="0"/>
              <a:t>At man skaber mulighed for at mennesker med demens trives og lever et godt liv på trods af sygdommen</a:t>
            </a:r>
          </a:p>
          <a:p>
            <a:r>
              <a:rPr lang="da-DK" sz="1600" dirty="0">
                <a:solidFill>
                  <a:srgbClr val="000000"/>
                </a:solidFill>
              </a:rPr>
              <a:t>At man har blik for de ressourcer og kognitive funktioner som personen fortsat har i behold</a:t>
            </a:r>
          </a:p>
          <a:p>
            <a:endParaRPr lang="da-DK" dirty="0"/>
          </a:p>
          <a:p>
            <a:endParaRPr lang="da-DK" dirty="0"/>
          </a:p>
          <a:p>
            <a:pPr marL="0" indent="0">
              <a:buNone/>
            </a:pPr>
            <a:endParaRPr lang="da-DK" dirty="0"/>
          </a:p>
          <a:p>
            <a:endParaRPr lang="da-DK" dirty="0"/>
          </a:p>
          <a:p>
            <a:endParaRPr lang="da-DK" dirty="0"/>
          </a:p>
        </p:txBody>
      </p:sp>
      <p:sp>
        <p:nvSpPr>
          <p:cNvPr id="2" name="Pladsholder til dato 1">
            <a:extLst>
              <a:ext uri="{FF2B5EF4-FFF2-40B4-BE49-F238E27FC236}">
                <a16:creationId xmlns:a16="http://schemas.microsoft.com/office/drawing/2014/main" id="{102B2A7A-5B81-4964-AF85-039B0101947D}"/>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DEB6B879-F5A3-4E9B-89C3-E4D68DD61134}"/>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3A798FE1-1230-47B5-8849-5A6B76DD86CA}"/>
              </a:ext>
            </a:extLst>
          </p:cNvPr>
          <p:cNvSpPr>
            <a:spLocks noGrp="1"/>
          </p:cNvSpPr>
          <p:nvPr>
            <p:ph type="sldNum" sz="quarter" idx="12"/>
          </p:nvPr>
        </p:nvSpPr>
        <p:spPr/>
        <p:txBody>
          <a:bodyPr/>
          <a:lstStyle/>
          <a:p>
            <a:fld id="{74447C9C-57A8-4003-9066-4A7E6D84F205}" type="slidenum">
              <a:rPr lang="da-DK" smtClean="0"/>
              <a:t>4</a:t>
            </a:fld>
            <a:endParaRPr lang="da-DK" dirty="0"/>
          </a:p>
        </p:txBody>
      </p:sp>
    </p:spTree>
    <p:extLst>
      <p:ext uri="{BB962C8B-B14F-4D97-AF65-F5344CB8AC3E}">
        <p14:creationId xmlns:p14="http://schemas.microsoft.com/office/powerpoint/2010/main" val="409866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628651" y="98613"/>
            <a:ext cx="6805495" cy="398639"/>
          </a:xfrm>
        </p:spPr>
        <p:txBody>
          <a:bodyPr vert="horz" lIns="91440" tIns="0" rIns="0" bIns="0" rtlCol="0" anchor="ctr">
            <a:normAutofit/>
          </a:bodyPr>
          <a:lstStyle/>
          <a:p>
            <a:r>
              <a:rPr lang="da-DK" b="1" kern="1200" dirty="0">
                <a:latin typeface="+mj-lt"/>
                <a:ea typeface="+mj-ea"/>
                <a:cs typeface="+mj-cs"/>
              </a:rPr>
              <a:t>Hvad vil det sige at anerkende et andet menneske?</a:t>
            </a:r>
          </a:p>
        </p:txBody>
      </p:sp>
      <p:sp>
        <p:nvSpPr>
          <p:cNvPr id="15" name="Pladsholder til indhold 14"/>
          <p:cNvSpPr>
            <a:spLocks noGrp="1"/>
          </p:cNvSpPr>
          <p:nvPr>
            <p:ph idx="1"/>
          </p:nvPr>
        </p:nvSpPr>
        <p:spPr>
          <a:xfrm>
            <a:off x="628650" y="1524000"/>
            <a:ext cx="7886700" cy="3108722"/>
          </a:xfrm>
        </p:spPr>
        <p:txBody>
          <a:bodyPr vert="horz" lIns="91440" tIns="45720" rIns="91440" bIns="45720" rtlCol="0">
            <a:normAutofit/>
          </a:bodyPr>
          <a:lstStyle/>
          <a:p>
            <a:pPr marL="0" indent="0">
              <a:buNone/>
            </a:pPr>
            <a:r>
              <a:rPr lang="da-DK" sz="1800" i="1" dirty="0"/>
              <a:t>”At man, når det i Sandhed skal lykkes En at føre et Menneske hen til et bestemt Sted, </a:t>
            </a:r>
            <a:r>
              <a:rPr lang="da-DK" sz="1800" b="1" i="1" dirty="0"/>
              <a:t>først og fremmest må passe på at finde ham der, hvor han er, og begynde der. </a:t>
            </a:r>
            <a:r>
              <a:rPr lang="da-DK" sz="1800" i="1" dirty="0"/>
              <a:t>Dette er Hemmeligheden i al Hjælpekunst. Enhver, der ikke kan det, han er selv i en indbildning, når han mener at kunne hjælpe en Anden. For i Sandhed at kunne hjælpe en Anden, må jeg forstå mere end han – men dog vel først og fremmest forstå det, han forstår. Når jeg ikke gør det, så hjælper min Mere-</a:t>
            </a:r>
            <a:r>
              <a:rPr lang="da-DK" sz="1800" i="1" dirty="0" err="1"/>
              <a:t>Forståen</a:t>
            </a:r>
            <a:r>
              <a:rPr lang="da-DK" sz="1800" i="1" dirty="0"/>
              <a:t> ham slet ikke.”</a:t>
            </a:r>
          </a:p>
          <a:p>
            <a:pPr marL="0" indent="0"/>
            <a:endParaRPr lang="da-DK" i="1" dirty="0"/>
          </a:p>
          <a:p>
            <a:pPr marL="0" indent="0">
              <a:buNone/>
            </a:pPr>
            <a:r>
              <a:rPr lang="da-DK" i="1" dirty="0"/>
              <a:t>Søren Kierkegaard, Samlede Værker, 3. udg., bind 18, s. 96-97, Kbh., 1962</a:t>
            </a:r>
          </a:p>
        </p:txBody>
      </p:sp>
      <p:sp>
        <p:nvSpPr>
          <p:cNvPr id="2" name="Pladsholder til dato 1">
            <a:extLst>
              <a:ext uri="{FF2B5EF4-FFF2-40B4-BE49-F238E27FC236}">
                <a16:creationId xmlns:a16="http://schemas.microsoft.com/office/drawing/2014/main" id="{B3884791-2356-4F0E-99A3-B34763221854}"/>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600"/>
              </a:spcAft>
            </a:pPr>
            <a:r>
              <a:rPr lang="da-DK" kern="1200">
                <a:latin typeface="+mn-lt"/>
                <a:ea typeface="+mn-ea"/>
                <a:cs typeface="+mn-cs"/>
              </a:rPr>
              <a:t>Revideret efterår 2023</a:t>
            </a:r>
          </a:p>
        </p:txBody>
      </p:sp>
      <p:sp>
        <p:nvSpPr>
          <p:cNvPr id="3" name="Pladsholder til sidefod 2">
            <a:extLst>
              <a:ext uri="{FF2B5EF4-FFF2-40B4-BE49-F238E27FC236}">
                <a16:creationId xmlns:a16="http://schemas.microsoft.com/office/drawing/2014/main" id="{0F5370B1-0750-4743-A4FA-7EF2BCFBC226}"/>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600"/>
              </a:spcAft>
            </a:pPr>
            <a:r>
              <a:rPr lang="da-DK" kern="1200">
                <a:latin typeface="+mn-lt"/>
                <a:ea typeface="+mn-ea"/>
                <a:cs typeface="+mn-cs"/>
              </a:rPr>
              <a:t>Billedmateriale: Nationalt Videnscenter for Demens / Colourbox.dk / Commons Wikimedia</a:t>
            </a:r>
          </a:p>
        </p:txBody>
      </p:sp>
      <p:sp>
        <p:nvSpPr>
          <p:cNvPr id="8" name="Pladsholder til diasnummer 7"/>
          <p:cNvSpPr>
            <a:spLocks noGrp="1"/>
          </p:cNvSpPr>
          <p:nvPr>
            <p:ph type="sldNum" sz="quarter" idx="12"/>
          </p:nvPr>
        </p:nvSpPr>
        <p:spPr>
          <a:xfrm>
            <a:off x="8091158" y="4847566"/>
            <a:ext cx="424192" cy="273844"/>
          </a:xfrm>
        </p:spPr>
        <p:txBody>
          <a:bodyPr vert="horz" lIns="91440" tIns="45720" rIns="91440" bIns="45720" rtlCol="0" anchor="ctr">
            <a:normAutofit/>
          </a:bodyPr>
          <a:lstStyle/>
          <a:p>
            <a:pPr>
              <a:spcAft>
                <a:spcPts val="600"/>
              </a:spcAft>
            </a:pPr>
            <a:fld id="{74447C9C-57A8-4003-9066-4A7E6D84F205}" type="slidenum">
              <a:rPr lang="da-DK" smtClean="0"/>
              <a:pPr>
                <a:spcAft>
                  <a:spcPts val="600"/>
                </a:spcAft>
              </a:pPr>
              <a:t>5</a:t>
            </a:fld>
            <a:endParaRPr lang="da-DK"/>
          </a:p>
        </p:txBody>
      </p:sp>
      <p:sp>
        <p:nvSpPr>
          <p:cNvPr id="4" name="Tekstfelt 3">
            <a:extLst>
              <a:ext uri="{FF2B5EF4-FFF2-40B4-BE49-F238E27FC236}">
                <a16:creationId xmlns:a16="http://schemas.microsoft.com/office/drawing/2014/main" id="{660DCD86-52A7-4180-B341-05567DEECEA0}"/>
              </a:ext>
            </a:extLst>
          </p:cNvPr>
          <p:cNvSpPr txBox="1"/>
          <p:nvPr/>
        </p:nvSpPr>
        <p:spPr>
          <a:xfrm>
            <a:off x="628650" y="712096"/>
            <a:ext cx="7886700" cy="675905"/>
          </a:xfrm>
          <a:prstGeom prst="rect">
            <a:avLst/>
          </a:prstGeom>
        </p:spPr>
        <p:txBody>
          <a:bodyPr vert="horz" lIns="91440" tIns="45720" rIns="91440" bIns="45720" rtlCol="0">
            <a:normAutofit/>
          </a:bodyPr>
          <a:lstStyle/>
          <a:p>
            <a:pPr defTabSz="685800">
              <a:spcBef>
                <a:spcPts val="450"/>
              </a:spcBef>
            </a:pPr>
            <a:r>
              <a:rPr lang="da-DK" sz="2400" kern="1200" dirty="0">
                <a:latin typeface="+mj-lt"/>
                <a:ea typeface="+mn-ea"/>
                <a:cs typeface="+mn-cs"/>
              </a:rPr>
              <a:t>Sand Hjælpekunst</a:t>
            </a:r>
          </a:p>
        </p:txBody>
      </p:sp>
    </p:spTree>
    <p:extLst>
      <p:ext uri="{BB962C8B-B14F-4D97-AF65-F5344CB8AC3E}">
        <p14:creationId xmlns:p14="http://schemas.microsoft.com/office/powerpoint/2010/main" val="204176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dato 7">
            <a:extLst>
              <a:ext uri="{FF2B5EF4-FFF2-40B4-BE49-F238E27FC236}">
                <a16:creationId xmlns:a16="http://schemas.microsoft.com/office/drawing/2014/main" id="{C8B74075-6309-4AD5-A626-0CDE9EFF8D0B}"/>
              </a:ext>
            </a:extLst>
          </p:cNvPr>
          <p:cNvSpPr>
            <a:spLocks noGrp="1"/>
          </p:cNvSpPr>
          <p:nvPr>
            <p:ph type="dt" sz="half" idx="10"/>
          </p:nvPr>
        </p:nvSpPr>
        <p:spPr/>
        <p:txBody>
          <a:bodyPr anchor="ctr">
            <a:normAutofit/>
          </a:bodyPr>
          <a:lstStyle/>
          <a:p>
            <a:pPr>
              <a:spcAft>
                <a:spcPts val="450"/>
              </a:spcAft>
            </a:pPr>
            <a:r>
              <a:rPr lang="da-DK"/>
              <a:t>Revideret efterår 2023</a:t>
            </a:r>
          </a:p>
        </p:txBody>
      </p:sp>
      <p:sp>
        <p:nvSpPr>
          <p:cNvPr id="9" name="Pladsholder til sidefod 8">
            <a:extLst>
              <a:ext uri="{FF2B5EF4-FFF2-40B4-BE49-F238E27FC236}">
                <a16:creationId xmlns:a16="http://schemas.microsoft.com/office/drawing/2014/main" id="{39EF99FC-6CDC-48FF-9CF4-F98B48F918E7}"/>
              </a:ext>
            </a:extLst>
          </p:cNvPr>
          <p:cNvSpPr>
            <a:spLocks noGrp="1"/>
          </p:cNvSpPr>
          <p:nvPr>
            <p:ph type="ftr" sz="quarter" idx="11"/>
          </p:nvPr>
        </p:nvSpPr>
        <p:spPr/>
        <p:txBody>
          <a:bodyPr anchor="ctr">
            <a:normAutofit/>
          </a:bodyPr>
          <a:lstStyle/>
          <a:p>
            <a:pPr>
              <a:spcAft>
                <a:spcPts val="450"/>
              </a:spcAft>
            </a:pPr>
            <a:r>
              <a:rPr lang="da-DK" dirty="0"/>
              <a:t>Billedmateriale: Nationalt Videnscenter for Demens / Colourbox.dk / Commons Wikimedia</a:t>
            </a:r>
          </a:p>
        </p:txBody>
      </p:sp>
      <p:sp>
        <p:nvSpPr>
          <p:cNvPr id="4" name="Pladsholder til slidenummer 3">
            <a:extLst>
              <a:ext uri="{FF2B5EF4-FFF2-40B4-BE49-F238E27FC236}">
                <a16:creationId xmlns:a16="http://schemas.microsoft.com/office/drawing/2014/main" id="{66DBE5D9-26E1-46D8-8DBD-787AA2077778}"/>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6</a:t>
            </a:fld>
            <a:endParaRPr lang="da-DK"/>
          </a:p>
        </p:txBody>
      </p:sp>
      <p:sp>
        <p:nvSpPr>
          <p:cNvPr id="2" name="Titel 1">
            <a:extLst>
              <a:ext uri="{FF2B5EF4-FFF2-40B4-BE49-F238E27FC236}">
                <a16:creationId xmlns:a16="http://schemas.microsoft.com/office/drawing/2014/main" id="{BC1BC5BB-96C6-4E10-B565-19783AF4F8F4}"/>
              </a:ext>
            </a:extLst>
          </p:cNvPr>
          <p:cNvSpPr>
            <a:spLocks noGrp="1"/>
          </p:cNvSpPr>
          <p:nvPr>
            <p:ph type="title"/>
          </p:nvPr>
        </p:nvSpPr>
        <p:spPr/>
        <p:txBody>
          <a:bodyPr anchor="ctr">
            <a:normAutofit/>
          </a:bodyPr>
          <a:lstStyle/>
          <a:p>
            <a:r>
              <a:rPr lang="da-DK" dirty="0"/>
              <a:t>5 gode råd fra en person med demens</a:t>
            </a:r>
          </a:p>
        </p:txBody>
      </p:sp>
      <p:sp>
        <p:nvSpPr>
          <p:cNvPr id="3" name="Pladsholder til indhold 2">
            <a:extLst>
              <a:ext uri="{FF2B5EF4-FFF2-40B4-BE49-F238E27FC236}">
                <a16:creationId xmlns:a16="http://schemas.microsoft.com/office/drawing/2014/main" id="{7980AFA7-E0B2-432C-8238-1EF9A0808423}"/>
              </a:ext>
            </a:extLst>
          </p:cNvPr>
          <p:cNvSpPr>
            <a:spLocks noGrp="1"/>
          </p:cNvSpPr>
          <p:nvPr>
            <p:ph type="body" sz="quarter" idx="4294967295"/>
          </p:nvPr>
        </p:nvSpPr>
        <p:spPr>
          <a:xfrm>
            <a:off x="813361" y="845196"/>
            <a:ext cx="2212975" cy="1207270"/>
          </a:xfrm>
        </p:spPr>
        <p:txBody>
          <a:bodyPr>
            <a:normAutofit fontScale="85000" lnSpcReduction="10000"/>
          </a:bodyPr>
          <a:lstStyle/>
          <a:p>
            <a:pPr marL="0" indent="0">
              <a:lnSpc>
                <a:spcPct val="90000"/>
              </a:lnSpc>
              <a:buNone/>
            </a:pPr>
            <a:r>
              <a:rPr lang="da-DK" sz="1900" dirty="0"/>
              <a:t>Wendy Mitchell, ambassadør for Alzheimerforeningen i England, forfatter og har Alzheimers demens</a:t>
            </a:r>
          </a:p>
          <a:p>
            <a:pPr>
              <a:lnSpc>
                <a:spcPct val="90000"/>
              </a:lnSpc>
            </a:pPr>
            <a:endParaRPr lang="da-DK" sz="1125" dirty="0"/>
          </a:p>
        </p:txBody>
      </p:sp>
      <p:graphicFrame>
        <p:nvGraphicFramePr>
          <p:cNvPr id="15" name="Pladsholder til indhold 12">
            <a:extLst>
              <a:ext uri="{FF2B5EF4-FFF2-40B4-BE49-F238E27FC236}">
                <a16:creationId xmlns:a16="http://schemas.microsoft.com/office/drawing/2014/main" id="{41E76D53-C52C-C0B1-C7CF-DA6C7701E14C}"/>
              </a:ext>
            </a:extLst>
          </p:cNvPr>
          <p:cNvGraphicFramePr>
            <a:graphicFrameLocks noGrp="1"/>
          </p:cNvGraphicFramePr>
          <p:nvPr>
            <p:ph idx="4294967295"/>
            <p:extLst>
              <p:ext uri="{D42A27DB-BD31-4B8C-83A1-F6EECF244321}">
                <p14:modId xmlns:p14="http://schemas.microsoft.com/office/powerpoint/2010/main" val="2160708213"/>
              </p:ext>
            </p:extLst>
          </p:nvPr>
        </p:nvGraphicFramePr>
        <p:xfrm>
          <a:off x="3328680" y="744537"/>
          <a:ext cx="5186670" cy="365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Dementia has dramatically changed Wendy Mitchell's relationship with  cooking and eating | Alzheimer Europe">
            <a:extLst>
              <a:ext uri="{FF2B5EF4-FFF2-40B4-BE49-F238E27FC236}">
                <a16:creationId xmlns:a16="http://schemas.microsoft.com/office/drawing/2014/main" id="{54B81F7F-93E8-40CF-BBF9-020152D6F1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361" y="2116377"/>
            <a:ext cx="2228917" cy="2228917"/>
          </a:xfrm>
          <a:prstGeom prst="rect">
            <a:avLst/>
          </a:prstGeom>
          <a:noFill/>
          <a:extLst>
            <a:ext uri="{909E8E84-426E-40DD-AFC4-6F175D3DCCD1}">
              <a14:hiddenFill xmlns:a14="http://schemas.microsoft.com/office/drawing/2010/main">
                <a:solidFill>
                  <a:srgbClr val="FFFFFF"/>
                </a:solidFill>
              </a14:hiddenFill>
            </a:ext>
          </a:extLst>
        </p:spPr>
      </p:pic>
      <p:sp>
        <p:nvSpPr>
          <p:cNvPr id="20" name="Tekstfelt 19">
            <a:extLst>
              <a:ext uri="{FF2B5EF4-FFF2-40B4-BE49-F238E27FC236}">
                <a16:creationId xmlns:a16="http://schemas.microsoft.com/office/drawing/2014/main" id="{C2BB0351-0186-4F23-9F80-13EAE2B8433A}"/>
              </a:ext>
            </a:extLst>
          </p:cNvPr>
          <p:cNvSpPr txBox="1"/>
          <p:nvPr/>
        </p:nvSpPr>
        <p:spPr>
          <a:xfrm>
            <a:off x="4572000" y="4398962"/>
            <a:ext cx="3432941" cy="300082"/>
          </a:xfrm>
          <a:prstGeom prst="rect">
            <a:avLst/>
          </a:prstGeom>
          <a:noFill/>
        </p:spPr>
        <p:txBody>
          <a:bodyPr wrap="square">
            <a:spAutoFit/>
          </a:bodyPr>
          <a:lstStyle/>
          <a:p>
            <a:r>
              <a:rPr lang="da-DK" sz="1350" dirty="0"/>
              <a:t>Citater hentet fra Alzheimer.dk</a:t>
            </a:r>
          </a:p>
        </p:txBody>
      </p:sp>
    </p:spTree>
    <p:extLst>
      <p:ext uri="{BB962C8B-B14F-4D97-AF65-F5344CB8AC3E}">
        <p14:creationId xmlns:p14="http://schemas.microsoft.com/office/powerpoint/2010/main" val="71850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97C9B-ABF6-4336-A6CD-0B90C45ADFA4}"/>
              </a:ext>
            </a:extLst>
          </p:cNvPr>
          <p:cNvSpPr>
            <a:spLocks noGrp="1"/>
          </p:cNvSpPr>
          <p:nvPr>
            <p:ph type="title"/>
          </p:nvPr>
        </p:nvSpPr>
        <p:spPr/>
        <p:txBody>
          <a:bodyPr anchor="ctr">
            <a:normAutofit/>
          </a:bodyPr>
          <a:lstStyle/>
          <a:p>
            <a:r>
              <a:rPr lang="da-DK" dirty="0"/>
              <a:t>At se det hele menneske </a:t>
            </a:r>
          </a:p>
        </p:txBody>
      </p:sp>
      <p:sp>
        <p:nvSpPr>
          <p:cNvPr id="2055" name="Date Placeholder 3">
            <a:extLst>
              <a:ext uri="{FF2B5EF4-FFF2-40B4-BE49-F238E27FC236}">
                <a16:creationId xmlns:a16="http://schemas.microsoft.com/office/drawing/2014/main" id="{BB699CE3-DDE1-E776-6D4F-9CFFB0964E5E}"/>
              </a:ext>
            </a:extLst>
          </p:cNvPr>
          <p:cNvSpPr>
            <a:spLocks noGrp="1"/>
          </p:cNvSpPr>
          <p:nvPr>
            <p:ph type="dt" sz="half" idx="10"/>
          </p:nvPr>
        </p:nvSpPr>
        <p:spPr/>
        <p:txBody>
          <a:bodyPr anchor="ctr">
            <a:normAutofit/>
          </a:bodyPr>
          <a:lstStyle/>
          <a:p>
            <a:pPr>
              <a:spcAft>
                <a:spcPts val="450"/>
              </a:spcAft>
            </a:pPr>
            <a:r>
              <a:rPr lang="da-DK"/>
              <a:t>Revideret efterår 2023</a:t>
            </a:r>
            <a:endParaRPr lang="da-DK" dirty="0"/>
          </a:p>
        </p:txBody>
      </p:sp>
      <p:sp>
        <p:nvSpPr>
          <p:cNvPr id="2057" name="Footer Placeholder 4">
            <a:extLst>
              <a:ext uri="{FF2B5EF4-FFF2-40B4-BE49-F238E27FC236}">
                <a16:creationId xmlns:a16="http://schemas.microsoft.com/office/drawing/2014/main" id="{5FC1A153-A205-590B-FB4E-C7F32B7BBDCC}"/>
              </a:ext>
            </a:extLst>
          </p:cNvPr>
          <p:cNvSpPr>
            <a:spLocks noGrp="1"/>
          </p:cNvSpPr>
          <p:nvPr>
            <p:ph type="ftr" sz="quarter" idx="11"/>
          </p:nvPr>
        </p:nvSpPr>
        <p:spPr/>
        <p:txBody>
          <a:bodyPr anchor="ctr">
            <a:normAutofit/>
          </a:bodyPr>
          <a:lstStyle/>
          <a:p>
            <a:pPr>
              <a:spcAft>
                <a:spcPts val="450"/>
              </a:spcAft>
            </a:pPr>
            <a:r>
              <a:rPr lang="da-DK" dirty="0"/>
              <a:t>Billedmateriale: Nationalt Videnscenter for Demens / Colourbox.dk / Commons Wikimedia</a:t>
            </a:r>
          </a:p>
        </p:txBody>
      </p:sp>
      <p:sp>
        <p:nvSpPr>
          <p:cNvPr id="2059" name="Slide Number Placeholder 5">
            <a:extLst>
              <a:ext uri="{FF2B5EF4-FFF2-40B4-BE49-F238E27FC236}">
                <a16:creationId xmlns:a16="http://schemas.microsoft.com/office/drawing/2014/main" id="{0F5BB2C9-43A5-131D-7385-1F89DF1F154E}"/>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7</a:t>
            </a:fld>
            <a:endParaRPr lang="da-DK"/>
          </a:p>
        </p:txBody>
      </p:sp>
      <p:sp>
        <p:nvSpPr>
          <p:cNvPr id="3" name="Pladsholder til tekst 2">
            <a:extLst>
              <a:ext uri="{FF2B5EF4-FFF2-40B4-BE49-F238E27FC236}">
                <a16:creationId xmlns:a16="http://schemas.microsoft.com/office/drawing/2014/main" id="{0DEAF236-B847-4C80-97DA-1A912F0D3946}"/>
              </a:ext>
            </a:extLst>
          </p:cNvPr>
          <p:cNvSpPr>
            <a:spLocks noGrp="1"/>
          </p:cNvSpPr>
          <p:nvPr>
            <p:ph type="body" sz="quarter" idx="13"/>
          </p:nvPr>
        </p:nvSpPr>
        <p:spPr/>
        <p:txBody>
          <a:bodyPr>
            <a:noAutofit/>
          </a:bodyPr>
          <a:lstStyle/>
          <a:p>
            <a:r>
              <a:rPr lang="da-DK" sz="2400" b="0" i="0" dirty="0">
                <a:effectLst/>
              </a:rPr>
              <a:t>Helhedsperspektiv - demenssygdommens udtryk er summen af flere faktorer:</a:t>
            </a:r>
            <a:endParaRPr lang="da-DK" sz="2400" dirty="0"/>
          </a:p>
        </p:txBody>
      </p:sp>
      <p:pic>
        <p:nvPicPr>
          <p:cNvPr id="10" name="Billede 9">
            <a:extLst>
              <a:ext uri="{FF2B5EF4-FFF2-40B4-BE49-F238E27FC236}">
                <a16:creationId xmlns:a16="http://schemas.microsoft.com/office/drawing/2014/main" id="{0FA7FEFE-38A5-42ED-BE14-1507D6593E5F}"/>
              </a:ext>
            </a:extLst>
          </p:cNvPr>
          <p:cNvPicPr>
            <a:picLocks noChangeAspect="1"/>
          </p:cNvPicPr>
          <p:nvPr/>
        </p:nvPicPr>
        <p:blipFill>
          <a:blip r:embed="rId3"/>
          <a:stretch>
            <a:fillRect/>
          </a:stretch>
        </p:blipFill>
        <p:spPr>
          <a:xfrm>
            <a:off x="820904" y="1602845"/>
            <a:ext cx="6900863" cy="2932866"/>
          </a:xfrm>
          <a:prstGeom prst="rect">
            <a:avLst/>
          </a:prstGeom>
          <a:noFill/>
        </p:spPr>
      </p:pic>
    </p:spTree>
    <p:extLst>
      <p:ext uri="{BB962C8B-B14F-4D97-AF65-F5344CB8AC3E}">
        <p14:creationId xmlns:p14="http://schemas.microsoft.com/office/powerpoint/2010/main" val="266528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Personlighed</a:t>
            </a:r>
          </a:p>
        </p:txBody>
      </p:sp>
      <p:sp>
        <p:nvSpPr>
          <p:cNvPr id="3" name="Pladsholder til indhold 2"/>
          <p:cNvSpPr>
            <a:spLocks noGrp="1"/>
          </p:cNvSpPr>
          <p:nvPr>
            <p:ph idx="1"/>
          </p:nvPr>
        </p:nvSpPr>
        <p:spPr/>
        <p:txBody>
          <a:bodyPr>
            <a:normAutofit/>
          </a:bodyPr>
          <a:lstStyle/>
          <a:p>
            <a:r>
              <a:rPr lang="da-DK" altLang="da-DK" sz="1800" dirty="0">
                <a:ea typeface="ＭＳ Ｐゴシック" charset="-128"/>
              </a:rPr>
              <a:t>Hvilket værdisæt har personen? </a:t>
            </a:r>
          </a:p>
          <a:p>
            <a:r>
              <a:rPr lang="da-DK" altLang="da-DK" sz="1800" dirty="0">
                <a:ea typeface="ＭＳ Ｐゴシック" charset="-128"/>
              </a:rPr>
              <a:t>Hvad er vigtigt eller betydningsfuldt?</a:t>
            </a:r>
          </a:p>
          <a:p>
            <a:r>
              <a:rPr lang="da-DK" altLang="da-DK" sz="1800" dirty="0">
                <a:ea typeface="ＭＳ Ｐゴシック" charset="-128"/>
              </a:rPr>
              <a:t>Hvilke erfaringer har personen samlet gennem sit liv?</a:t>
            </a:r>
          </a:p>
          <a:p>
            <a:r>
              <a:rPr lang="da-DK" sz="1800" dirty="0"/>
              <a:t>Mestringsstrategier – reaktioner, når noget er svært eller utrygt</a:t>
            </a:r>
          </a:p>
          <a:p>
            <a:r>
              <a:rPr lang="da-DK" sz="1800" dirty="0"/>
              <a:t>Intelligens</a:t>
            </a:r>
          </a:p>
          <a:p>
            <a:r>
              <a:rPr lang="da-DK" sz="1800" dirty="0"/>
              <a:t>Humør</a:t>
            </a:r>
            <a:endParaRPr lang="da-DK" altLang="da-DK" sz="1800" dirty="0">
              <a:ea typeface="ＭＳ Ｐゴシック" charset="-128"/>
            </a:endParaRPr>
          </a:p>
          <a:p>
            <a:r>
              <a:rPr lang="da-DK" sz="1800" dirty="0"/>
              <a:t>Oplevet livsbegivenheder, f.eks. dramatiske begivenheder</a:t>
            </a:r>
          </a:p>
        </p:txBody>
      </p:sp>
      <p:sp>
        <p:nvSpPr>
          <p:cNvPr id="4" name="Pladsholder til dato 3">
            <a:extLst>
              <a:ext uri="{FF2B5EF4-FFF2-40B4-BE49-F238E27FC236}">
                <a16:creationId xmlns:a16="http://schemas.microsoft.com/office/drawing/2014/main" id="{1FD0AA74-363E-45FF-A654-9CADCB1A3F4B}"/>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53727D12-5100-4166-BFA3-FC3BD734ED1E}"/>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74447C9C-57A8-4003-9066-4A7E6D84F205}" type="slidenum">
              <a:rPr lang="da-DK" smtClean="0"/>
              <a:t>8</a:t>
            </a:fld>
            <a:endParaRPr lang="da-DK" dirty="0"/>
          </a:p>
        </p:txBody>
      </p:sp>
      <p:sp>
        <p:nvSpPr>
          <p:cNvPr id="11" name="Pladsholder til tekst 10">
            <a:extLst>
              <a:ext uri="{FF2B5EF4-FFF2-40B4-BE49-F238E27FC236}">
                <a16:creationId xmlns:a16="http://schemas.microsoft.com/office/drawing/2014/main" id="{DD7C472C-749A-43FA-AE2B-CFCA2AD2F19C}"/>
              </a:ext>
            </a:extLst>
          </p:cNvPr>
          <p:cNvSpPr>
            <a:spLocks noGrp="1"/>
          </p:cNvSpPr>
          <p:nvPr>
            <p:ph type="body" sz="quarter" idx="13"/>
          </p:nvPr>
        </p:nvSpPr>
        <p:spPr/>
        <p:txBody>
          <a:bodyPr/>
          <a:lstStyle/>
          <a:p>
            <a:endParaRPr lang="da-DK"/>
          </a:p>
        </p:txBody>
      </p:sp>
      <p:pic>
        <p:nvPicPr>
          <p:cNvPr id="13" name="Billede 12">
            <a:extLst>
              <a:ext uri="{FF2B5EF4-FFF2-40B4-BE49-F238E27FC236}">
                <a16:creationId xmlns:a16="http://schemas.microsoft.com/office/drawing/2014/main" id="{EE45D54C-1EC4-4A07-94B5-D167EBD0C74D}"/>
              </a:ext>
            </a:extLst>
          </p:cNvPr>
          <p:cNvPicPr>
            <a:picLocks noChangeAspect="1"/>
          </p:cNvPicPr>
          <p:nvPr/>
        </p:nvPicPr>
        <p:blipFill>
          <a:blip r:embed="rId2"/>
          <a:stretch>
            <a:fillRect/>
          </a:stretch>
        </p:blipFill>
        <p:spPr>
          <a:xfrm>
            <a:off x="6814926" y="668081"/>
            <a:ext cx="1700424" cy="1711837"/>
          </a:xfrm>
          <a:prstGeom prst="rect">
            <a:avLst/>
          </a:prstGeom>
        </p:spPr>
      </p:pic>
    </p:spTree>
    <p:extLst>
      <p:ext uri="{BB962C8B-B14F-4D97-AF65-F5344CB8AC3E}">
        <p14:creationId xmlns:p14="http://schemas.microsoft.com/office/powerpoint/2010/main" val="20735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Livshistorie</a:t>
            </a:r>
          </a:p>
        </p:txBody>
      </p:sp>
      <p:sp>
        <p:nvSpPr>
          <p:cNvPr id="2" name="Pladsholder til indhold 1">
            <a:extLst>
              <a:ext uri="{FF2B5EF4-FFF2-40B4-BE49-F238E27FC236}">
                <a16:creationId xmlns:a16="http://schemas.microsoft.com/office/drawing/2014/main" id="{532881E0-C7E9-457F-838F-7E4B5E3E9846}"/>
              </a:ext>
            </a:extLst>
          </p:cNvPr>
          <p:cNvSpPr>
            <a:spLocks noGrp="1"/>
          </p:cNvSpPr>
          <p:nvPr>
            <p:ph idx="1"/>
          </p:nvPr>
        </p:nvSpPr>
        <p:spPr/>
        <p:txBody>
          <a:bodyPr/>
          <a:lstStyle/>
          <a:p>
            <a:r>
              <a:rPr lang="da-DK" altLang="da-DK" sz="1800" dirty="0">
                <a:ea typeface="ＭＳ Ｐゴシック" charset="-128"/>
              </a:rPr>
              <a:t>Hvilket liv har personen levet? Barndom, ungdom, voksenliv…</a:t>
            </a:r>
          </a:p>
          <a:p>
            <a:r>
              <a:rPr lang="da-DK" altLang="da-DK" sz="1800" dirty="0">
                <a:ea typeface="ＭＳ Ｐゴシック" charset="-128"/>
              </a:rPr>
              <a:t>Hvilken uddannelse og arbejde har personen haft?</a:t>
            </a:r>
          </a:p>
          <a:p>
            <a:r>
              <a:rPr lang="da-DK" altLang="da-DK" sz="1800" dirty="0">
                <a:ea typeface="ＭＳ Ｐゴシック" charset="-128"/>
              </a:rPr>
              <a:t>Hvilke interesser?</a:t>
            </a:r>
          </a:p>
          <a:p>
            <a:r>
              <a:rPr lang="da-DK" altLang="da-DK" sz="1800" dirty="0">
                <a:ea typeface="ＭＳ Ｐゴシック" charset="-128"/>
              </a:rPr>
              <a:t>Hvilke vaner har personen? Hvordan plejer det at være? Dags- og døgnrytme.</a:t>
            </a:r>
          </a:p>
          <a:p>
            <a:endParaRPr lang="da-DK" dirty="0"/>
          </a:p>
          <a:p>
            <a:endParaRPr lang="da-DK" dirty="0"/>
          </a:p>
          <a:p>
            <a:endParaRPr lang="da-DK" dirty="0"/>
          </a:p>
        </p:txBody>
      </p:sp>
      <p:sp>
        <p:nvSpPr>
          <p:cNvPr id="3" name="Pladsholder til dato 2">
            <a:extLst>
              <a:ext uri="{FF2B5EF4-FFF2-40B4-BE49-F238E27FC236}">
                <a16:creationId xmlns:a16="http://schemas.microsoft.com/office/drawing/2014/main" id="{E5575D0C-D582-4E7B-B39E-0EE5BFC91D7D}"/>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43348640-BEA5-4139-8D3F-C1E8D5B6CDC1}"/>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diasnummer 5"/>
          <p:cNvSpPr>
            <a:spLocks noGrp="1"/>
          </p:cNvSpPr>
          <p:nvPr>
            <p:ph type="sldNum" sz="quarter" idx="12"/>
          </p:nvPr>
        </p:nvSpPr>
        <p:spPr/>
        <p:txBody>
          <a:bodyPr/>
          <a:lstStyle/>
          <a:p>
            <a:fld id="{74447C9C-57A8-4003-9066-4A7E6D84F205}" type="slidenum">
              <a:rPr lang="da-DK" smtClean="0"/>
              <a:t>9</a:t>
            </a:fld>
            <a:endParaRPr lang="da-DK" dirty="0"/>
          </a:p>
        </p:txBody>
      </p:sp>
      <p:sp>
        <p:nvSpPr>
          <p:cNvPr id="9" name="Pladsholder til tekst 8">
            <a:extLst>
              <a:ext uri="{FF2B5EF4-FFF2-40B4-BE49-F238E27FC236}">
                <a16:creationId xmlns:a16="http://schemas.microsoft.com/office/drawing/2014/main" id="{58558FE8-198C-4813-87FB-464E66F6F57F}"/>
              </a:ext>
            </a:extLst>
          </p:cNvPr>
          <p:cNvSpPr>
            <a:spLocks noGrp="1"/>
          </p:cNvSpPr>
          <p:nvPr>
            <p:ph type="body" sz="quarter" idx="13"/>
          </p:nvPr>
        </p:nvSpPr>
        <p:spPr/>
        <p:txBody>
          <a:bodyPr/>
          <a:lstStyle/>
          <a:p>
            <a:endParaRPr lang="da-DK" dirty="0"/>
          </a:p>
        </p:txBody>
      </p:sp>
      <p:pic>
        <p:nvPicPr>
          <p:cNvPr id="7" name="Billede 6">
            <a:extLst>
              <a:ext uri="{FF2B5EF4-FFF2-40B4-BE49-F238E27FC236}">
                <a16:creationId xmlns:a16="http://schemas.microsoft.com/office/drawing/2014/main" id="{9D0015A1-388C-4856-8227-6CF911237A62}"/>
              </a:ext>
            </a:extLst>
          </p:cNvPr>
          <p:cNvPicPr>
            <a:picLocks noChangeAspect="1"/>
          </p:cNvPicPr>
          <p:nvPr/>
        </p:nvPicPr>
        <p:blipFill>
          <a:blip r:embed="rId3"/>
          <a:stretch>
            <a:fillRect/>
          </a:stretch>
        </p:blipFill>
        <p:spPr>
          <a:xfrm>
            <a:off x="6951817" y="633251"/>
            <a:ext cx="1702809" cy="1817092"/>
          </a:xfrm>
          <a:prstGeom prst="rect">
            <a:avLst/>
          </a:prstGeom>
        </p:spPr>
      </p:pic>
    </p:spTree>
    <p:extLst>
      <p:ext uri="{BB962C8B-B14F-4D97-AF65-F5344CB8AC3E}">
        <p14:creationId xmlns:p14="http://schemas.microsoft.com/office/powerpoint/2010/main" val="1705290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278</TotalTime>
  <Words>2032</Words>
  <Application>Microsoft Office PowerPoint</Application>
  <PresentationFormat>Skærmshow (16:9)</PresentationFormat>
  <Paragraphs>221</Paragraphs>
  <Slides>21</Slides>
  <Notes>17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Times New Roman</vt:lpstr>
      <vt:lpstr>via</vt:lpstr>
      <vt:lpstr>NVD skabelon_dansk</vt:lpstr>
      <vt:lpstr>Værktøjskassen – støtte til et liv med demens</vt:lpstr>
      <vt:lpstr>Velkommen  Pårørendekursus Livet med demens i eget hjem</vt:lpstr>
      <vt:lpstr>Modul 2 At se det hele menneske</vt:lpstr>
      <vt:lpstr>At se og forstå personen med demens</vt:lpstr>
      <vt:lpstr>Hvad vil det sige at anerkende et andet menneske?</vt:lpstr>
      <vt:lpstr>5 gode råd fra en person med demens</vt:lpstr>
      <vt:lpstr>At se det hele menneske </vt:lpstr>
      <vt:lpstr>Personlighed</vt:lpstr>
      <vt:lpstr>Livshistorie</vt:lpstr>
      <vt:lpstr>Helbred</vt:lpstr>
      <vt:lpstr>Neuropatologi </vt:lpstr>
      <vt:lpstr>Socialpsykologi</vt:lpstr>
      <vt:lpstr>Omgivelsernes betydning</vt:lpstr>
      <vt:lpstr>Øvelsesark: Forstå adfærden</vt:lpstr>
      <vt:lpstr>Livshistorie</vt:lpstr>
      <vt:lpstr>Livshistorie</vt:lpstr>
      <vt:lpstr>Øvelsesark: Livshistorie</vt:lpstr>
      <vt:lpstr> Grundlæggende psykologiske behov </vt:lpstr>
      <vt:lpstr> Øvelsesark: Psykologiske behov  </vt:lpstr>
      <vt:lpstr>Hvad synes du har været interessant i dag?</vt:lpstr>
      <vt:lpstr>Tak for i dag </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38</cp:revision>
  <dcterms:created xsi:type="dcterms:W3CDTF">2017-03-07T10:23:34Z</dcterms:created>
  <dcterms:modified xsi:type="dcterms:W3CDTF">2023-09-12T09:47:51Z</dcterms:modified>
</cp:coreProperties>
</file>