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49" r:id="rId2"/>
    <p:sldId id="265" r:id="rId3"/>
    <p:sldId id="266" r:id="rId4"/>
    <p:sldId id="267" r:id="rId5"/>
    <p:sldId id="373" r:id="rId6"/>
    <p:sldId id="269" r:id="rId7"/>
    <p:sldId id="374" r:id="rId8"/>
    <p:sldId id="287" r:id="rId9"/>
    <p:sldId id="288" r:id="rId10"/>
    <p:sldId id="289" r:id="rId11"/>
    <p:sldId id="290" r:id="rId12"/>
    <p:sldId id="291" r:id="rId13"/>
    <p:sldId id="345" r:id="rId14"/>
    <p:sldId id="347" r:id="rId15"/>
    <p:sldId id="346" r:id="rId16"/>
    <p:sldId id="348" r:id="rId17"/>
    <p:sldId id="296" r:id="rId18"/>
    <p:sldId id="372" r:id="rId19"/>
    <p:sldId id="297" r:id="rId20"/>
    <p:sldId id="298" r:id="rId21"/>
    <p:sldId id="375" r:id="rId22"/>
    <p:sldId id="300" r:id="rId23"/>
    <p:sldId id="301" r:id="rId24"/>
    <p:sldId id="371" r:id="rId25"/>
    <p:sldId id="329" r:id="rId26"/>
    <p:sldId id="262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B36"/>
    <a:srgbClr val="E0555A"/>
    <a:srgbClr val="29724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0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888" y="108"/>
      </p:cViewPr>
      <p:guideLst>
        <p:guide orient="horz" pos="413"/>
        <p:guide pos="2880"/>
        <p:guide pos="3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F933D-5BEF-4E73-8EB0-3D67E79D78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EB5CCBD-C333-4721-9B8E-021D4D0A6807}">
      <dgm:prSet phldrT="[Tekst]"/>
      <dgm:spPr>
        <a:solidFill>
          <a:schemeClr val="accent2"/>
        </a:solidFill>
      </dgm:spPr>
      <dgm:t>
        <a:bodyPr/>
        <a:lstStyle/>
        <a:p>
          <a:r>
            <a:rPr lang="da-DK" b="1" dirty="0"/>
            <a:t>At forstå sygdommen </a:t>
          </a:r>
          <a:r>
            <a:rPr lang="da-DK" dirty="0"/>
            <a:t>og vide , hvad man selv kan gøre samt kende muligheder for behandling, støtte og hjælp </a:t>
          </a:r>
        </a:p>
      </dgm:t>
    </dgm:pt>
    <dgm:pt modelId="{6917EAFB-4ABD-4CC9-9BE2-759328C3108E}" type="parTrans" cxnId="{FE3AD8F4-9E9E-417E-A8AB-FFF1A0DE5F08}">
      <dgm:prSet/>
      <dgm:spPr/>
      <dgm:t>
        <a:bodyPr/>
        <a:lstStyle/>
        <a:p>
          <a:endParaRPr lang="da-DK"/>
        </a:p>
      </dgm:t>
    </dgm:pt>
    <dgm:pt modelId="{5953B362-08D0-43BB-84DA-8E0E59FB85BB}" type="sibTrans" cxnId="{FE3AD8F4-9E9E-417E-A8AB-FFF1A0DE5F08}">
      <dgm:prSet/>
      <dgm:spPr/>
      <dgm:t>
        <a:bodyPr/>
        <a:lstStyle/>
        <a:p>
          <a:endParaRPr lang="da-DK"/>
        </a:p>
      </dgm:t>
    </dgm:pt>
    <dgm:pt modelId="{19C51A96-F278-43E9-B724-8772F93384A2}">
      <dgm:prSet phldrT="[Tekst]"/>
      <dgm:spPr>
        <a:solidFill>
          <a:schemeClr val="tx2"/>
        </a:solidFill>
      </dgm:spPr>
      <dgm:t>
        <a:bodyPr/>
        <a:lstStyle/>
        <a:p>
          <a:r>
            <a:rPr lang="da-DK" b="1" dirty="0"/>
            <a:t>At bevare sit netværk </a:t>
          </a:r>
          <a:r>
            <a:rPr lang="da-DK" dirty="0"/>
            <a:t>og at kunne udvikle nye sociale kontakter. At møde ligestillede og føle sig inkluderet  i samfundet.</a:t>
          </a:r>
        </a:p>
      </dgm:t>
    </dgm:pt>
    <dgm:pt modelId="{A927C063-72E9-4B66-B126-A2BF7EF4DE6F}" type="parTrans" cxnId="{4D6959C8-50BE-4CBC-A0A5-0EF989F015DD}">
      <dgm:prSet/>
      <dgm:spPr/>
      <dgm:t>
        <a:bodyPr/>
        <a:lstStyle/>
        <a:p>
          <a:endParaRPr lang="da-DK"/>
        </a:p>
      </dgm:t>
    </dgm:pt>
    <dgm:pt modelId="{B68C42CB-A669-4943-8589-4867500EDF1B}" type="sibTrans" cxnId="{4D6959C8-50BE-4CBC-A0A5-0EF989F015DD}">
      <dgm:prSet/>
      <dgm:spPr/>
      <dgm:t>
        <a:bodyPr/>
        <a:lstStyle/>
        <a:p>
          <a:endParaRPr lang="da-DK"/>
        </a:p>
      </dgm:t>
    </dgm:pt>
    <dgm:pt modelId="{DFD3165D-B466-42B2-B13C-4E2C8F3D405E}">
      <dgm:prSet phldrT="[Tekst]"/>
      <dgm:spPr>
        <a:solidFill>
          <a:schemeClr val="accent5"/>
        </a:solidFill>
      </dgm:spPr>
      <dgm:t>
        <a:bodyPr/>
        <a:lstStyle/>
        <a:p>
          <a:r>
            <a:rPr lang="da-DK" b="1" dirty="0"/>
            <a:t>At kunne give udtryk for personlige ønsker </a:t>
          </a:r>
          <a:r>
            <a:rPr lang="da-DK" dirty="0"/>
            <a:t>til den fremtidige pleje og behandling, bolig. Økonomi mm. – og sidenhen at modtage individuelt tilpasset pleje og omsorg</a:t>
          </a:r>
        </a:p>
      </dgm:t>
    </dgm:pt>
    <dgm:pt modelId="{3003D8D6-24AC-4D67-917D-A5ADBA637573}" type="parTrans" cxnId="{A024A1AB-C039-466E-A4A4-9BC3610FE882}">
      <dgm:prSet/>
      <dgm:spPr/>
      <dgm:t>
        <a:bodyPr/>
        <a:lstStyle/>
        <a:p>
          <a:endParaRPr lang="da-DK"/>
        </a:p>
      </dgm:t>
    </dgm:pt>
    <dgm:pt modelId="{DAC4F7CC-1823-4FF6-B7B9-E9D101ED4588}" type="sibTrans" cxnId="{A024A1AB-C039-466E-A4A4-9BC3610FE882}">
      <dgm:prSet/>
      <dgm:spPr/>
      <dgm:t>
        <a:bodyPr/>
        <a:lstStyle/>
        <a:p>
          <a:endParaRPr lang="da-DK"/>
        </a:p>
      </dgm:t>
    </dgm:pt>
    <dgm:pt modelId="{DDFD7C16-C298-4B3E-B857-856CE2AF7ECD}">
      <dgm:prSet phldrT="[Tekst]"/>
      <dgm:spPr>
        <a:solidFill>
          <a:schemeClr val="accent6"/>
        </a:solidFill>
      </dgm:spPr>
      <dgm:t>
        <a:bodyPr/>
        <a:lstStyle/>
        <a:p>
          <a:r>
            <a:rPr lang="da-DK" b="1" dirty="0"/>
            <a:t>At få hjælp fra andre </a:t>
          </a:r>
          <a:r>
            <a:rPr lang="da-DK" dirty="0"/>
            <a:t>til at håndtere sygdommen og bevare livskvalitet og modstandskraft. </a:t>
          </a:r>
        </a:p>
      </dgm:t>
    </dgm:pt>
    <dgm:pt modelId="{B06767AE-4750-4AFF-98E8-F8010E85847C}" type="parTrans" cxnId="{DED99E37-ACE2-4591-95F4-C38A21FB2167}">
      <dgm:prSet/>
      <dgm:spPr/>
      <dgm:t>
        <a:bodyPr/>
        <a:lstStyle/>
        <a:p>
          <a:endParaRPr lang="da-DK"/>
        </a:p>
      </dgm:t>
    </dgm:pt>
    <dgm:pt modelId="{6717DFB7-2EC2-456B-A028-F71A31C817F6}" type="sibTrans" cxnId="{DED99E37-ACE2-4591-95F4-C38A21FB2167}">
      <dgm:prSet/>
      <dgm:spPr/>
      <dgm:t>
        <a:bodyPr/>
        <a:lstStyle/>
        <a:p>
          <a:endParaRPr lang="da-DK"/>
        </a:p>
      </dgm:t>
    </dgm:pt>
    <dgm:pt modelId="{639FCFEC-41EB-4B98-AC75-78D749461AB5}" type="pres">
      <dgm:prSet presAssocID="{5E3F933D-5BEF-4E73-8EB0-3D67E79D7824}" presName="diagram" presStyleCnt="0">
        <dgm:presLayoutVars>
          <dgm:dir/>
          <dgm:resizeHandles val="exact"/>
        </dgm:presLayoutVars>
      </dgm:prSet>
      <dgm:spPr/>
    </dgm:pt>
    <dgm:pt modelId="{401F73F2-CF6D-4962-9DA6-95AAB5F01CCC}" type="pres">
      <dgm:prSet presAssocID="{BEB5CCBD-C333-4721-9B8E-021D4D0A6807}" presName="node" presStyleLbl="node1" presStyleIdx="0" presStyleCnt="4">
        <dgm:presLayoutVars>
          <dgm:bulletEnabled val="1"/>
        </dgm:presLayoutVars>
      </dgm:prSet>
      <dgm:spPr/>
    </dgm:pt>
    <dgm:pt modelId="{6DA5834E-B5DC-4755-86B1-C793A0992B2C}" type="pres">
      <dgm:prSet presAssocID="{5953B362-08D0-43BB-84DA-8E0E59FB85BB}" presName="sibTrans" presStyleCnt="0"/>
      <dgm:spPr/>
    </dgm:pt>
    <dgm:pt modelId="{16B8E6E3-8610-4957-BBB7-5947E4D5A74F}" type="pres">
      <dgm:prSet presAssocID="{19C51A96-F278-43E9-B724-8772F93384A2}" presName="node" presStyleLbl="node1" presStyleIdx="1" presStyleCnt="4">
        <dgm:presLayoutVars>
          <dgm:bulletEnabled val="1"/>
        </dgm:presLayoutVars>
      </dgm:prSet>
      <dgm:spPr/>
    </dgm:pt>
    <dgm:pt modelId="{D8F5B695-EC22-4F33-BF34-7EB67F65D571}" type="pres">
      <dgm:prSet presAssocID="{B68C42CB-A669-4943-8589-4867500EDF1B}" presName="sibTrans" presStyleCnt="0"/>
      <dgm:spPr/>
    </dgm:pt>
    <dgm:pt modelId="{BA079950-D768-41C3-9C4D-3190349DB77B}" type="pres">
      <dgm:prSet presAssocID="{DFD3165D-B466-42B2-B13C-4E2C8F3D405E}" presName="node" presStyleLbl="node1" presStyleIdx="2" presStyleCnt="4">
        <dgm:presLayoutVars>
          <dgm:bulletEnabled val="1"/>
        </dgm:presLayoutVars>
      </dgm:prSet>
      <dgm:spPr/>
    </dgm:pt>
    <dgm:pt modelId="{BF8EB0D4-03D1-4149-B844-12F39D703C50}" type="pres">
      <dgm:prSet presAssocID="{DAC4F7CC-1823-4FF6-B7B9-E9D101ED4588}" presName="sibTrans" presStyleCnt="0"/>
      <dgm:spPr/>
    </dgm:pt>
    <dgm:pt modelId="{A04555B7-D8CB-4A3F-A880-FD8E7FD20795}" type="pres">
      <dgm:prSet presAssocID="{DDFD7C16-C298-4B3E-B857-856CE2AF7ECD}" presName="node" presStyleLbl="node1" presStyleIdx="3" presStyleCnt="4">
        <dgm:presLayoutVars>
          <dgm:bulletEnabled val="1"/>
        </dgm:presLayoutVars>
      </dgm:prSet>
      <dgm:spPr/>
    </dgm:pt>
  </dgm:ptLst>
  <dgm:cxnLst>
    <dgm:cxn modelId="{05282B33-A8E3-45B4-8BA6-3758AFDD29BB}" type="presOf" srcId="{DDFD7C16-C298-4B3E-B857-856CE2AF7ECD}" destId="{A04555B7-D8CB-4A3F-A880-FD8E7FD20795}" srcOrd="0" destOrd="0" presId="urn:microsoft.com/office/officeart/2005/8/layout/default"/>
    <dgm:cxn modelId="{DED99E37-ACE2-4591-95F4-C38A21FB2167}" srcId="{5E3F933D-5BEF-4E73-8EB0-3D67E79D7824}" destId="{DDFD7C16-C298-4B3E-B857-856CE2AF7ECD}" srcOrd="3" destOrd="0" parTransId="{B06767AE-4750-4AFF-98E8-F8010E85847C}" sibTransId="{6717DFB7-2EC2-456B-A028-F71A31C817F6}"/>
    <dgm:cxn modelId="{D4DF2647-FC41-4EBE-BC30-1594E99C6CC2}" type="presOf" srcId="{BEB5CCBD-C333-4721-9B8E-021D4D0A6807}" destId="{401F73F2-CF6D-4962-9DA6-95AAB5F01CCC}" srcOrd="0" destOrd="0" presId="urn:microsoft.com/office/officeart/2005/8/layout/default"/>
    <dgm:cxn modelId="{119EB697-741B-4A9B-BC33-5D54FCFF02DB}" type="presOf" srcId="{DFD3165D-B466-42B2-B13C-4E2C8F3D405E}" destId="{BA079950-D768-41C3-9C4D-3190349DB77B}" srcOrd="0" destOrd="0" presId="urn:microsoft.com/office/officeart/2005/8/layout/default"/>
    <dgm:cxn modelId="{2A0B8FA2-E05A-4C97-9E56-51A6E3C9FB37}" type="presOf" srcId="{5E3F933D-5BEF-4E73-8EB0-3D67E79D7824}" destId="{639FCFEC-41EB-4B98-AC75-78D749461AB5}" srcOrd="0" destOrd="0" presId="urn:microsoft.com/office/officeart/2005/8/layout/default"/>
    <dgm:cxn modelId="{A024A1AB-C039-466E-A4A4-9BC3610FE882}" srcId="{5E3F933D-5BEF-4E73-8EB0-3D67E79D7824}" destId="{DFD3165D-B466-42B2-B13C-4E2C8F3D405E}" srcOrd="2" destOrd="0" parTransId="{3003D8D6-24AC-4D67-917D-A5ADBA637573}" sibTransId="{DAC4F7CC-1823-4FF6-B7B9-E9D101ED4588}"/>
    <dgm:cxn modelId="{4D6959C8-50BE-4CBC-A0A5-0EF989F015DD}" srcId="{5E3F933D-5BEF-4E73-8EB0-3D67E79D7824}" destId="{19C51A96-F278-43E9-B724-8772F93384A2}" srcOrd="1" destOrd="0" parTransId="{A927C063-72E9-4B66-B126-A2BF7EF4DE6F}" sibTransId="{B68C42CB-A669-4943-8589-4867500EDF1B}"/>
    <dgm:cxn modelId="{FD08B7F4-374F-4189-AECF-74585F7F7DAC}" type="presOf" srcId="{19C51A96-F278-43E9-B724-8772F93384A2}" destId="{16B8E6E3-8610-4957-BBB7-5947E4D5A74F}" srcOrd="0" destOrd="0" presId="urn:microsoft.com/office/officeart/2005/8/layout/default"/>
    <dgm:cxn modelId="{FE3AD8F4-9E9E-417E-A8AB-FFF1A0DE5F08}" srcId="{5E3F933D-5BEF-4E73-8EB0-3D67E79D7824}" destId="{BEB5CCBD-C333-4721-9B8E-021D4D0A6807}" srcOrd="0" destOrd="0" parTransId="{6917EAFB-4ABD-4CC9-9BE2-759328C3108E}" sibTransId="{5953B362-08D0-43BB-84DA-8E0E59FB85BB}"/>
    <dgm:cxn modelId="{26877ED9-4AEE-4D04-B772-E03C09C989D6}" type="presParOf" srcId="{639FCFEC-41EB-4B98-AC75-78D749461AB5}" destId="{401F73F2-CF6D-4962-9DA6-95AAB5F01CCC}" srcOrd="0" destOrd="0" presId="urn:microsoft.com/office/officeart/2005/8/layout/default"/>
    <dgm:cxn modelId="{46B6D823-2DF6-4128-BF7B-789AC40B6772}" type="presParOf" srcId="{639FCFEC-41EB-4B98-AC75-78D749461AB5}" destId="{6DA5834E-B5DC-4755-86B1-C793A0992B2C}" srcOrd="1" destOrd="0" presId="urn:microsoft.com/office/officeart/2005/8/layout/default"/>
    <dgm:cxn modelId="{C4B6DA07-9CCA-4B06-B61E-C1DD81A5A7B9}" type="presParOf" srcId="{639FCFEC-41EB-4B98-AC75-78D749461AB5}" destId="{16B8E6E3-8610-4957-BBB7-5947E4D5A74F}" srcOrd="2" destOrd="0" presId="urn:microsoft.com/office/officeart/2005/8/layout/default"/>
    <dgm:cxn modelId="{E815C3D0-5AE2-4EBA-9019-4858E650B249}" type="presParOf" srcId="{639FCFEC-41EB-4B98-AC75-78D749461AB5}" destId="{D8F5B695-EC22-4F33-BF34-7EB67F65D571}" srcOrd="3" destOrd="0" presId="urn:microsoft.com/office/officeart/2005/8/layout/default"/>
    <dgm:cxn modelId="{53CC6731-7E43-48DC-8B43-BE32CF60206A}" type="presParOf" srcId="{639FCFEC-41EB-4B98-AC75-78D749461AB5}" destId="{BA079950-D768-41C3-9C4D-3190349DB77B}" srcOrd="4" destOrd="0" presId="urn:microsoft.com/office/officeart/2005/8/layout/default"/>
    <dgm:cxn modelId="{B846C433-6103-4F53-9BBF-5B35249F4908}" type="presParOf" srcId="{639FCFEC-41EB-4B98-AC75-78D749461AB5}" destId="{BF8EB0D4-03D1-4149-B844-12F39D703C50}" srcOrd="5" destOrd="0" presId="urn:microsoft.com/office/officeart/2005/8/layout/default"/>
    <dgm:cxn modelId="{34FA3C91-DCD0-41C3-806E-E4A6168324D9}" type="presParOf" srcId="{639FCFEC-41EB-4B98-AC75-78D749461AB5}" destId="{A04555B7-D8CB-4A3F-A880-FD8E7FD207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D7CD1-E4A2-4542-BBC1-6B88D9072B5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27D737E-CDE2-413D-A405-26868EE61C30}">
      <dgm:prSet phldrT="[Tekst]"/>
      <dgm:spPr/>
      <dgm:t>
        <a:bodyPr/>
        <a:lstStyle/>
        <a:p>
          <a:r>
            <a:rPr lang="da-DK" dirty="0"/>
            <a:t>Hjemmepleje</a:t>
          </a:r>
        </a:p>
      </dgm:t>
    </dgm:pt>
    <dgm:pt modelId="{3E8F201D-6912-4E76-950F-BAD2A77FF0E7}" type="parTrans" cxnId="{3512E70D-7C46-4BF2-9976-A6D517A73E71}">
      <dgm:prSet/>
      <dgm:spPr/>
      <dgm:t>
        <a:bodyPr/>
        <a:lstStyle/>
        <a:p>
          <a:endParaRPr lang="da-DK"/>
        </a:p>
      </dgm:t>
    </dgm:pt>
    <dgm:pt modelId="{1FD4AAD3-1701-4339-8109-5AA8262C3F84}" type="sibTrans" cxnId="{3512E70D-7C46-4BF2-9976-A6D517A73E71}">
      <dgm:prSet/>
      <dgm:spPr/>
      <dgm:t>
        <a:bodyPr/>
        <a:lstStyle/>
        <a:p>
          <a:endParaRPr lang="da-DK"/>
        </a:p>
      </dgm:t>
    </dgm:pt>
    <dgm:pt modelId="{DCBBDE64-05F6-4356-8428-65DC215A1F42}">
      <dgm:prSet phldrT="[Tekst]"/>
      <dgm:spPr/>
      <dgm:t>
        <a:bodyPr/>
        <a:lstStyle/>
        <a:p>
          <a:r>
            <a:rPr lang="da-DK" dirty="0"/>
            <a:t>Træning og aktivitet</a:t>
          </a:r>
        </a:p>
      </dgm:t>
    </dgm:pt>
    <dgm:pt modelId="{1B87A5AC-585F-4520-9178-CE829F5A20B3}" type="parTrans" cxnId="{98FE16C1-8969-4EB4-8674-446D2C773029}">
      <dgm:prSet/>
      <dgm:spPr/>
      <dgm:t>
        <a:bodyPr/>
        <a:lstStyle/>
        <a:p>
          <a:endParaRPr lang="da-DK"/>
        </a:p>
      </dgm:t>
    </dgm:pt>
    <dgm:pt modelId="{A745E416-5E09-44B0-9FA9-9D35AE8E5469}" type="sibTrans" cxnId="{98FE16C1-8969-4EB4-8674-446D2C773029}">
      <dgm:prSet/>
      <dgm:spPr/>
      <dgm:t>
        <a:bodyPr/>
        <a:lstStyle/>
        <a:p>
          <a:endParaRPr lang="da-DK"/>
        </a:p>
      </dgm:t>
    </dgm:pt>
    <dgm:pt modelId="{CA393FA3-DD1D-414B-8189-83F4DBF1D8A5}">
      <dgm:prSet phldrT="[Tekst]"/>
      <dgm:spPr/>
      <dgm:t>
        <a:bodyPr/>
        <a:lstStyle/>
        <a:p>
          <a:r>
            <a:rPr lang="da-DK" dirty="0"/>
            <a:t>Rådgivning og støtte af demenskoordinator</a:t>
          </a:r>
        </a:p>
      </dgm:t>
    </dgm:pt>
    <dgm:pt modelId="{57BDC202-1E86-4EAA-A27F-8F09336839F7}" type="parTrans" cxnId="{E21A6436-46DD-4438-97B1-0535262D2AE7}">
      <dgm:prSet/>
      <dgm:spPr/>
      <dgm:t>
        <a:bodyPr/>
        <a:lstStyle/>
        <a:p>
          <a:endParaRPr lang="da-DK"/>
        </a:p>
      </dgm:t>
    </dgm:pt>
    <dgm:pt modelId="{5DAD18DB-0FDF-4FB4-BE41-B0785AF1124E}" type="sibTrans" cxnId="{E21A6436-46DD-4438-97B1-0535262D2AE7}">
      <dgm:prSet/>
      <dgm:spPr/>
      <dgm:t>
        <a:bodyPr/>
        <a:lstStyle/>
        <a:p>
          <a:endParaRPr lang="da-DK"/>
        </a:p>
      </dgm:t>
    </dgm:pt>
    <dgm:pt modelId="{3890ACEB-703A-4EDE-B016-80A012713CE2}">
      <dgm:prSet phldrT="[Tekst]"/>
      <dgm:spPr/>
      <dgm:t>
        <a:bodyPr/>
        <a:lstStyle/>
        <a:p>
          <a:r>
            <a:rPr lang="da-DK" dirty="0"/>
            <a:t>Frivillige foreninger</a:t>
          </a:r>
        </a:p>
      </dgm:t>
    </dgm:pt>
    <dgm:pt modelId="{CD26137C-F895-4EF2-9B04-9862F5724A32}" type="parTrans" cxnId="{FBC20705-371D-4524-81E6-BC88A6E4F71F}">
      <dgm:prSet/>
      <dgm:spPr/>
      <dgm:t>
        <a:bodyPr/>
        <a:lstStyle/>
        <a:p>
          <a:endParaRPr lang="da-DK"/>
        </a:p>
      </dgm:t>
    </dgm:pt>
    <dgm:pt modelId="{905631AF-B2BD-453D-BC79-659534CFE5E2}" type="sibTrans" cxnId="{FBC20705-371D-4524-81E6-BC88A6E4F71F}">
      <dgm:prSet/>
      <dgm:spPr/>
      <dgm:t>
        <a:bodyPr/>
        <a:lstStyle/>
        <a:p>
          <a:endParaRPr lang="da-DK"/>
        </a:p>
      </dgm:t>
    </dgm:pt>
    <dgm:pt modelId="{A7614DAB-D62D-445B-B515-CB7347F708A8}">
      <dgm:prSet/>
      <dgm:spPr/>
      <dgm:t>
        <a:bodyPr/>
        <a:lstStyle/>
        <a:p>
          <a:r>
            <a:rPr lang="da-DK" dirty="0"/>
            <a:t>Dagcenter og midlertidigt ophold</a:t>
          </a:r>
        </a:p>
      </dgm:t>
    </dgm:pt>
    <dgm:pt modelId="{F5DEC448-D090-4A67-98EA-64617827E375}" type="parTrans" cxnId="{DE85B17D-B031-4ED7-9C16-267BF5F89BA3}">
      <dgm:prSet/>
      <dgm:spPr/>
      <dgm:t>
        <a:bodyPr/>
        <a:lstStyle/>
        <a:p>
          <a:endParaRPr lang="da-DK"/>
        </a:p>
      </dgm:t>
    </dgm:pt>
    <dgm:pt modelId="{F1BBDE17-F01E-4448-BBFF-274E5F584B2A}" type="sibTrans" cxnId="{DE85B17D-B031-4ED7-9C16-267BF5F89BA3}">
      <dgm:prSet/>
      <dgm:spPr/>
      <dgm:t>
        <a:bodyPr/>
        <a:lstStyle/>
        <a:p>
          <a:endParaRPr lang="da-DK"/>
        </a:p>
      </dgm:t>
    </dgm:pt>
    <dgm:pt modelId="{B3F04142-9304-4D1E-ACB3-0DE816EEED1D}">
      <dgm:prSet/>
      <dgm:spPr/>
      <dgm:t>
        <a:bodyPr/>
        <a:lstStyle/>
        <a:p>
          <a:r>
            <a:rPr lang="da-DK" dirty="0"/>
            <a:t>Pårørendegruppe og støtte</a:t>
          </a:r>
        </a:p>
      </dgm:t>
    </dgm:pt>
    <dgm:pt modelId="{30C057D9-3342-4A98-8FF7-25A48F380A39}" type="parTrans" cxnId="{E6609B39-D64F-4C98-BCAC-0D0BF06EC31C}">
      <dgm:prSet/>
      <dgm:spPr/>
      <dgm:t>
        <a:bodyPr/>
        <a:lstStyle/>
        <a:p>
          <a:endParaRPr lang="da-DK"/>
        </a:p>
      </dgm:t>
    </dgm:pt>
    <dgm:pt modelId="{2DFF8A91-40F8-46F4-AB11-771328F659C2}" type="sibTrans" cxnId="{E6609B39-D64F-4C98-BCAC-0D0BF06EC31C}">
      <dgm:prSet/>
      <dgm:spPr/>
      <dgm:t>
        <a:bodyPr/>
        <a:lstStyle/>
        <a:p>
          <a:endParaRPr lang="da-DK"/>
        </a:p>
      </dgm:t>
    </dgm:pt>
    <dgm:pt modelId="{8301BA9A-D68B-4CFB-B3BA-B33E4FF2DA57}">
      <dgm:prSet/>
      <dgm:spPr/>
      <dgm:t>
        <a:bodyPr/>
        <a:lstStyle/>
        <a:p>
          <a:r>
            <a:rPr lang="da-DK" dirty="0"/>
            <a:t>Plejebolig </a:t>
          </a:r>
        </a:p>
      </dgm:t>
    </dgm:pt>
    <dgm:pt modelId="{54FED9FC-0507-4236-A846-716C0A090CBD}" type="parTrans" cxnId="{F1F53B44-43A2-4AFE-B830-42DD2B44365B}">
      <dgm:prSet/>
      <dgm:spPr/>
      <dgm:t>
        <a:bodyPr/>
        <a:lstStyle/>
        <a:p>
          <a:endParaRPr lang="da-DK"/>
        </a:p>
      </dgm:t>
    </dgm:pt>
    <dgm:pt modelId="{45CF1F35-34D9-4913-B097-E3A1560DD2CE}" type="sibTrans" cxnId="{F1F53B44-43A2-4AFE-B830-42DD2B44365B}">
      <dgm:prSet/>
      <dgm:spPr/>
      <dgm:t>
        <a:bodyPr/>
        <a:lstStyle/>
        <a:p>
          <a:endParaRPr lang="da-DK"/>
        </a:p>
      </dgm:t>
    </dgm:pt>
    <dgm:pt modelId="{32C21538-60CB-438A-BB53-9C9857690B18}">
      <dgm:prSet/>
      <dgm:spPr/>
      <dgm:t>
        <a:bodyPr/>
        <a:lstStyle/>
        <a:p>
          <a:r>
            <a:rPr lang="da-DK" dirty="0"/>
            <a:t>Hjælpemidler og indretning</a:t>
          </a:r>
        </a:p>
      </dgm:t>
    </dgm:pt>
    <dgm:pt modelId="{7DAA2585-4B52-46A0-B3AC-8F381EB44E3F}" type="parTrans" cxnId="{3CCC8942-C6FE-45FB-81A4-B91B4B539430}">
      <dgm:prSet/>
      <dgm:spPr/>
      <dgm:t>
        <a:bodyPr/>
        <a:lstStyle/>
        <a:p>
          <a:endParaRPr lang="da-DK"/>
        </a:p>
      </dgm:t>
    </dgm:pt>
    <dgm:pt modelId="{68E03B23-4674-4B6D-A932-D2B88D422180}" type="sibTrans" cxnId="{3CCC8942-C6FE-45FB-81A4-B91B4B539430}">
      <dgm:prSet/>
      <dgm:spPr/>
      <dgm:t>
        <a:bodyPr/>
        <a:lstStyle/>
        <a:p>
          <a:endParaRPr lang="da-DK"/>
        </a:p>
      </dgm:t>
    </dgm:pt>
    <dgm:pt modelId="{7241CC1C-017F-4576-B3EC-A1CCB9F975D4}" type="pres">
      <dgm:prSet presAssocID="{592D7CD1-E4A2-4542-BBC1-6B88D9072B5F}" presName="Name0" presStyleCnt="0">
        <dgm:presLayoutVars>
          <dgm:dir/>
          <dgm:resizeHandles val="exact"/>
        </dgm:presLayoutVars>
      </dgm:prSet>
      <dgm:spPr/>
    </dgm:pt>
    <dgm:pt modelId="{CDD10395-C6BC-43FE-AA49-3BC2E00956E7}" type="pres">
      <dgm:prSet presAssocID="{527D737E-CDE2-413D-A405-26868EE61C30}" presName="compNode" presStyleCnt="0"/>
      <dgm:spPr/>
    </dgm:pt>
    <dgm:pt modelId="{6D75A7A7-4B34-4D41-AFD1-BB06C910DA7A}" type="pres">
      <dgm:prSet presAssocID="{527D737E-CDE2-413D-A405-26868EE61C30}" presName="pictRect" presStyleLbl="node1" presStyleIdx="0" presStyleCnt="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C56D90C-0EE1-47AF-A2AB-00E0E3F7690D}" type="pres">
      <dgm:prSet presAssocID="{527D737E-CDE2-413D-A405-26868EE61C30}" presName="textRect" presStyleLbl="revTx" presStyleIdx="0" presStyleCnt="8">
        <dgm:presLayoutVars>
          <dgm:bulletEnabled val="1"/>
        </dgm:presLayoutVars>
      </dgm:prSet>
      <dgm:spPr/>
    </dgm:pt>
    <dgm:pt modelId="{988B4CA0-A78D-4077-8D03-BDF7AAAE0BEA}" type="pres">
      <dgm:prSet presAssocID="{1FD4AAD3-1701-4339-8109-5AA8262C3F84}" presName="sibTrans" presStyleLbl="sibTrans2D1" presStyleIdx="0" presStyleCnt="0"/>
      <dgm:spPr/>
    </dgm:pt>
    <dgm:pt modelId="{644483AE-9BEE-4665-8E73-2D404A75E896}" type="pres">
      <dgm:prSet presAssocID="{DCBBDE64-05F6-4356-8428-65DC215A1F42}" presName="compNode" presStyleCnt="0"/>
      <dgm:spPr/>
    </dgm:pt>
    <dgm:pt modelId="{B9795A39-A187-4096-BD0E-23665340ABDC}" type="pres">
      <dgm:prSet presAssocID="{DCBBDE64-05F6-4356-8428-65DC215A1F42}" presName="pictRect" presStyleLbl="node1" presStyleIdx="1" presStyleCnt="8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1EFF9CC-5176-464A-A702-E3B2BEBE7FBE}" type="pres">
      <dgm:prSet presAssocID="{DCBBDE64-05F6-4356-8428-65DC215A1F42}" presName="textRect" presStyleLbl="revTx" presStyleIdx="1" presStyleCnt="8">
        <dgm:presLayoutVars>
          <dgm:bulletEnabled val="1"/>
        </dgm:presLayoutVars>
      </dgm:prSet>
      <dgm:spPr/>
    </dgm:pt>
    <dgm:pt modelId="{5957B664-67A0-40ED-8A88-1DED2F6F7AA6}" type="pres">
      <dgm:prSet presAssocID="{A745E416-5E09-44B0-9FA9-9D35AE8E5469}" presName="sibTrans" presStyleLbl="sibTrans2D1" presStyleIdx="0" presStyleCnt="0"/>
      <dgm:spPr/>
    </dgm:pt>
    <dgm:pt modelId="{6C933856-5BC6-4A56-B534-F6D182DD9CA1}" type="pres">
      <dgm:prSet presAssocID="{A7614DAB-D62D-445B-B515-CB7347F708A8}" presName="compNode" presStyleCnt="0"/>
      <dgm:spPr/>
    </dgm:pt>
    <dgm:pt modelId="{C12AB7B0-A96B-42C4-8931-03F74E26920D}" type="pres">
      <dgm:prSet presAssocID="{A7614DAB-D62D-445B-B515-CB7347F708A8}" presName="pictRect" presStyleLbl="node1" presStyleIdx="2" presStyleCnt="8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DA3798C-57C9-4655-9856-92C494D5A3E5}" type="pres">
      <dgm:prSet presAssocID="{A7614DAB-D62D-445B-B515-CB7347F708A8}" presName="textRect" presStyleLbl="revTx" presStyleIdx="2" presStyleCnt="8">
        <dgm:presLayoutVars>
          <dgm:bulletEnabled val="1"/>
        </dgm:presLayoutVars>
      </dgm:prSet>
      <dgm:spPr/>
    </dgm:pt>
    <dgm:pt modelId="{5B0E897F-FC70-4D0D-828C-57974D66CC73}" type="pres">
      <dgm:prSet presAssocID="{F1BBDE17-F01E-4448-BBFF-274E5F584B2A}" presName="sibTrans" presStyleLbl="sibTrans2D1" presStyleIdx="0" presStyleCnt="0"/>
      <dgm:spPr/>
    </dgm:pt>
    <dgm:pt modelId="{2702EF7F-EBE5-4E27-9B6F-633CC08AD5AD}" type="pres">
      <dgm:prSet presAssocID="{B3F04142-9304-4D1E-ACB3-0DE816EEED1D}" presName="compNode" presStyleCnt="0"/>
      <dgm:spPr/>
    </dgm:pt>
    <dgm:pt modelId="{A11FE09E-8E10-42F0-934F-672E5F989804}" type="pres">
      <dgm:prSet presAssocID="{B3F04142-9304-4D1E-ACB3-0DE816EEED1D}" presName="pictRect" presStyleLbl="node1" presStyleIdx="3" presStyleCnt="8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02DE641-C665-403D-8357-D1E67BE8966E}" type="pres">
      <dgm:prSet presAssocID="{B3F04142-9304-4D1E-ACB3-0DE816EEED1D}" presName="textRect" presStyleLbl="revTx" presStyleIdx="3" presStyleCnt="8">
        <dgm:presLayoutVars>
          <dgm:bulletEnabled val="1"/>
        </dgm:presLayoutVars>
      </dgm:prSet>
      <dgm:spPr/>
    </dgm:pt>
    <dgm:pt modelId="{8EC5B933-0935-463F-A141-86ADA50365E3}" type="pres">
      <dgm:prSet presAssocID="{2DFF8A91-40F8-46F4-AB11-771328F659C2}" presName="sibTrans" presStyleLbl="sibTrans2D1" presStyleIdx="0" presStyleCnt="0"/>
      <dgm:spPr/>
    </dgm:pt>
    <dgm:pt modelId="{28978421-E82D-42C1-A66C-7B484179CDE1}" type="pres">
      <dgm:prSet presAssocID="{32C21538-60CB-438A-BB53-9C9857690B18}" presName="compNode" presStyleCnt="0"/>
      <dgm:spPr/>
    </dgm:pt>
    <dgm:pt modelId="{32195B43-841C-4383-A369-B3D2DADF8B0A}" type="pres">
      <dgm:prSet presAssocID="{32C21538-60CB-438A-BB53-9C9857690B18}" presName="pictRect" presStyleLbl="node1" presStyleIdx="4" presStyleCnt="8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5DAB9-E59A-47C3-B86E-BB92239B9C37}" type="pres">
      <dgm:prSet presAssocID="{32C21538-60CB-438A-BB53-9C9857690B18}" presName="textRect" presStyleLbl="revTx" presStyleIdx="4" presStyleCnt="8">
        <dgm:presLayoutVars>
          <dgm:bulletEnabled val="1"/>
        </dgm:presLayoutVars>
      </dgm:prSet>
      <dgm:spPr/>
    </dgm:pt>
    <dgm:pt modelId="{EC743140-6D69-4147-B4B9-A434006FE9A5}" type="pres">
      <dgm:prSet presAssocID="{68E03B23-4674-4B6D-A932-D2B88D422180}" presName="sibTrans" presStyleLbl="sibTrans2D1" presStyleIdx="0" presStyleCnt="0"/>
      <dgm:spPr/>
    </dgm:pt>
    <dgm:pt modelId="{57CC0E3C-D355-4328-AFA4-4E3C6A6C3728}" type="pres">
      <dgm:prSet presAssocID="{CA393FA3-DD1D-414B-8189-83F4DBF1D8A5}" presName="compNode" presStyleCnt="0"/>
      <dgm:spPr/>
    </dgm:pt>
    <dgm:pt modelId="{20E7860D-592E-4335-B1AF-254B18FB8478}" type="pres">
      <dgm:prSet presAssocID="{CA393FA3-DD1D-414B-8189-83F4DBF1D8A5}" presName="pictRect" presStyleLbl="node1" presStyleIdx="5" presStyleCnt="8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B600FA0-7830-414B-B8F6-0011309E45B5}" type="pres">
      <dgm:prSet presAssocID="{CA393FA3-DD1D-414B-8189-83F4DBF1D8A5}" presName="textRect" presStyleLbl="revTx" presStyleIdx="5" presStyleCnt="8">
        <dgm:presLayoutVars>
          <dgm:bulletEnabled val="1"/>
        </dgm:presLayoutVars>
      </dgm:prSet>
      <dgm:spPr/>
    </dgm:pt>
    <dgm:pt modelId="{18D2D4A6-2103-4586-B58F-D820F412A2E9}" type="pres">
      <dgm:prSet presAssocID="{5DAD18DB-0FDF-4FB4-BE41-B0785AF1124E}" presName="sibTrans" presStyleLbl="sibTrans2D1" presStyleIdx="0" presStyleCnt="0"/>
      <dgm:spPr/>
    </dgm:pt>
    <dgm:pt modelId="{61423714-7989-4F2C-80D2-FDB5CEC2B073}" type="pres">
      <dgm:prSet presAssocID="{8301BA9A-D68B-4CFB-B3BA-B33E4FF2DA57}" presName="compNode" presStyleCnt="0"/>
      <dgm:spPr/>
    </dgm:pt>
    <dgm:pt modelId="{C6A53B35-266B-49BB-A0F3-C559C5AEDADB}" type="pres">
      <dgm:prSet presAssocID="{8301BA9A-D68B-4CFB-B3BA-B33E4FF2DA57}" presName="pictRect" presStyleLbl="node1" presStyleIdx="6" presStyleCnt="8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2C42C4F-DF36-4EB8-94B2-8270AC71B36A}" type="pres">
      <dgm:prSet presAssocID="{8301BA9A-D68B-4CFB-B3BA-B33E4FF2DA57}" presName="textRect" presStyleLbl="revTx" presStyleIdx="6" presStyleCnt="8">
        <dgm:presLayoutVars>
          <dgm:bulletEnabled val="1"/>
        </dgm:presLayoutVars>
      </dgm:prSet>
      <dgm:spPr/>
    </dgm:pt>
    <dgm:pt modelId="{BABF4F71-7CD1-46E1-8EAE-B0DA1771C887}" type="pres">
      <dgm:prSet presAssocID="{45CF1F35-34D9-4913-B097-E3A1560DD2CE}" presName="sibTrans" presStyleLbl="sibTrans2D1" presStyleIdx="0" presStyleCnt="0"/>
      <dgm:spPr/>
    </dgm:pt>
    <dgm:pt modelId="{19F36899-230E-455B-A121-3877AF91FB0F}" type="pres">
      <dgm:prSet presAssocID="{3890ACEB-703A-4EDE-B016-80A012713CE2}" presName="compNode" presStyleCnt="0"/>
      <dgm:spPr/>
    </dgm:pt>
    <dgm:pt modelId="{6937DA41-B709-4871-97ED-7AE23E0CD53C}" type="pres">
      <dgm:prSet presAssocID="{3890ACEB-703A-4EDE-B016-80A012713CE2}" presName="pictRect" presStyleLbl="node1" presStyleIdx="7" presStyleCnt="8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E3849E8-0B0D-433C-AA23-0718BD370132}" type="pres">
      <dgm:prSet presAssocID="{3890ACEB-703A-4EDE-B016-80A012713CE2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FBC20705-371D-4524-81E6-BC88A6E4F71F}" srcId="{592D7CD1-E4A2-4542-BBC1-6B88D9072B5F}" destId="{3890ACEB-703A-4EDE-B016-80A012713CE2}" srcOrd="7" destOrd="0" parTransId="{CD26137C-F895-4EF2-9B04-9862F5724A32}" sibTransId="{905631AF-B2BD-453D-BC79-659534CFE5E2}"/>
    <dgm:cxn modelId="{319CBE07-4B57-42E9-8EDF-F74687620C85}" type="presOf" srcId="{527D737E-CDE2-413D-A405-26868EE61C30}" destId="{1C56D90C-0EE1-47AF-A2AB-00E0E3F7690D}" srcOrd="0" destOrd="0" presId="urn:microsoft.com/office/officeart/2005/8/layout/pList1"/>
    <dgm:cxn modelId="{77E86F09-096A-4D99-9474-8A6EB203E9F0}" type="presOf" srcId="{A745E416-5E09-44B0-9FA9-9D35AE8E5469}" destId="{5957B664-67A0-40ED-8A88-1DED2F6F7AA6}" srcOrd="0" destOrd="0" presId="urn:microsoft.com/office/officeart/2005/8/layout/pList1"/>
    <dgm:cxn modelId="{3512E70D-7C46-4BF2-9976-A6D517A73E71}" srcId="{592D7CD1-E4A2-4542-BBC1-6B88D9072B5F}" destId="{527D737E-CDE2-413D-A405-26868EE61C30}" srcOrd="0" destOrd="0" parTransId="{3E8F201D-6912-4E76-950F-BAD2A77FF0E7}" sibTransId="{1FD4AAD3-1701-4339-8109-5AA8262C3F84}"/>
    <dgm:cxn modelId="{86932233-5C8B-4733-B411-54D915879194}" type="presOf" srcId="{5DAD18DB-0FDF-4FB4-BE41-B0785AF1124E}" destId="{18D2D4A6-2103-4586-B58F-D820F412A2E9}" srcOrd="0" destOrd="0" presId="urn:microsoft.com/office/officeart/2005/8/layout/pList1"/>
    <dgm:cxn modelId="{E21A6436-46DD-4438-97B1-0535262D2AE7}" srcId="{592D7CD1-E4A2-4542-BBC1-6B88D9072B5F}" destId="{CA393FA3-DD1D-414B-8189-83F4DBF1D8A5}" srcOrd="5" destOrd="0" parTransId="{57BDC202-1E86-4EAA-A27F-8F09336839F7}" sibTransId="{5DAD18DB-0FDF-4FB4-BE41-B0785AF1124E}"/>
    <dgm:cxn modelId="{E6609B39-D64F-4C98-BCAC-0D0BF06EC31C}" srcId="{592D7CD1-E4A2-4542-BBC1-6B88D9072B5F}" destId="{B3F04142-9304-4D1E-ACB3-0DE816EEED1D}" srcOrd="3" destOrd="0" parTransId="{30C057D9-3342-4A98-8FF7-25A48F380A39}" sibTransId="{2DFF8A91-40F8-46F4-AB11-771328F659C2}"/>
    <dgm:cxn modelId="{141A1D3D-0EA4-4BB5-941C-504552736F52}" type="presOf" srcId="{592D7CD1-E4A2-4542-BBC1-6B88D9072B5F}" destId="{7241CC1C-017F-4576-B3EC-A1CCB9F975D4}" srcOrd="0" destOrd="0" presId="urn:microsoft.com/office/officeart/2005/8/layout/pList1"/>
    <dgm:cxn modelId="{E1AE5E62-3F00-43DB-89E6-53F70EE883F2}" type="presOf" srcId="{B3F04142-9304-4D1E-ACB3-0DE816EEED1D}" destId="{202DE641-C665-403D-8357-D1E67BE8966E}" srcOrd="0" destOrd="0" presId="urn:microsoft.com/office/officeart/2005/8/layout/pList1"/>
    <dgm:cxn modelId="{E5A04562-2868-4C3E-81CD-1EDD96F34CF4}" type="presOf" srcId="{32C21538-60CB-438A-BB53-9C9857690B18}" destId="{C0D5DAB9-E59A-47C3-B86E-BB92239B9C37}" srcOrd="0" destOrd="0" presId="urn:microsoft.com/office/officeart/2005/8/layout/pList1"/>
    <dgm:cxn modelId="{3CCC8942-C6FE-45FB-81A4-B91B4B539430}" srcId="{592D7CD1-E4A2-4542-BBC1-6B88D9072B5F}" destId="{32C21538-60CB-438A-BB53-9C9857690B18}" srcOrd="4" destOrd="0" parTransId="{7DAA2585-4B52-46A0-B3AC-8F381EB44E3F}" sibTransId="{68E03B23-4674-4B6D-A932-D2B88D422180}"/>
    <dgm:cxn modelId="{F1F53B44-43A2-4AFE-B830-42DD2B44365B}" srcId="{592D7CD1-E4A2-4542-BBC1-6B88D9072B5F}" destId="{8301BA9A-D68B-4CFB-B3BA-B33E4FF2DA57}" srcOrd="6" destOrd="0" parTransId="{54FED9FC-0507-4236-A846-716C0A090CBD}" sibTransId="{45CF1F35-34D9-4913-B097-E3A1560DD2CE}"/>
    <dgm:cxn modelId="{229F7266-2589-45DE-BEE2-230B644AEADF}" type="presOf" srcId="{3890ACEB-703A-4EDE-B016-80A012713CE2}" destId="{AE3849E8-0B0D-433C-AA23-0718BD370132}" srcOrd="0" destOrd="0" presId="urn:microsoft.com/office/officeart/2005/8/layout/pList1"/>
    <dgm:cxn modelId="{2261DC6D-B953-4372-A64B-4AED4E5062DB}" type="presOf" srcId="{8301BA9A-D68B-4CFB-B3BA-B33E4FF2DA57}" destId="{C2C42C4F-DF36-4EB8-94B2-8270AC71B36A}" srcOrd="0" destOrd="0" presId="urn:microsoft.com/office/officeart/2005/8/layout/pList1"/>
    <dgm:cxn modelId="{6B712156-53DE-4D79-B9D0-628A724F81AA}" type="presOf" srcId="{CA393FA3-DD1D-414B-8189-83F4DBF1D8A5}" destId="{7B600FA0-7830-414B-B8F6-0011309E45B5}" srcOrd="0" destOrd="0" presId="urn:microsoft.com/office/officeart/2005/8/layout/pList1"/>
    <dgm:cxn modelId="{1477A77D-5B15-4E05-BC66-50758DEE0AD8}" type="presOf" srcId="{A7614DAB-D62D-445B-B515-CB7347F708A8}" destId="{9DA3798C-57C9-4655-9856-92C494D5A3E5}" srcOrd="0" destOrd="0" presId="urn:microsoft.com/office/officeart/2005/8/layout/pList1"/>
    <dgm:cxn modelId="{DE85B17D-B031-4ED7-9C16-267BF5F89BA3}" srcId="{592D7CD1-E4A2-4542-BBC1-6B88D9072B5F}" destId="{A7614DAB-D62D-445B-B515-CB7347F708A8}" srcOrd="2" destOrd="0" parTransId="{F5DEC448-D090-4A67-98EA-64617827E375}" sibTransId="{F1BBDE17-F01E-4448-BBFF-274E5F584B2A}"/>
    <dgm:cxn modelId="{39EC769D-8843-4AF5-BCE6-054F93991642}" type="presOf" srcId="{68E03B23-4674-4B6D-A932-D2B88D422180}" destId="{EC743140-6D69-4147-B4B9-A434006FE9A5}" srcOrd="0" destOrd="0" presId="urn:microsoft.com/office/officeart/2005/8/layout/pList1"/>
    <dgm:cxn modelId="{795C2BAA-93E8-4E6A-B291-8EDAFECFB07B}" type="presOf" srcId="{DCBBDE64-05F6-4356-8428-65DC215A1F42}" destId="{61EFF9CC-5176-464A-A702-E3B2BEBE7FBE}" srcOrd="0" destOrd="0" presId="urn:microsoft.com/office/officeart/2005/8/layout/pList1"/>
    <dgm:cxn modelId="{8A62A7B3-9887-4C00-9BE5-946E9762CC4F}" type="presOf" srcId="{45CF1F35-34D9-4913-B097-E3A1560DD2CE}" destId="{BABF4F71-7CD1-46E1-8EAE-B0DA1771C887}" srcOrd="0" destOrd="0" presId="urn:microsoft.com/office/officeart/2005/8/layout/pList1"/>
    <dgm:cxn modelId="{72BEE9B4-E78D-46BB-BD54-6B4EEC5039C4}" type="presOf" srcId="{2DFF8A91-40F8-46F4-AB11-771328F659C2}" destId="{8EC5B933-0935-463F-A141-86ADA50365E3}" srcOrd="0" destOrd="0" presId="urn:microsoft.com/office/officeart/2005/8/layout/pList1"/>
    <dgm:cxn modelId="{98FE16C1-8969-4EB4-8674-446D2C773029}" srcId="{592D7CD1-E4A2-4542-BBC1-6B88D9072B5F}" destId="{DCBBDE64-05F6-4356-8428-65DC215A1F42}" srcOrd="1" destOrd="0" parTransId="{1B87A5AC-585F-4520-9178-CE829F5A20B3}" sibTransId="{A745E416-5E09-44B0-9FA9-9D35AE8E5469}"/>
    <dgm:cxn modelId="{FA777EE4-17A9-4C3A-BFC6-D0DE80F4FF7E}" type="presOf" srcId="{F1BBDE17-F01E-4448-BBFF-274E5F584B2A}" destId="{5B0E897F-FC70-4D0D-828C-57974D66CC73}" srcOrd="0" destOrd="0" presId="urn:microsoft.com/office/officeart/2005/8/layout/pList1"/>
    <dgm:cxn modelId="{B93515EA-C1E3-4977-8185-0286BBD8581A}" type="presOf" srcId="{1FD4AAD3-1701-4339-8109-5AA8262C3F84}" destId="{988B4CA0-A78D-4077-8D03-BDF7AAAE0BEA}" srcOrd="0" destOrd="0" presId="urn:microsoft.com/office/officeart/2005/8/layout/pList1"/>
    <dgm:cxn modelId="{95E402EE-9733-4815-9A50-CE2159217021}" type="presParOf" srcId="{7241CC1C-017F-4576-B3EC-A1CCB9F975D4}" destId="{CDD10395-C6BC-43FE-AA49-3BC2E00956E7}" srcOrd="0" destOrd="0" presId="urn:microsoft.com/office/officeart/2005/8/layout/pList1"/>
    <dgm:cxn modelId="{CE82561A-91D9-4745-B0DD-B22788A5A152}" type="presParOf" srcId="{CDD10395-C6BC-43FE-AA49-3BC2E00956E7}" destId="{6D75A7A7-4B34-4D41-AFD1-BB06C910DA7A}" srcOrd="0" destOrd="0" presId="urn:microsoft.com/office/officeart/2005/8/layout/pList1"/>
    <dgm:cxn modelId="{1FF9FC6B-3D51-4145-B656-C586407C434D}" type="presParOf" srcId="{CDD10395-C6BC-43FE-AA49-3BC2E00956E7}" destId="{1C56D90C-0EE1-47AF-A2AB-00E0E3F7690D}" srcOrd="1" destOrd="0" presId="urn:microsoft.com/office/officeart/2005/8/layout/pList1"/>
    <dgm:cxn modelId="{453F343B-C4EE-42C1-A97C-C9DF04164F6D}" type="presParOf" srcId="{7241CC1C-017F-4576-B3EC-A1CCB9F975D4}" destId="{988B4CA0-A78D-4077-8D03-BDF7AAAE0BEA}" srcOrd="1" destOrd="0" presId="urn:microsoft.com/office/officeart/2005/8/layout/pList1"/>
    <dgm:cxn modelId="{478D634F-99A1-4271-9179-165CCC2F73BB}" type="presParOf" srcId="{7241CC1C-017F-4576-B3EC-A1CCB9F975D4}" destId="{644483AE-9BEE-4665-8E73-2D404A75E896}" srcOrd="2" destOrd="0" presId="urn:microsoft.com/office/officeart/2005/8/layout/pList1"/>
    <dgm:cxn modelId="{04BFE63C-DE2E-4E0C-ADD2-B72339311889}" type="presParOf" srcId="{644483AE-9BEE-4665-8E73-2D404A75E896}" destId="{B9795A39-A187-4096-BD0E-23665340ABDC}" srcOrd="0" destOrd="0" presId="urn:microsoft.com/office/officeart/2005/8/layout/pList1"/>
    <dgm:cxn modelId="{9CF4DE6B-9C8A-4710-8F27-BC4267B02BEC}" type="presParOf" srcId="{644483AE-9BEE-4665-8E73-2D404A75E896}" destId="{61EFF9CC-5176-464A-A702-E3B2BEBE7FBE}" srcOrd="1" destOrd="0" presId="urn:microsoft.com/office/officeart/2005/8/layout/pList1"/>
    <dgm:cxn modelId="{2154BC29-B516-401B-911C-C4E599FA4CC8}" type="presParOf" srcId="{7241CC1C-017F-4576-B3EC-A1CCB9F975D4}" destId="{5957B664-67A0-40ED-8A88-1DED2F6F7AA6}" srcOrd="3" destOrd="0" presId="urn:microsoft.com/office/officeart/2005/8/layout/pList1"/>
    <dgm:cxn modelId="{1EEBF437-0368-44C5-9C60-637E5C699171}" type="presParOf" srcId="{7241CC1C-017F-4576-B3EC-A1CCB9F975D4}" destId="{6C933856-5BC6-4A56-B534-F6D182DD9CA1}" srcOrd="4" destOrd="0" presId="urn:microsoft.com/office/officeart/2005/8/layout/pList1"/>
    <dgm:cxn modelId="{FA46FF48-A99B-4334-94CE-7B6663F15079}" type="presParOf" srcId="{6C933856-5BC6-4A56-B534-F6D182DD9CA1}" destId="{C12AB7B0-A96B-42C4-8931-03F74E26920D}" srcOrd="0" destOrd="0" presId="urn:microsoft.com/office/officeart/2005/8/layout/pList1"/>
    <dgm:cxn modelId="{ADD64734-6DF2-4E9F-A5F7-9CAB506AA41A}" type="presParOf" srcId="{6C933856-5BC6-4A56-B534-F6D182DD9CA1}" destId="{9DA3798C-57C9-4655-9856-92C494D5A3E5}" srcOrd="1" destOrd="0" presId="urn:microsoft.com/office/officeart/2005/8/layout/pList1"/>
    <dgm:cxn modelId="{84107155-3E31-4171-B193-E57DB540D0FC}" type="presParOf" srcId="{7241CC1C-017F-4576-B3EC-A1CCB9F975D4}" destId="{5B0E897F-FC70-4D0D-828C-57974D66CC73}" srcOrd="5" destOrd="0" presId="urn:microsoft.com/office/officeart/2005/8/layout/pList1"/>
    <dgm:cxn modelId="{E6D6E88F-3EFF-49B1-AD93-6F471821C693}" type="presParOf" srcId="{7241CC1C-017F-4576-B3EC-A1CCB9F975D4}" destId="{2702EF7F-EBE5-4E27-9B6F-633CC08AD5AD}" srcOrd="6" destOrd="0" presId="urn:microsoft.com/office/officeart/2005/8/layout/pList1"/>
    <dgm:cxn modelId="{B455C772-02B9-4D84-9479-4CB50654D430}" type="presParOf" srcId="{2702EF7F-EBE5-4E27-9B6F-633CC08AD5AD}" destId="{A11FE09E-8E10-42F0-934F-672E5F989804}" srcOrd="0" destOrd="0" presId="urn:microsoft.com/office/officeart/2005/8/layout/pList1"/>
    <dgm:cxn modelId="{370A4BE9-45D8-48BD-991A-9426CDE0002F}" type="presParOf" srcId="{2702EF7F-EBE5-4E27-9B6F-633CC08AD5AD}" destId="{202DE641-C665-403D-8357-D1E67BE8966E}" srcOrd="1" destOrd="0" presId="urn:microsoft.com/office/officeart/2005/8/layout/pList1"/>
    <dgm:cxn modelId="{0F25B2E9-4ADD-4A19-AEF8-35BFF215BA53}" type="presParOf" srcId="{7241CC1C-017F-4576-B3EC-A1CCB9F975D4}" destId="{8EC5B933-0935-463F-A141-86ADA50365E3}" srcOrd="7" destOrd="0" presId="urn:microsoft.com/office/officeart/2005/8/layout/pList1"/>
    <dgm:cxn modelId="{5B1C1738-0898-4813-9836-61804D0A04A8}" type="presParOf" srcId="{7241CC1C-017F-4576-B3EC-A1CCB9F975D4}" destId="{28978421-E82D-42C1-A66C-7B484179CDE1}" srcOrd="8" destOrd="0" presId="urn:microsoft.com/office/officeart/2005/8/layout/pList1"/>
    <dgm:cxn modelId="{0D7D8228-6BA8-48F6-B17A-90080CBD86DB}" type="presParOf" srcId="{28978421-E82D-42C1-A66C-7B484179CDE1}" destId="{32195B43-841C-4383-A369-B3D2DADF8B0A}" srcOrd="0" destOrd="0" presId="urn:microsoft.com/office/officeart/2005/8/layout/pList1"/>
    <dgm:cxn modelId="{54BDC00C-9960-47CE-A349-BEEBADFBF29B}" type="presParOf" srcId="{28978421-E82D-42C1-A66C-7B484179CDE1}" destId="{C0D5DAB9-E59A-47C3-B86E-BB92239B9C37}" srcOrd="1" destOrd="0" presId="urn:microsoft.com/office/officeart/2005/8/layout/pList1"/>
    <dgm:cxn modelId="{6E9C0E16-FF8B-4069-90EE-AAF2CF5A2C28}" type="presParOf" srcId="{7241CC1C-017F-4576-B3EC-A1CCB9F975D4}" destId="{EC743140-6D69-4147-B4B9-A434006FE9A5}" srcOrd="9" destOrd="0" presId="urn:microsoft.com/office/officeart/2005/8/layout/pList1"/>
    <dgm:cxn modelId="{CCADADE6-7C91-4BCE-BE9E-941A32ABC6AB}" type="presParOf" srcId="{7241CC1C-017F-4576-B3EC-A1CCB9F975D4}" destId="{57CC0E3C-D355-4328-AFA4-4E3C6A6C3728}" srcOrd="10" destOrd="0" presId="urn:microsoft.com/office/officeart/2005/8/layout/pList1"/>
    <dgm:cxn modelId="{09C03DD7-3071-48F3-A7EB-63EF9DD1E047}" type="presParOf" srcId="{57CC0E3C-D355-4328-AFA4-4E3C6A6C3728}" destId="{20E7860D-592E-4335-B1AF-254B18FB8478}" srcOrd="0" destOrd="0" presId="urn:microsoft.com/office/officeart/2005/8/layout/pList1"/>
    <dgm:cxn modelId="{A68C8C6D-69FD-4F68-83F8-2954A7EFFC23}" type="presParOf" srcId="{57CC0E3C-D355-4328-AFA4-4E3C6A6C3728}" destId="{7B600FA0-7830-414B-B8F6-0011309E45B5}" srcOrd="1" destOrd="0" presId="urn:microsoft.com/office/officeart/2005/8/layout/pList1"/>
    <dgm:cxn modelId="{369A6288-6277-4487-A7F7-C11DC7FBA134}" type="presParOf" srcId="{7241CC1C-017F-4576-B3EC-A1CCB9F975D4}" destId="{18D2D4A6-2103-4586-B58F-D820F412A2E9}" srcOrd="11" destOrd="0" presId="urn:microsoft.com/office/officeart/2005/8/layout/pList1"/>
    <dgm:cxn modelId="{63461437-2A95-490D-81F3-F40D94075773}" type="presParOf" srcId="{7241CC1C-017F-4576-B3EC-A1CCB9F975D4}" destId="{61423714-7989-4F2C-80D2-FDB5CEC2B073}" srcOrd="12" destOrd="0" presId="urn:microsoft.com/office/officeart/2005/8/layout/pList1"/>
    <dgm:cxn modelId="{B8D53744-0760-43C0-97C7-0972DF263A07}" type="presParOf" srcId="{61423714-7989-4F2C-80D2-FDB5CEC2B073}" destId="{C6A53B35-266B-49BB-A0F3-C559C5AEDADB}" srcOrd="0" destOrd="0" presId="urn:microsoft.com/office/officeart/2005/8/layout/pList1"/>
    <dgm:cxn modelId="{13CF66C1-3074-4DC6-8733-05C95775F200}" type="presParOf" srcId="{61423714-7989-4F2C-80D2-FDB5CEC2B073}" destId="{C2C42C4F-DF36-4EB8-94B2-8270AC71B36A}" srcOrd="1" destOrd="0" presId="urn:microsoft.com/office/officeart/2005/8/layout/pList1"/>
    <dgm:cxn modelId="{0747596F-C834-4BBE-B0AB-56CEDDB01BDC}" type="presParOf" srcId="{7241CC1C-017F-4576-B3EC-A1CCB9F975D4}" destId="{BABF4F71-7CD1-46E1-8EAE-B0DA1771C887}" srcOrd="13" destOrd="0" presId="urn:microsoft.com/office/officeart/2005/8/layout/pList1"/>
    <dgm:cxn modelId="{68FF29DC-44B2-4D46-814C-75AB5E7B3508}" type="presParOf" srcId="{7241CC1C-017F-4576-B3EC-A1CCB9F975D4}" destId="{19F36899-230E-455B-A121-3877AF91FB0F}" srcOrd="14" destOrd="0" presId="urn:microsoft.com/office/officeart/2005/8/layout/pList1"/>
    <dgm:cxn modelId="{B511F9A2-E903-4651-91CD-043CFCCCEB64}" type="presParOf" srcId="{19F36899-230E-455B-A121-3877AF91FB0F}" destId="{6937DA41-B709-4871-97ED-7AE23E0CD53C}" srcOrd="0" destOrd="0" presId="urn:microsoft.com/office/officeart/2005/8/layout/pList1"/>
    <dgm:cxn modelId="{CB1A26A8-22BE-46CB-9BC6-914768509435}" type="presParOf" srcId="{19F36899-230E-455B-A121-3877AF91FB0F}" destId="{AE3849E8-0B0D-433C-AA23-0718BD37013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F73F2-CF6D-4962-9DA6-95AAB5F01CCC}">
      <dsp:nvSpPr>
        <dsp:cNvPr id="0" name=""/>
        <dsp:cNvSpPr/>
      </dsp:nvSpPr>
      <dsp:spPr>
        <a:xfrm>
          <a:off x="4095" y="1961"/>
          <a:ext cx="3068842" cy="184130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At forstå sygdommen </a:t>
          </a:r>
          <a:r>
            <a:rPr lang="da-DK" sz="1700" kern="1200" dirty="0"/>
            <a:t>og vide , hvad man selv kan gøre samt kende muligheder for behandling, støtte og hjælp </a:t>
          </a:r>
        </a:p>
      </dsp:txBody>
      <dsp:txXfrm>
        <a:off x="4095" y="1961"/>
        <a:ext cx="3068842" cy="1841305"/>
      </dsp:txXfrm>
    </dsp:sp>
    <dsp:sp modelId="{16B8E6E3-8610-4957-BBB7-5947E4D5A74F}">
      <dsp:nvSpPr>
        <dsp:cNvPr id="0" name=""/>
        <dsp:cNvSpPr/>
      </dsp:nvSpPr>
      <dsp:spPr>
        <a:xfrm>
          <a:off x="3379823" y="1961"/>
          <a:ext cx="3068842" cy="184130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At bevare sit netværk </a:t>
          </a:r>
          <a:r>
            <a:rPr lang="da-DK" sz="1700" kern="1200" dirty="0"/>
            <a:t>og at kunne udvikle nye sociale kontakter. At møde ligestillede og føle sig inkluderet  i samfundet.</a:t>
          </a:r>
        </a:p>
      </dsp:txBody>
      <dsp:txXfrm>
        <a:off x="3379823" y="1961"/>
        <a:ext cx="3068842" cy="1841305"/>
      </dsp:txXfrm>
    </dsp:sp>
    <dsp:sp modelId="{BA079950-D768-41C3-9C4D-3190349DB77B}">
      <dsp:nvSpPr>
        <dsp:cNvPr id="0" name=""/>
        <dsp:cNvSpPr/>
      </dsp:nvSpPr>
      <dsp:spPr>
        <a:xfrm>
          <a:off x="4095" y="2150151"/>
          <a:ext cx="3068842" cy="184130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At kunne give udtryk for personlige ønsker </a:t>
          </a:r>
          <a:r>
            <a:rPr lang="da-DK" sz="1700" kern="1200" dirty="0"/>
            <a:t>til den fremtidige pleje og behandling, bolig. Økonomi mm. – og sidenhen at modtage individuelt tilpasset pleje og omsorg</a:t>
          </a:r>
        </a:p>
      </dsp:txBody>
      <dsp:txXfrm>
        <a:off x="4095" y="2150151"/>
        <a:ext cx="3068842" cy="1841305"/>
      </dsp:txXfrm>
    </dsp:sp>
    <dsp:sp modelId="{A04555B7-D8CB-4A3F-A880-FD8E7FD20795}">
      <dsp:nvSpPr>
        <dsp:cNvPr id="0" name=""/>
        <dsp:cNvSpPr/>
      </dsp:nvSpPr>
      <dsp:spPr>
        <a:xfrm>
          <a:off x="3379823" y="2150151"/>
          <a:ext cx="3068842" cy="184130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At få hjælp fra andre </a:t>
          </a:r>
          <a:r>
            <a:rPr lang="da-DK" sz="1700" kern="1200" dirty="0"/>
            <a:t>til at håndtere sygdommen og bevare livskvalitet og modstandskraft. </a:t>
          </a:r>
        </a:p>
      </dsp:txBody>
      <dsp:txXfrm>
        <a:off x="3379823" y="2150151"/>
        <a:ext cx="3068842" cy="1841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5A7A7-4B34-4D41-AFD1-BB06C910DA7A}">
      <dsp:nvSpPr>
        <dsp:cNvPr id="0" name=""/>
        <dsp:cNvSpPr/>
      </dsp:nvSpPr>
      <dsp:spPr>
        <a:xfrm>
          <a:off x="3430" y="235906"/>
          <a:ext cx="1632434" cy="1124747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6D90C-0EE1-47AF-A2AB-00E0E3F7690D}">
      <dsp:nvSpPr>
        <dsp:cNvPr id="0" name=""/>
        <dsp:cNvSpPr/>
      </dsp:nvSpPr>
      <dsp:spPr>
        <a:xfrm>
          <a:off x="3430" y="1360653"/>
          <a:ext cx="1632434" cy="60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Hjemmepleje</a:t>
          </a:r>
        </a:p>
      </dsp:txBody>
      <dsp:txXfrm>
        <a:off x="3430" y="1360653"/>
        <a:ext cx="1632434" cy="605633"/>
      </dsp:txXfrm>
    </dsp:sp>
    <dsp:sp modelId="{B9795A39-A187-4096-BD0E-23665340ABDC}">
      <dsp:nvSpPr>
        <dsp:cNvPr id="0" name=""/>
        <dsp:cNvSpPr/>
      </dsp:nvSpPr>
      <dsp:spPr>
        <a:xfrm>
          <a:off x="1799176" y="235906"/>
          <a:ext cx="1632434" cy="1124747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FF9CC-5176-464A-A702-E3B2BEBE7FBE}">
      <dsp:nvSpPr>
        <dsp:cNvPr id="0" name=""/>
        <dsp:cNvSpPr/>
      </dsp:nvSpPr>
      <dsp:spPr>
        <a:xfrm>
          <a:off x="1799176" y="1360653"/>
          <a:ext cx="1632434" cy="60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Træning og aktivitet</a:t>
          </a:r>
        </a:p>
      </dsp:txBody>
      <dsp:txXfrm>
        <a:off x="1799176" y="1360653"/>
        <a:ext cx="1632434" cy="605633"/>
      </dsp:txXfrm>
    </dsp:sp>
    <dsp:sp modelId="{C12AB7B0-A96B-42C4-8931-03F74E26920D}">
      <dsp:nvSpPr>
        <dsp:cNvPr id="0" name=""/>
        <dsp:cNvSpPr/>
      </dsp:nvSpPr>
      <dsp:spPr>
        <a:xfrm>
          <a:off x="3594923" y="235906"/>
          <a:ext cx="1632434" cy="1124747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3798C-57C9-4655-9856-92C494D5A3E5}">
      <dsp:nvSpPr>
        <dsp:cNvPr id="0" name=""/>
        <dsp:cNvSpPr/>
      </dsp:nvSpPr>
      <dsp:spPr>
        <a:xfrm>
          <a:off x="3594923" y="1360653"/>
          <a:ext cx="1632434" cy="60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Dagcenter og midlertidigt ophold</a:t>
          </a:r>
        </a:p>
      </dsp:txBody>
      <dsp:txXfrm>
        <a:off x="3594923" y="1360653"/>
        <a:ext cx="1632434" cy="605633"/>
      </dsp:txXfrm>
    </dsp:sp>
    <dsp:sp modelId="{A11FE09E-8E10-42F0-934F-672E5F989804}">
      <dsp:nvSpPr>
        <dsp:cNvPr id="0" name=""/>
        <dsp:cNvSpPr/>
      </dsp:nvSpPr>
      <dsp:spPr>
        <a:xfrm>
          <a:off x="5390670" y="235906"/>
          <a:ext cx="1632434" cy="1124747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DE641-C665-403D-8357-D1E67BE8966E}">
      <dsp:nvSpPr>
        <dsp:cNvPr id="0" name=""/>
        <dsp:cNvSpPr/>
      </dsp:nvSpPr>
      <dsp:spPr>
        <a:xfrm>
          <a:off x="5390670" y="1360653"/>
          <a:ext cx="1632434" cy="60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Pårørendegruppe og støtte</a:t>
          </a:r>
        </a:p>
      </dsp:txBody>
      <dsp:txXfrm>
        <a:off x="5390670" y="1360653"/>
        <a:ext cx="1632434" cy="605633"/>
      </dsp:txXfrm>
    </dsp:sp>
    <dsp:sp modelId="{32195B43-841C-4383-A369-B3D2DADF8B0A}">
      <dsp:nvSpPr>
        <dsp:cNvPr id="0" name=""/>
        <dsp:cNvSpPr/>
      </dsp:nvSpPr>
      <dsp:spPr>
        <a:xfrm>
          <a:off x="3430" y="2129530"/>
          <a:ext cx="1632434" cy="1124747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5DAB9-E59A-47C3-B86E-BB92239B9C37}">
      <dsp:nvSpPr>
        <dsp:cNvPr id="0" name=""/>
        <dsp:cNvSpPr/>
      </dsp:nvSpPr>
      <dsp:spPr>
        <a:xfrm>
          <a:off x="3430" y="3254277"/>
          <a:ext cx="1632434" cy="60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Hjælpemidler og indretning</a:t>
          </a:r>
        </a:p>
      </dsp:txBody>
      <dsp:txXfrm>
        <a:off x="3430" y="3254277"/>
        <a:ext cx="1632434" cy="605633"/>
      </dsp:txXfrm>
    </dsp:sp>
    <dsp:sp modelId="{20E7860D-592E-4335-B1AF-254B18FB8478}">
      <dsp:nvSpPr>
        <dsp:cNvPr id="0" name=""/>
        <dsp:cNvSpPr/>
      </dsp:nvSpPr>
      <dsp:spPr>
        <a:xfrm>
          <a:off x="1799176" y="2129530"/>
          <a:ext cx="1632434" cy="1124747"/>
        </a:xfrm>
        <a:prstGeom prst="round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00FA0-7830-414B-B8F6-0011309E45B5}">
      <dsp:nvSpPr>
        <dsp:cNvPr id="0" name=""/>
        <dsp:cNvSpPr/>
      </dsp:nvSpPr>
      <dsp:spPr>
        <a:xfrm>
          <a:off x="1799176" y="3254277"/>
          <a:ext cx="1632434" cy="60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Rådgivning og støtte af demenskoordinator</a:t>
          </a:r>
        </a:p>
      </dsp:txBody>
      <dsp:txXfrm>
        <a:off x="1799176" y="3254277"/>
        <a:ext cx="1632434" cy="605633"/>
      </dsp:txXfrm>
    </dsp:sp>
    <dsp:sp modelId="{C6A53B35-266B-49BB-A0F3-C559C5AEDADB}">
      <dsp:nvSpPr>
        <dsp:cNvPr id="0" name=""/>
        <dsp:cNvSpPr/>
      </dsp:nvSpPr>
      <dsp:spPr>
        <a:xfrm>
          <a:off x="3594923" y="2129530"/>
          <a:ext cx="1632434" cy="1124747"/>
        </a:xfrm>
        <a:prstGeom prst="round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42C4F-DF36-4EB8-94B2-8270AC71B36A}">
      <dsp:nvSpPr>
        <dsp:cNvPr id="0" name=""/>
        <dsp:cNvSpPr/>
      </dsp:nvSpPr>
      <dsp:spPr>
        <a:xfrm>
          <a:off x="3594923" y="3254277"/>
          <a:ext cx="1632434" cy="60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Plejebolig </a:t>
          </a:r>
        </a:p>
      </dsp:txBody>
      <dsp:txXfrm>
        <a:off x="3594923" y="3254277"/>
        <a:ext cx="1632434" cy="605633"/>
      </dsp:txXfrm>
    </dsp:sp>
    <dsp:sp modelId="{6937DA41-B709-4871-97ED-7AE23E0CD53C}">
      <dsp:nvSpPr>
        <dsp:cNvPr id="0" name=""/>
        <dsp:cNvSpPr/>
      </dsp:nvSpPr>
      <dsp:spPr>
        <a:xfrm>
          <a:off x="5390670" y="2129530"/>
          <a:ext cx="1632434" cy="1124747"/>
        </a:xfrm>
        <a:prstGeom prst="roundRect">
          <a:avLst/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849E8-0B0D-433C-AA23-0718BD370132}">
      <dsp:nvSpPr>
        <dsp:cNvPr id="0" name=""/>
        <dsp:cNvSpPr/>
      </dsp:nvSpPr>
      <dsp:spPr>
        <a:xfrm>
          <a:off x="5390670" y="3254277"/>
          <a:ext cx="1632434" cy="60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Frivillige foreninger</a:t>
          </a:r>
        </a:p>
      </dsp:txBody>
      <dsp:txXfrm>
        <a:off x="5390670" y="3254277"/>
        <a:ext cx="1632434" cy="60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A28F-D1CD-4971-8120-229BCD19A7A4}" type="datetimeFigureOut">
              <a:rPr lang="da-DK" smtClean="0"/>
              <a:t>07-09-2023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78F-E9D1-4548-9D56-DA656AD358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298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F21-6B60-4C67-91E6-74A2FBA31B78}" type="datetimeFigureOut">
              <a:rPr lang="da-DK" smtClean="0"/>
              <a:t>07-09-2023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EA10-BB89-483D-8E07-457A39A72F8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3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64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>
                <a:latin typeface="Times New Roman" pitchFamily="18" charset="0"/>
              </a:rPr>
              <a:t>Selvbestemmelse er en grundlovssikret</a:t>
            </a:r>
            <a:r>
              <a:rPr lang="da-DK" altLang="da-DK" baseline="0" dirty="0">
                <a:latin typeface="Times New Roman" pitchFamily="18" charset="0"/>
              </a:rPr>
              <a:t> ret vi alle har – også personer med demens. </a:t>
            </a:r>
            <a:endParaRPr lang="da-DK" altLang="da-DK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da-DK" dirty="0"/>
              <a:t>Handleevne uddybende: </a:t>
            </a:r>
          </a:p>
          <a:p>
            <a:pPr marL="0" indent="0">
              <a:buNone/>
            </a:pPr>
            <a:r>
              <a:rPr lang="da-DK" dirty="0"/>
              <a:t>Det vil sige, at man kan overskue situationen, kan vurdere</a:t>
            </a:r>
          </a:p>
          <a:p>
            <a:pPr marL="0" indent="0">
              <a:buNone/>
            </a:pPr>
            <a:r>
              <a:rPr lang="da-DK" dirty="0"/>
              <a:t>eventuelle valgmuligheder samt deres konsekvenser.</a:t>
            </a:r>
          </a:p>
          <a:p>
            <a:pPr marL="0" indent="0">
              <a:buNone/>
            </a:pPr>
            <a:endParaRPr lang="da-DK" dirty="0"/>
          </a:p>
          <a:p>
            <a:endParaRPr lang="da-DK" altLang="da-DK" dirty="0">
              <a:latin typeface="Times New Roman" pitchFamily="18" charset="0"/>
            </a:endParaRPr>
          </a:p>
        </p:txBody>
      </p:sp>
      <p:sp>
        <p:nvSpPr>
          <p:cNvPr id="645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8C221-8A22-42C0-9ACF-362D448567C7}" type="slidenum">
              <a:rPr lang="en-US" altLang="da-DK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da-DK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>
              <a:latin typeface="Times New Roman" pitchFamily="18" charset="0"/>
            </a:endParaRPr>
          </a:p>
        </p:txBody>
      </p:sp>
      <p:sp>
        <p:nvSpPr>
          <p:cNvPr id="634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98244A-A0C2-421D-84CB-EC73201711F5}" type="slidenum">
              <a:rPr lang="en-US" altLang="da-DK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da-DK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Henvis til hæfte ”Når du skal handle på en anden persons vegne”  </a:t>
            </a:r>
            <a:endParaRPr lang="da-DK" sz="1200" dirty="0"/>
          </a:p>
          <a:p>
            <a:endParaRPr lang="da-DK" sz="1200" dirty="0"/>
          </a:p>
          <a:p>
            <a:r>
              <a:rPr lang="da-DK" sz="1200" dirty="0"/>
              <a:t>Vær opmærksom på at de næste slides er lidt svære, så vurder om de skal medtages i foredraget afhængig af deltagergruppen.</a:t>
            </a:r>
          </a:p>
          <a:p>
            <a:endParaRPr lang="da-DK" sz="1200" dirty="0"/>
          </a:p>
          <a:p>
            <a:r>
              <a:rPr lang="da-DK" sz="1200" dirty="0"/>
              <a:t>Eksempler på specifikke forhold: </a:t>
            </a:r>
            <a:r>
              <a:rPr lang="da-DK" sz="2200" dirty="0"/>
              <a:t> Tilladelse til at bruge GPS til sporing, Give læseadgang til digital post , Patientrettigheder </a:t>
            </a:r>
          </a:p>
          <a:p>
            <a:endParaRPr lang="da-DK" sz="2200" dirty="0"/>
          </a:p>
          <a:p>
            <a:r>
              <a:rPr lang="da-DK" sz="2200" dirty="0"/>
              <a:t>Pkt. 4 og 5 omtales kun kort her – ingen uddybende slides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013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kan være svært for et menneske</a:t>
            </a:r>
          </a:p>
          <a:p>
            <a:r>
              <a:rPr lang="da-DK" dirty="0"/>
              <a:t>med demens at klare sådanne møder alene. Personen kan føle sig utryg</a:t>
            </a:r>
          </a:p>
          <a:p>
            <a:r>
              <a:rPr lang="da-DK" dirty="0"/>
              <a:t>i situationen, og det kan være svært at huske, hvad der blev sagt, at svare</a:t>
            </a:r>
          </a:p>
          <a:p>
            <a:r>
              <a:rPr lang="da-DK" dirty="0"/>
              <a:t>på spørgsmål og at få svar på de spørgsmål, som man har planlagt at</a:t>
            </a:r>
          </a:p>
          <a:p>
            <a:r>
              <a:rPr lang="da-DK" dirty="0"/>
              <a:t>stille.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588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Henvis også  til hæftet ”Når du skal handle på en anden persons vegne”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Fremtidsfuldmagter s</a:t>
            </a:r>
            <a:r>
              <a:rPr lang="da-DK" sz="1200" dirty="0"/>
              <a:t>kal underskrives for notaren, så det sikres, at fuldmagtsgiver har handleevnen i behold på oprettelsestidspunktet, og at det sker af egen fri vilje.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7252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Man skal kun give fuldmagt til en person, man har tillid til, og som man ved vil respektere ens ønsker.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9246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Udelad evt. dette dias, hvis du skønner, at det er for vidtgående for personer med demens, der deltager i foredraget. </a:t>
            </a:r>
          </a:p>
          <a:p>
            <a:r>
              <a:rPr lang="da-DK" dirty="0"/>
              <a:t>Eller gør minimum opmærksom på, at denne information er henvendt til pårørende.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6932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166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1627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Her kan indsættes serviceinformation fra de lokale kommuner (fælles generel beskrivelse)</a:t>
            </a:r>
            <a:r>
              <a:rPr lang="da-DK" baseline="0" dirty="0"/>
              <a:t> </a:t>
            </a:r>
            <a:endParaRPr lang="da-DK" dirty="0"/>
          </a:p>
          <a:p>
            <a:r>
              <a:rPr lang="da-DK" dirty="0"/>
              <a:t>Særlige tilbud til personer med demens og pårørende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18490-DE74-4591-83D7-109FCD8059FA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88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Velkomst og kort præsentation af underviser(e)</a:t>
            </a:r>
            <a:r>
              <a:rPr lang="da-DK" baseline="0" dirty="0"/>
              <a:t> Navn og forudsætninger for at undervise.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0022-6A79-4BB6-8593-30B94DA9E25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391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indsættes</a:t>
            </a:r>
            <a:r>
              <a:rPr lang="da-DK" baseline="0" dirty="0"/>
              <a:t> links og </a:t>
            </a:r>
            <a:r>
              <a:rPr lang="da-DK" baseline="0" dirty="0" err="1"/>
              <a:t>tlfnr</a:t>
            </a:r>
            <a:r>
              <a:rPr lang="da-DK" baseline="0" dirty="0"/>
              <a:t>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18490-DE74-4591-83D7-109FCD8059FA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020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2297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281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Vores hensigt med dette</a:t>
            </a:r>
            <a:r>
              <a:rPr lang="da-DK" baseline="0" dirty="0"/>
              <a:t> kursus er: se slide </a:t>
            </a:r>
            <a:endParaRPr lang="da-DK" dirty="0"/>
          </a:p>
          <a:p>
            <a:r>
              <a:rPr lang="da-DK" dirty="0"/>
              <a:t>Dit</a:t>
            </a:r>
            <a:r>
              <a:rPr lang="da-DK" baseline="0" dirty="0"/>
              <a:t> udbytte af dette kursus forventes at blive: se slide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0022-6A79-4BB6-8593-30B94DA9E25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48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Se også </a:t>
            </a:r>
            <a:r>
              <a:rPr lang="da-DK" dirty="0"/>
              <a:t>program for detaljer</a:t>
            </a:r>
            <a:r>
              <a:rPr lang="da-DK" baseline="0" dirty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0022-6A79-4BB6-8593-30B94DA9E25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63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da-DK" u="sng" dirty="0"/>
              <a:t>At få stillet demensdiagnosen giver flg.</a:t>
            </a:r>
            <a:r>
              <a:rPr lang="da-DK" u="sng" baseline="0" dirty="0"/>
              <a:t> handlemuligheder eller </a:t>
            </a:r>
            <a:r>
              <a:rPr lang="da-DK" u="sng" dirty="0"/>
              <a:t>muligheder for at få viden,</a:t>
            </a:r>
            <a:r>
              <a:rPr lang="da-DK" u="sng" baseline="0" dirty="0"/>
              <a:t> støtte og hjælp: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u="sng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u="sng" dirty="0"/>
              <a:t>At forstå sygdommen </a:t>
            </a:r>
            <a:r>
              <a:rPr lang="da-DK" dirty="0"/>
              <a:t>og vide hvad man selv kan gøre, og at kende muligheder for behandling, støtte og hjælp.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u="sng" dirty="0"/>
              <a:t>At planlægge fremtiden </a:t>
            </a:r>
            <a:r>
              <a:rPr lang="da-DK" dirty="0"/>
              <a:t>–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u="sng" dirty="0"/>
              <a:t>At holde sig fysisk og mentalt aktivt – styrke og træne egne ressourcer. </a:t>
            </a:r>
            <a:r>
              <a:rPr lang="da-DK" dirty="0"/>
              <a:t>At få hjælp ved sygdom og ved nye fysiske og psykiske symptomer, at føle sig tryg og sikker på at få den bedste behandling.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u="sng" dirty="0"/>
              <a:t>At kunne give udtryk for personlige ønsker til den fremtidige pleje </a:t>
            </a:r>
            <a:r>
              <a:rPr lang="da-DK" dirty="0"/>
              <a:t>og behandling, boligform, økonomi, mm. – og siden at modtage individuelt tilpasset pleje og omsorg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u="sng" dirty="0"/>
              <a:t>At bevare eget netværk </a:t>
            </a:r>
            <a:r>
              <a:rPr lang="da-DK" dirty="0"/>
              <a:t>og at udvikle nye sociale kontakter. At møde ligestillede og deres pårørende. At føle sig inkluderet i samfundet.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pPr>
              <a:buClr>
                <a:srgbClr val="FF0000"/>
              </a:buClr>
            </a:pPr>
            <a:r>
              <a:rPr lang="da-DK" dirty="0"/>
              <a:t>Og forskning viser, at folk gerne til have diagnosen.</a:t>
            </a:r>
          </a:p>
          <a:p>
            <a:pPr>
              <a:buClr>
                <a:srgbClr val="FF0000"/>
              </a:buClr>
            </a:pPr>
            <a:endParaRPr lang="da-DK" dirty="0"/>
          </a:p>
          <a:p>
            <a:pPr>
              <a:buClr>
                <a:srgbClr val="FF0000"/>
              </a:buClr>
            </a:pPr>
            <a:r>
              <a:rPr lang="da-DK" dirty="0"/>
              <a:t>At det</a:t>
            </a:r>
            <a:r>
              <a:rPr lang="da-DK" baseline="0" dirty="0"/>
              <a:t> er muligt at leve et godt liv med demens, når man får viden om, hvordan problemstillinger kan håndteres og får mulighed for at tale med andre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815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18490-DE74-4591-83D7-109FCD8059F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536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18490-DE74-4591-83D7-109FCD8059F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19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Gentagelse af nogle</a:t>
            </a:r>
            <a:r>
              <a:rPr lang="da-DK" baseline="0" dirty="0"/>
              <a:t> pointer fra indledende slide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18490-DE74-4591-83D7-109FCD8059F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08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Tage stilling til, hvad man gerne selv vil i fremtiden, når man får mere behov for hjælp og evt. ikke kan bo hjemme mere.</a:t>
            </a:r>
          </a:p>
          <a:p>
            <a:r>
              <a:rPr lang="da-DK" dirty="0"/>
              <a:t>Behandlingstestamente hed tidligere livstestamente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18490-DE74-4591-83D7-109FCD8059F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33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4B9B15B4-A376-16AA-039A-3B47B8306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12096"/>
            <a:ext cx="4629150" cy="368369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D444-1F49-4EDE-A8C0-7A08DBF8C67D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536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12096"/>
            <a:ext cx="4629150" cy="36836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7CC-5CB5-45E9-9963-C912054B8200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7DE03F-A19F-2DA5-D07F-39AEA57ED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4864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it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2" name="Billede 8">
            <a:extLst>
              <a:ext uri="{FF2B5EF4-FFF2-40B4-BE49-F238E27FC236}">
                <a16:creationId xmlns:a16="http://schemas.microsoft.com/office/drawing/2014/main" id="{1B6FAF98-451D-536D-66DB-C718C6773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33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1200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860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2630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39D0BD2-A984-4007-B4DD-1E0181B78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13" y="4557102"/>
            <a:ext cx="1503830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F8C363EF-119C-1239-75CE-795D957D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10872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390F-487D-41BA-87F2-0E55180463A7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21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462-01DC-48A4-91C1-EEA79BD0BA60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84A1-6A39-475A-AA88-CCE5E5257D5B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8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D15C-6318-4BA3-AFD7-279C401607CC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934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2924-C282-4FB3-B901-BA45725FA179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50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401-02FA-4E92-A157-F1EA97BFC6E5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E06F40-8F72-4FFE-43A6-58585E0F1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05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3E7-DF88-4C63-AB72-653FEA0D2612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65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/>
          <p:cNvSpPr/>
          <p:nvPr/>
        </p:nvSpPr>
        <p:spPr>
          <a:xfrm>
            <a:off x="0" y="-1"/>
            <a:ext cx="9144000" cy="564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98613"/>
            <a:ext cx="6805495" cy="398639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47566"/>
            <a:ext cx="15354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1564EA8-4A29-458C-84E6-484B46E57720}" type="datetime2">
              <a:rPr lang="da-DK" noProof="0" smtClean="0"/>
              <a:t>7. september 2023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520" y="4847566"/>
            <a:ext cx="5760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158" y="4847566"/>
            <a:ext cx="424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47C9C-57A8-4003-9066-4A7E6D84F20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6"/>
          <p:cNvCxnSpPr/>
          <p:nvPr/>
        </p:nvCxnSpPr>
        <p:spPr>
          <a:xfrm>
            <a:off x="0" y="482455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9">
            <a:extLst>
              <a:ext uri="{FF2B5EF4-FFF2-40B4-BE49-F238E27FC236}">
                <a16:creationId xmlns:a16="http://schemas.microsoft.com/office/drawing/2014/main" id="{F1743E11-D8BE-4D28-F4F0-E6FE08D07C0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0" y="79237"/>
            <a:ext cx="1077835" cy="4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13692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ldresagen.d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ieretshuset.d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sundhed.dk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borger.dk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lzheimer.dk/" TargetMode="External"/><Relationship Id="rId5" Type="http://schemas.openxmlformats.org/officeDocument/2006/relationships/hyperlink" Target="http://www.aeldresagen.dk/" TargetMode="External"/><Relationship Id="rId4" Type="http://schemas.openxmlformats.org/officeDocument/2006/relationships/hyperlink" Target="https://familieretshuset.dk/" TargetMode="Externa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zheimer.d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videnscenterfordemens.d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779584"/>
            <a:ext cx="5829300" cy="998656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Foredragsrække for </a:t>
            </a:r>
            <a:br>
              <a:rPr lang="da-DK" sz="3000" dirty="0"/>
            </a:br>
            <a:r>
              <a:rPr lang="da-DK" sz="3000" dirty="0"/>
              <a:t>personer med demens og pårørende</a:t>
            </a:r>
            <a:br>
              <a:rPr lang="da-DK" sz="3000" dirty="0"/>
            </a:br>
            <a:br>
              <a:rPr lang="da-DK" sz="3000" dirty="0"/>
            </a:br>
            <a:endParaRPr lang="da-DK" sz="7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929632"/>
            <a:ext cx="5829300" cy="1334344"/>
          </a:xfrm>
        </p:spPr>
        <p:txBody>
          <a:bodyPr>
            <a:normAutofit/>
          </a:bodyPr>
          <a:lstStyle/>
          <a:p>
            <a:r>
              <a:rPr lang="da-DK" dirty="0"/>
              <a:t>Underviser XXX</a:t>
            </a:r>
          </a:p>
          <a:p>
            <a:r>
              <a:rPr lang="da-DK" dirty="0"/>
              <a:t>Dato</a:t>
            </a:r>
          </a:p>
          <a:p>
            <a:r>
              <a:rPr lang="da-DK" dirty="0"/>
              <a:t>Sted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D03E367-CDAF-4AD4-AEE6-77095D37A8FD}"/>
              </a:ext>
            </a:extLst>
          </p:cNvPr>
          <p:cNvSpPr txBox="1"/>
          <p:nvPr/>
        </p:nvSpPr>
        <p:spPr>
          <a:xfrm>
            <a:off x="2944058" y="855489"/>
            <a:ext cx="3255885" cy="57611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+mj-lt"/>
              </a:rPr>
              <a:t>Velkommen</a:t>
            </a:r>
          </a:p>
        </p:txBody>
      </p:sp>
    </p:spTree>
    <p:extLst>
      <p:ext uri="{BB962C8B-B14F-4D97-AF65-F5344CB8AC3E}">
        <p14:creationId xmlns:p14="http://schemas.microsoft.com/office/powerpoint/2010/main" val="72242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da-DK" b="1" dirty="0">
                <a:latin typeface="+mn-lt"/>
              </a:rPr>
              <a:t>Selvbestemmelse</a:t>
            </a:r>
          </a:p>
        </p:txBody>
      </p:sp>
      <p:sp>
        <p:nvSpPr>
          <p:cNvPr id="5123" name="Pladsholder til indhold 2"/>
          <p:cNvSpPr>
            <a:spLocks noGrp="1"/>
          </p:cNvSpPr>
          <p:nvPr>
            <p:ph idx="1"/>
          </p:nvPr>
        </p:nvSpPr>
        <p:spPr>
          <a:xfrm>
            <a:off x="654373" y="1067528"/>
            <a:ext cx="7137622" cy="3656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dirty="0"/>
              <a:t>Ifølge Grundloven har alle mennesker ret til at bestemme over sig selv og sin ejendom og værdier. </a:t>
            </a:r>
          </a:p>
          <a:p>
            <a:endParaRPr lang="da-DK" dirty="0"/>
          </a:p>
          <a:p>
            <a:r>
              <a:rPr lang="da-DK" dirty="0"/>
              <a:t>At bestemme selv, forudsætter handleevne.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Ved handleevne forstås evnen til at varetage egne anliggender på en fornuftig måde og at have den fornødne dømmekraft i en given situation. </a:t>
            </a:r>
          </a:p>
          <a:p>
            <a:endParaRPr lang="da-DK" dirty="0"/>
          </a:p>
          <a:p>
            <a:r>
              <a:rPr lang="da-DK" dirty="0"/>
              <a:t>Demenssygdom påvirker handleevne, koncentration, dømmekraft og evne til problemløsning mv.</a:t>
            </a:r>
          </a:p>
          <a:p>
            <a:pPr marL="133350" lvl="1" indent="0">
              <a:buNone/>
              <a:defRPr/>
            </a:pPr>
            <a:endParaRPr lang="da-DK" altLang="da-DK" sz="1500" b="1" dirty="0"/>
          </a:p>
          <a:p>
            <a:pPr marL="133350" lvl="1" indent="0">
              <a:buNone/>
              <a:defRPr/>
            </a:pPr>
            <a:r>
              <a:rPr lang="da-DK" altLang="da-DK" sz="1800" b="1" dirty="0"/>
              <a:t>Hvis det er vigtigt for dig at bestemme selv, skal du tage stilling i tide.</a:t>
            </a:r>
          </a:p>
          <a:p>
            <a:pPr>
              <a:defRPr/>
            </a:pPr>
            <a:endParaRPr lang="da-DK" altLang="da-DK" sz="1800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10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87947A-2728-4C71-8274-3ADE5AE2E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316" y="577454"/>
            <a:ext cx="5915025" cy="398640"/>
          </a:xfrm>
        </p:spPr>
        <p:txBody>
          <a:bodyPr/>
          <a:lstStyle/>
          <a:p>
            <a:r>
              <a:rPr lang="da-DK" b="1" dirty="0"/>
              <a:t>Fakta om selvbestemmelse: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8466D0-A313-4818-A8B6-4F8D8BCE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B01680-1F1F-4C8C-A7EE-CACE2120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547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br>
              <a:rPr lang="da-DK" altLang="da-DK" b="1" dirty="0">
                <a:latin typeface="+mn-lt"/>
              </a:rPr>
            </a:br>
            <a:r>
              <a:rPr lang="da-DK" altLang="da-DK" b="1" dirty="0">
                <a:latin typeface="+mn-lt"/>
              </a:rPr>
              <a:t>Handleevne</a:t>
            </a:r>
            <a:br>
              <a:rPr lang="da-DK" altLang="da-DK" b="1" dirty="0">
                <a:latin typeface="+mn-lt"/>
              </a:rPr>
            </a:br>
            <a:endParaRPr lang="da-DK" altLang="da-DK" b="1" dirty="0">
              <a:latin typeface="+mn-lt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11</a:t>
            </a:fld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9623F65-B304-4D58-B6BD-E18E23658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altLang="da-DK" b="1" dirty="0"/>
              <a:t>Personer med demens kan få behov for: </a:t>
            </a:r>
          </a:p>
          <a:p>
            <a:endParaRPr lang="da-DK" dirty="0"/>
          </a:p>
        </p:txBody>
      </p:sp>
      <p:sp>
        <p:nvSpPr>
          <p:cNvPr id="25603" name="Rektangel 4"/>
          <p:cNvSpPr>
            <a:spLocks noChangeArrowheads="1"/>
          </p:cNvSpPr>
          <p:nvPr/>
        </p:nvSpPr>
        <p:spPr bwMode="auto">
          <a:xfrm>
            <a:off x="621718" y="1151730"/>
            <a:ext cx="617934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da-DK" altLang="da-DK" sz="1500" b="1" dirty="0">
                <a:latin typeface="+mn-lt"/>
                <a:ea typeface="ＭＳ Ｐゴシック" pitchFamily="34" charset="-128"/>
              </a:rPr>
              <a:t>Støtte til at varetage personlige og økonomiske forhold  </a:t>
            </a:r>
            <a:br>
              <a:rPr lang="da-DK" altLang="da-DK" sz="1500" dirty="0">
                <a:latin typeface="+mn-lt"/>
                <a:ea typeface="ＭＳ Ｐゴシック" pitchFamily="34" charset="-128"/>
              </a:rPr>
            </a:br>
            <a:r>
              <a:rPr lang="da-DK" altLang="da-DK" sz="1500" dirty="0">
                <a:latin typeface="+mn-lt"/>
                <a:ea typeface="ＭＳ Ｐゴシック" pitchFamily="34" charset="-128"/>
              </a:rPr>
              <a:t>Man kan stadig handle fornuftigt og træffer selv beslutninger, men har behov for støtte til fx at huske at få betalt regninger, tjekke kontoudtog mv.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da-DK" altLang="da-DK" sz="1500" b="1" dirty="0"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da-DK" altLang="da-DK" sz="1500" b="1" dirty="0"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da-DK" altLang="da-DK" sz="1500" b="1" dirty="0">
                <a:latin typeface="+mn-lt"/>
                <a:ea typeface="ＭＳ Ｐゴシック" pitchFamily="34" charset="-128"/>
              </a:rPr>
              <a:t>At en anden person tager vare de personlige og økonomiske forhold </a:t>
            </a:r>
            <a:br>
              <a:rPr lang="da-DK" altLang="da-DK" sz="1500" dirty="0">
                <a:latin typeface="+mn-lt"/>
                <a:ea typeface="ＭＳ Ｐゴシック" pitchFamily="34" charset="-128"/>
              </a:rPr>
            </a:br>
            <a:r>
              <a:rPr lang="da-DK" altLang="da-DK" sz="1500" dirty="0">
                <a:latin typeface="+mn-lt"/>
                <a:ea typeface="ＭＳ Ｐゴシック" pitchFamily="34" charset="-128"/>
              </a:rPr>
              <a:t>Man har mistet handleevnen og en anden person varetager</a:t>
            </a:r>
            <a:br>
              <a:rPr lang="da-DK" altLang="da-DK" sz="1500" dirty="0">
                <a:latin typeface="+mn-lt"/>
                <a:ea typeface="ＭＳ Ｐゴシック" pitchFamily="34" charset="-128"/>
              </a:rPr>
            </a:br>
            <a:r>
              <a:rPr lang="da-DK" altLang="da-DK" sz="1500" dirty="0">
                <a:latin typeface="+mn-lt"/>
                <a:ea typeface="ＭＳ Ｐゴシック" pitchFamily="34" charset="-128"/>
              </a:rPr>
              <a:t>interesser og træffer beslutninger.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56E2237-98A5-4844-BB1E-7D83406A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6355D5-2139-49A6-A8A9-8B3A74C2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B487D12-B134-426B-8195-5364BA749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609" y="2914012"/>
            <a:ext cx="2828695" cy="18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Muligheder ifølge loven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4781" y="709102"/>
            <a:ext cx="5915025" cy="407006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b="1" dirty="0"/>
              <a:t>Bisidder</a:t>
            </a:r>
            <a:r>
              <a:rPr lang="da-DK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Fremtidsfuldmagt eller generel fuldmagt</a:t>
            </a:r>
          </a:p>
          <a:p>
            <a:pPr marL="404813" lvl="3" indent="0">
              <a:buNone/>
            </a:pPr>
            <a:endParaRPr lang="da-DK" sz="1500" dirty="0"/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Værgemål</a:t>
            </a:r>
          </a:p>
          <a:p>
            <a:pPr marL="342900" indent="-342900">
              <a:buFont typeface="+mj-lt"/>
              <a:buAutoNum type="arabicPeriod"/>
            </a:pPr>
            <a:endParaRPr lang="da-DK" b="1" dirty="0"/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Plejetestamente</a:t>
            </a:r>
          </a:p>
          <a:p>
            <a:pPr marL="342900" indent="-342900">
              <a:buFont typeface="+mj-lt"/>
              <a:buAutoNum type="arabicPeriod"/>
            </a:pPr>
            <a:endParaRPr lang="da-DK" b="1" dirty="0"/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Behandlingstestamente (livstestamente)</a:t>
            </a:r>
          </a:p>
          <a:p>
            <a:pPr marL="0" indent="0">
              <a:buNone/>
            </a:pPr>
            <a:endParaRPr lang="da-DK" b="1" dirty="0"/>
          </a:p>
          <a:p>
            <a:pPr marL="342900" indent="-342900">
              <a:buFont typeface="+mj-lt"/>
              <a:buAutoNum type="arabicPeriod"/>
            </a:pPr>
            <a:endParaRPr lang="da-DK" b="1" dirty="0"/>
          </a:p>
          <a:p>
            <a:pPr marL="0" indent="0">
              <a:buNone/>
            </a:pPr>
            <a:r>
              <a:rPr lang="da-DK" sz="1800" b="1" dirty="0"/>
              <a:t>Find også oplysninger i hæftet ”Når du skal handle på en anden persons vegne”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12</a:t>
            </a:fld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EFD0091-B21A-4CDE-807A-FA8591CD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42374A8E-9EEC-4253-B0A2-C572E1CF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F169D12-0621-4CD8-87EB-BFFAA54D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52" y="714734"/>
            <a:ext cx="1057275" cy="157162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B9F9F95-D53C-4284-ACB3-7A1A7BB48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81" y="2857142"/>
            <a:ext cx="1554638" cy="16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ACF0-C96B-41BA-890B-CB746E75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Bisidder: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C7E0F7-A17A-4100-BAD7-B9868D24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73" y="842963"/>
            <a:ext cx="6799373" cy="3789760"/>
          </a:xfrm>
        </p:spPr>
        <p:txBody>
          <a:bodyPr>
            <a:normAutofit/>
          </a:bodyPr>
          <a:lstStyle/>
          <a:p>
            <a:r>
              <a:rPr lang="da-DK" sz="1800" dirty="0"/>
              <a:t>Pårørende har ret til at deltage som bisidder ved møder i kommunen, ved lægesamtaler m.m. 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Pårørende er en uvurderlig hjælp – ikke kun for den nærtstående, men også for de professionelle!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Bisidder kan også være en anden, som personen med demens har tillid til, fx bror, veninde eller tidligere kollega.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Organisationer tilbyder bisidderordninger, fx Alzheimerforeningen og Ældre Sagen.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609D29-7129-4006-AEE5-00536BB9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13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1646293-4A44-4B73-8C42-8FEC5217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6134D9-B5D2-4152-88DA-A4A9D88D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</p:spTree>
    <p:extLst>
      <p:ext uri="{BB962C8B-B14F-4D97-AF65-F5344CB8AC3E}">
        <p14:creationId xmlns:p14="http://schemas.microsoft.com/office/powerpoint/2010/main" val="281276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38DAD-B124-42F1-9A80-3BE7095A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Fremtidsfuldmagt – værd at vide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140AA1-C08C-4753-AC17-791E7A34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41" y="734171"/>
            <a:ext cx="7229068" cy="4164806"/>
          </a:xfrm>
        </p:spPr>
        <p:txBody>
          <a:bodyPr>
            <a:noAutofit/>
          </a:bodyPr>
          <a:lstStyle/>
          <a:p>
            <a:pPr>
              <a:lnSpc>
                <a:spcPts val="1950"/>
              </a:lnSpc>
            </a:pPr>
            <a:r>
              <a:rPr lang="da-DK" dirty="0"/>
              <a:t>Det er frivilligt, om man vil oprette en fremtidsfuldmagt. </a:t>
            </a:r>
          </a:p>
          <a:p>
            <a:pPr>
              <a:lnSpc>
                <a:spcPts val="1950"/>
              </a:lnSpc>
            </a:pPr>
            <a:r>
              <a:rPr lang="da-DK" dirty="0"/>
              <a:t>Styrker din ret til selvbestemmelse. </a:t>
            </a:r>
          </a:p>
          <a:p>
            <a:pPr>
              <a:lnSpc>
                <a:spcPts val="1950"/>
              </a:lnSpc>
            </a:pPr>
            <a:r>
              <a:rPr lang="da-DK" dirty="0"/>
              <a:t>Gør det muligt for dig under betryggende former at påvirke dit eget liv og fremtidige forhold på trods af din demenssygdom</a:t>
            </a:r>
          </a:p>
          <a:p>
            <a:pPr>
              <a:lnSpc>
                <a:spcPts val="1950"/>
              </a:lnSpc>
            </a:pPr>
            <a:r>
              <a:rPr lang="da-DK" dirty="0"/>
              <a:t>En formel og lovreguleret ordning, der sikrer klarhed over fuldmagts-forholdet </a:t>
            </a:r>
          </a:p>
          <a:p>
            <a:pPr>
              <a:lnSpc>
                <a:spcPts val="1950"/>
              </a:lnSpc>
            </a:pPr>
            <a:r>
              <a:rPr lang="da-DK" dirty="0"/>
              <a:t>Kan også omfatte personlige forhold, fx adgangen til at søge det offentlige om hjælp</a:t>
            </a:r>
            <a:br>
              <a:rPr lang="da-DK" dirty="0"/>
            </a:br>
            <a:r>
              <a:rPr lang="da-DK" dirty="0"/>
              <a:t>og pleje. </a:t>
            </a:r>
          </a:p>
          <a:p>
            <a:pPr>
              <a:lnSpc>
                <a:spcPts val="1950"/>
              </a:lnSpc>
            </a:pPr>
            <a:r>
              <a:rPr lang="da-DK" dirty="0"/>
              <a:t>Så længe fuldmagtsgiver har handleevnen i behold, er fremtidsfuldmagten uden virkning. </a:t>
            </a:r>
          </a:p>
          <a:p>
            <a:pPr>
              <a:lnSpc>
                <a:spcPts val="1950"/>
              </a:lnSpc>
            </a:pPr>
            <a:r>
              <a:rPr lang="da-DK" dirty="0"/>
              <a:t>Kan træde i kraft, når fuldmagtsgiver på grund af sygdom ikke længere er i stand</a:t>
            </a:r>
            <a:br>
              <a:rPr lang="da-DK" dirty="0"/>
            </a:br>
            <a:r>
              <a:rPr lang="da-DK" dirty="0"/>
              <a:t>til at handle. </a:t>
            </a:r>
          </a:p>
          <a:p>
            <a:pPr>
              <a:lnSpc>
                <a:spcPts val="1950"/>
              </a:lnSpc>
            </a:pPr>
            <a:r>
              <a:rPr lang="da-DK" dirty="0"/>
              <a:t>Kan oprettes længe før, der bliver brug for den.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2E8381-9F71-4BCB-8EAC-89BEB6E5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14</a:t>
            </a:fld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FDE7AD9-53DC-4B9B-BD8C-7AADEC8A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3414FA92-7AB8-4CA8-A4C0-0EC390A2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03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3E330-4420-4BD5-9CF4-FCE3331E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Traditionelle fuldmagter – værd at vide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5A098E6-2456-4F91-82C9-1AD597CB5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67" y="676819"/>
            <a:ext cx="7006593" cy="3975497"/>
          </a:xfrm>
        </p:spPr>
        <p:txBody>
          <a:bodyPr/>
          <a:lstStyle/>
          <a:p>
            <a:r>
              <a:rPr lang="da-DK" dirty="0"/>
              <a:t>Hvis personen med demens ikke aktuelt ønsker at oprette en fremtidsfuldmagt, kan en af de traditionelle fuldmagter være et godt alternativ: </a:t>
            </a:r>
          </a:p>
          <a:p>
            <a:pPr lvl="2"/>
            <a:r>
              <a:rPr lang="da-DK" sz="1350" dirty="0"/>
              <a:t>Engangsfuldmagt</a:t>
            </a:r>
          </a:p>
          <a:p>
            <a:pPr lvl="2"/>
            <a:r>
              <a:rPr lang="da-DK" sz="1350" dirty="0"/>
              <a:t>Generalfuldmagt</a:t>
            </a:r>
          </a:p>
          <a:p>
            <a:pPr lvl="2"/>
            <a:r>
              <a:rPr lang="da-DK" sz="1350" dirty="0"/>
              <a:t>Bankfuldmagt</a:t>
            </a:r>
          </a:p>
          <a:p>
            <a:pPr lvl="2"/>
            <a:r>
              <a:rPr lang="da-DK" sz="1350" dirty="0"/>
              <a:t>Digital fuldmagt</a:t>
            </a:r>
          </a:p>
          <a:p>
            <a:pPr lvl="2"/>
            <a:r>
              <a:rPr lang="da-DK" sz="1350" dirty="0"/>
              <a:t>Fuldmagt til Sundhedsdata</a:t>
            </a:r>
            <a:br>
              <a:rPr lang="da-DK" dirty="0"/>
            </a:br>
            <a:endParaRPr lang="da-DK" dirty="0"/>
          </a:p>
          <a:p>
            <a:r>
              <a:rPr lang="da-DK" dirty="0"/>
              <a:t>En fuldmagt beror på tillid</a:t>
            </a:r>
            <a:br>
              <a:rPr lang="da-DK" dirty="0"/>
            </a:br>
            <a:endParaRPr lang="da-DK" dirty="0"/>
          </a:p>
          <a:p>
            <a:r>
              <a:rPr lang="da-DK" dirty="0"/>
              <a:t>Der er ingen offentlig tilsyn eller kontrol af fuldmagtshavers handlinger</a:t>
            </a:r>
            <a:br>
              <a:rPr lang="da-DK" dirty="0"/>
            </a:br>
            <a:endParaRPr lang="da-DK" dirty="0"/>
          </a:p>
          <a:p>
            <a:r>
              <a:rPr lang="da-DK" dirty="0"/>
              <a:t>Ældre Sagen har udfærdiget tre pårørendefuldmagter med tilhørende vejledning – se </a:t>
            </a:r>
            <a:r>
              <a:rPr lang="da-DK" dirty="0">
                <a:hlinkClick r:id="rId3"/>
              </a:rPr>
              <a:t>www.aeldresagen.dk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8D1D17-04B7-4ACA-8C3D-C71B1F9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15</a:t>
            </a:fld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A996B93-E2F0-4B70-95DD-D62C3394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27E85924-2684-4218-A2D1-D5F0BB7E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94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509B2-465D-4F31-B177-C8A92818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Værgemål – værd at vide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E0F8DF-B92D-4145-ABE2-A6F93DFA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4" y="895417"/>
            <a:ext cx="6734061" cy="4071938"/>
          </a:xfrm>
        </p:spPr>
        <p:txBody>
          <a:bodyPr>
            <a:normAutofit/>
          </a:bodyPr>
          <a:lstStyle/>
          <a:p>
            <a:r>
              <a:rPr lang="da-DK" dirty="0"/>
              <a:t>Et værgemål kan blive nødvendigt, hvis personen med demens ikke har oprettet en fremtidsfuldmagt, mens vedkommende havde handleevnen i behold eller hvis det kræves iflg. lovgivning.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Et værgemål er samfundets formelle tilbud om hjælp til at varetage økonomiske og/eller personlige forhold for personer med nedsat handleevne.</a:t>
            </a:r>
            <a:br>
              <a:rPr lang="da-DK" dirty="0"/>
            </a:br>
            <a:endParaRPr lang="da-DK" dirty="0"/>
          </a:p>
          <a:p>
            <a:r>
              <a:rPr lang="da-DK" dirty="0"/>
              <a:t>Når der iværksættes værgemål for en person, er der tale om et indgreb i den personlige frihed, fordi værgen kan træffe beslutninger på personens vegne.</a:t>
            </a:r>
            <a:br>
              <a:rPr lang="da-DK" dirty="0"/>
            </a:br>
            <a:endParaRPr lang="da-DK" dirty="0"/>
          </a:p>
          <a:p>
            <a:r>
              <a:rPr lang="da-DK" dirty="0"/>
              <a:t>Du kan ansøge hos Familieretshuset, som træffer beslutning om værgemål </a:t>
            </a:r>
            <a:br>
              <a:rPr lang="da-DK" dirty="0"/>
            </a:br>
            <a:r>
              <a:rPr lang="da-DK" dirty="0"/>
              <a:t>(personlige og/eller økonomiske forhold). </a:t>
            </a:r>
            <a:r>
              <a:rPr lang="da-DK" dirty="0">
                <a:hlinkClick r:id="rId3"/>
              </a:rPr>
              <a:t>www.familieretshuset.dk</a:t>
            </a:r>
            <a:r>
              <a:rPr lang="da-DK" dirty="0"/>
              <a:t> 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8039FB-11ED-4BE2-BF5F-803AB871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16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6F747F78-D76C-43CB-B697-708CC9D3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8B739D1E-865C-4B84-A77E-48F5C4C5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306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Opmærksomhedspunkter 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3152" y="627426"/>
            <a:ext cx="5915025" cy="3598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Værd opmærksom på at: </a:t>
            </a:r>
            <a:br>
              <a:rPr lang="da-DK" b="1" dirty="0"/>
            </a:br>
            <a:endParaRPr lang="da-DK" b="1" dirty="0"/>
          </a:p>
          <a:p>
            <a:r>
              <a:rPr lang="da-DK" dirty="0"/>
              <a:t>Tale med din familie i tide </a:t>
            </a:r>
          </a:p>
          <a:p>
            <a:r>
              <a:rPr lang="da-DK" dirty="0"/>
              <a:t>Søge hjælp hos en advokat, socialrådgiver, demenskoordinator</a:t>
            </a:r>
            <a:br>
              <a:rPr lang="da-DK" dirty="0"/>
            </a:br>
            <a:r>
              <a:rPr lang="da-DK" dirty="0"/>
              <a:t> </a:t>
            </a:r>
          </a:p>
          <a:p>
            <a:r>
              <a:rPr lang="da-DK" dirty="0"/>
              <a:t>Søge mere viden: </a:t>
            </a:r>
          </a:p>
          <a:p>
            <a:pPr lvl="1"/>
            <a:r>
              <a:rPr lang="da-DK" sz="1500" dirty="0">
                <a:hlinkClick r:id="rId2"/>
              </a:rPr>
              <a:t>www.borger.dk</a:t>
            </a:r>
            <a:r>
              <a:rPr lang="da-DK" sz="1500" dirty="0"/>
              <a:t>  </a:t>
            </a:r>
          </a:p>
          <a:p>
            <a:pPr lvl="1"/>
            <a:r>
              <a:rPr lang="da-DK" sz="1500" dirty="0">
                <a:hlinkClick r:id="rId3"/>
              </a:rPr>
              <a:t>www.sundhed.dk</a:t>
            </a:r>
            <a:r>
              <a:rPr lang="da-DK" sz="1500" dirty="0"/>
              <a:t>  </a:t>
            </a:r>
          </a:p>
          <a:p>
            <a:pPr lvl="1"/>
            <a:r>
              <a:rPr lang="da-DK" sz="15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https://familieretshuset.dk/</a:t>
            </a:r>
            <a:endParaRPr lang="da-DK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a-DK" sz="1500" dirty="0">
                <a:hlinkClick r:id="rId5"/>
              </a:rPr>
              <a:t>www.aeldresagen.dk</a:t>
            </a:r>
            <a:r>
              <a:rPr lang="da-DK" sz="1500" dirty="0"/>
              <a:t>  </a:t>
            </a:r>
          </a:p>
          <a:p>
            <a:pPr lvl="1"/>
            <a:r>
              <a:rPr lang="da-DK" sz="1500" dirty="0">
                <a:hlinkClick r:id="rId6"/>
              </a:rPr>
              <a:t>www.alzheimer.dk</a:t>
            </a:r>
            <a:r>
              <a:rPr lang="da-DK" sz="1500" dirty="0"/>
              <a:t> </a:t>
            </a:r>
          </a:p>
          <a:p>
            <a:pPr lvl="1"/>
            <a:r>
              <a:rPr lang="da-DK" sz="1500" dirty="0"/>
              <a:t>Demenslinjen – Alzheimerforeningens telefonrådgivning 50 58 50 58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17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E1B094-2AF2-447A-8FF0-ED28D85F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4CDF91-2790-4D59-AC4A-B904D68D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2A41544-97E8-45E3-8758-9B2FB896D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6875" y="2620239"/>
            <a:ext cx="1300344" cy="54300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26A3354-0B5A-4121-BEF1-0D45B878A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603" y="2054442"/>
            <a:ext cx="1779042" cy="53585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A9019A1-1E40-4F54-81D9-6785C96CF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0337" y="3588680"/>
            <a:ext cx="1555013" cy="6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B6FAD86-65C1-487C-AE21-17970C2D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39DF68B-6C7C-4F18-B01A-204DAFAD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</a:t>
            </a:r>
            <a:endParaRPr lang="da-DK" sz="675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F330B87-E27C-48F4-BE13-5F22762A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18</a:t>
            </a:fld>
            <a:endParaRPr lang="da-DK" dirty="0"/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730202D0-4CD8-48C6-9C4C-473240673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580" y="1532772"/>
            <a:ext cx="7631741" cy="2436801"/>
          </a:xfrm>
        </p:spPr>
      </p:pic>
    </p:spTree>
    <p:extLst>
      <p:ext uri="{BB962C8B-B14F-4D97-AF65-F5344CB8AC3E}">
        <p14:creationId xmlns:p14="http://schemas.microsoft.com/office/powerpoint/2010/main" val="106481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Demenskonsulent / demenskoordinator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0616" y="1272871"/>
            <a:ext cx="5707856" cy="3068883"/>
          </a:xfrm>
        </p:spPr>
        <p:txBody>
          <a:bodyPr>
            <a:normAutofit/>
          </a:bodyPr>
          <a:lstStyle/>
          <a:p>
            <a:r>
              <a:rPr lang="da-DK" dirty="0"/>
              <a:t>Rådgivning, vejledning og undervisning</a:t>
            </a:r>
          </a:p>
          <a:p>
            <a:r>
              <a:rPr lang="da-DK" dirty="0"/>
              <a:t>Hjemmebesøg</a:t>
            </a:r>
          </a:p>
          <a:p>
            <a:r>
              <a:rPr lang="da-DK" dirty="0"/>
              <a:t>Kurser og samtalegrupper  </a:t>
            </a:r>
          </a:p>
          <a:p>
            <a:r>
              <a:rPr lang="da-DK" dirty="0"/>
              <a:t>Informerer om og henviser til </a:t>
            </a:r>
            <a:r>
              <a:rPr lang="da-DK"/>
              <a:t>kommunens tilbud om </a:t>
            </a:r>
            <a:r>
              <a:rPr lang="da-DK" dirty="0"/>
              <a:t>aktivitet, træning og hjælp</a:t>
            </a:r>
          </a:p>
          <a:p>
            <a:r>
              <a:rPr lang="da-DK" dirty="0"/>
              <a:t>Koordinerer og samarbejder med visitation, rehabiliteringsteam, demensteam og hjemmepleje, frivillige med flere. 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OBS: </a:t>
            </a:r>
            <a:r>
              <a:rPr lang="da-DK" dirty="0"/>
              <a:t>Vigtigt at lære hinanden at kende tidligt </a:t>
            </a:r>
            <a:br>
              <a:rPr lang="da-DK" dirty="0"/>
            </a:br>
            <a:r>
              <a:rPr lang="da-DK" dirty="0"/>
              <a:t>(tillid og tryghed og kendskab)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19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2F34494-404D-439D-9D63-C8A44B2F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120CDB5-D87D-4A31-805D-315CD40E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F77BA7F-826E-461D-A8E1-2ACB87A1739C}"/>
              </a:ext>
            </a:extLst>
          </p:cNvPr>
          <p:cNvSpPr txBox="1"/>
          <p:nvPr/>
        </p:nvSpPr>
        <p:spPr>
          <a:xfrm>
            <a:off x="687710" y="678656"/>
            <a:ext cx="5707856" cy="252072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/>
              <a:t>Rolle og opgaver: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F858D1F-6F20-4C54-8481-675DF677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950" y="826466"/>
            <a:ext cx="2464502" cy="18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3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7350" y="1105270"/>
            <a:ext cx="5829300" cy="1149916"/>
          </a:xfrm>
        </p:spPr>
        <p:txBody>
          <a:bodyPr>
            <a:normAutofit/>
          </a:bodyPr>
          <a:lstStyle/>
          <a:p>
            <a:r>
              <a:rPr lang="da-DK" dirty="0"/>
              <a:t>Modul 3</a:t>
            </a:r>
            <a:br>
              <a:rPr lang="da-DK" dirty="0"/>
            </a:br>
            <a:r>
              <a:rPr lang="da-DK" dirty="0"/>
              <a:t>Diagnosen og tiden efter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57350" y="2255185"/>
            <a:ext cx="5829300" cy="1783045"/>
          </a:xfrm>
        </p:spPr>
        <p:txBody>
          <a:bodyPr>
            <a:normAutofit/>
          </a:bodyPr>
          <a:lstStyle/>
          <a:p>
            <a:r>
              <a:rPr lang="da-DK" b="1" dirty="0"/>
              <a:t>Dagens emne: </a:t>
            </a:r>
          </a:p>
          <a:p>
            <a:r>
              <a:rPr lang="da-DK" dirty="0"/>
              <a:t>Fremtiden og muligheder for hjælp</a:t>
            </a:r>
          </a:p>
          <a:p>
            <a:r>
              <a:rPr lang="da-DK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92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8874" y="1090857"/>
            <a:ext cx="4607719" cy="3541866"/>
          </a:xfrm>
        </p:spPr>
        <p:txBody>
          <a:bodyPr>
            <a:normAutofit/>
          </a:bodyPr>
          <a:lstStyle/>
          <a:p>
            <a:r>
              <a:rPr lang="da-DK" dirty="0"/>
              <a:t>Tilpasning af hverdagen</a:t>
            </a:r>
          </a:p>
          <a:p>
            <a:r>
              <a:rPr lang="da-DK" dirty="0"/>
              <a:t>Tilpasning af kommunikation</a:t>
            </a:r>
          </a:p>
          <a:p>
            <a:r>
              <a:rPr lang="da-DK" dirty="0"/>
              <a:t>Egnede aktiviteter </a:t>
            </a:r>
          </a:p>
          <a:p>
            <a:r>
              <a:rPr lang="da-DK" dirty="0"/>
              <a:t>Indretning af hjemmet</a:t>
            </a:r>
          </a:p>
          <a:p>
            <a:r>
              <a:rPr lang="da-DK" dirty="0"/>
              <a:t>Sikkerhed og tryghed</a:t>
            </a:r>
          </a:p>
          <a:p>
            <a:r>
              <a:rPr lang="da-DK" dirty="0"/>
              <a:t>Fuldmagt og værgemål – fremtid </a:t>
            </a:r>
          </a:p>
          <a:p>
            <a:r>
              <a:rPr lang="da-DK" dirty="0"/>
              <a:t>Virkning og bivirkning af medicin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20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5AF08A-02F5-4DC8-8D81-7574FDB3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66CBF4-4329-4A6A-998E-6EFDB974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C89A0A5-2245-456F-B55E-E122D3C05363}"/>
              </a:ext>
            </a:extLst>
          </p:cNvPr>
          <p:cNvSpPr txBox="1"/>
          <p:nvPr/>
        </p:nvSpPr>
        <p:spPr>
          <a:xfrm>
            <a:off x="752346" y="642650"/>
            <a:ext cx="4543425" cy="24288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/>
              <a:t>Demenskonsulenten kan fx rådgive om: </a:t>
            </a:r>
          </a:p>
          <a:p>
            <a:endParaRPr lang="da-DK" dirty="0" err="1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B38F3B9-B56A-40EB-9480-4949F0409EFD}"/>
              </a:ext>
            </a:extLst>
          </p:cNvPr>
          <p:cNvSpPr txBox="1">
            <a:spLocks/>
          </p:cNvSpPr>
          <p:nvPr/>
        </p:nvSpPr>
        <p:spPr>
          <a:xfrm>
            <a:off x="719688" y="29169"/>
            <a:ext cx="5243513" cy="398639"/>
          </a:xfrm>
          <a:prstGeom prst="rect">
            <a:avLst/>
          </a:prstGeom>
        </p:spPr>
        <p:txBody>
          <a:bodyPr vert="horz" lIns="6858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100" dirty="0"/>
              <a:t>Demenskonsulent / demenskoordinator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40A61D5-4486-4842-9855-E943A4A9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964" y="885538"/>
            <a:ext cx="2708564" cy="36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Muligheder for hjælp og støtte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01262141"/>
              </p:ext>
            </p:extLst>
          </p:nvPr>
        </p:nvGraphicFramePr>
        <p:xfrm>
          <a:off x="1064623" y="678657"/>
          <a:ext cx="7026535" cy="409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E2A9735-6EB8-4143-A66A-C4D40EE3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8586F7A-DAAA-4787-BB20-5CD6FC30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5A2766B-318F-449E-A03B-C21B7594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7574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Serviceinformation fra kommunen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14488" y="707232"/>
            <a:ext cx="5915025" cy="392549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22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5AEDD8-7C28-4824-9890-42400A3E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CCF297-6094-4F30-ADAB-EB87E4F7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26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kan jeg få mere at vide?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0908" y="685801"/>
            <a:ext cx="5915025" cy="3946922"/>
          </a:xfrm>
        </p:spPr>
        <p:txBody>
          <a:bodyPr>
            <a:normAutofit/>
          </a:bodyPr>
          <a:lstStyle/>
          <a:p>
            <a:r>
              <a:rPr lang="da-DK" dirty="0"/>
              <a:t>Demens-</a:t>
            </a:r>
            <a:r>
              <a:rPr lang="da-DK" dirty="0" err="1"/>
              <a:t>linien</a:t>
            </a:r>
            <a:r>
              <a:rPr lang="da-DK" dirty="0"/>
              <a:t> – Alzheimerforeningens telefonrådgivning </a:t>
            </a:r>
            <a:r>
              <a:rPr lang="da-DK" dirty="0">
                <a:hlinkClick r:id="rId3"/>
              </a:rPr>
              <a:t>www.alzheimer.dk</a:t>
            </a:r>
            <a:br>
              <a:rPr lang="da-DK" dirty="0"/>
            </a:br>
            <a:endParaRPr lang="da-DK" dirty="0"/>
          </a:p>
          <a:p>
            <a:r>
              <a:rPr lang="da-DK" dirty="0"/>
              <a:t>Kommunens demenskonsulent(er) </a:t>
            </a:r>
            <a:br>
              <a:rPr lang="da-DK" dirty="0"/>
            </a:br>
            <a:endParaRPr lang="da-DK" dirty="0"/>
          </a:p>
          <a:p>
            <a:r>
              <a:rPr lang="da-DK" dirty="0"/>
              <a:t>Kommunens hjemmeside/demens</a:t>
            </a:r>
            <a:br>
              <a:rPr lang="da-DK" dirty="0"/>
            </a:br>
            <a:endParaRPr lang="da-DK" dirty="0"/>
          </a:p>
          <a:p>
            <a:r>
              <a:rPr lang="da-DK" dirty="0"/>
              <a:t>Regionens hjemmeside (forløbsprogram)  </a:t>
            </a:r>
            <a:br>
              <a:rPr lang="da-DK" dirty="0"/>
            </a:br>
            <a:endParaRPr lang="da-DK" dirty="0"/>
          </a:p>
          <a:p>
            <a:r>
              <a:rPr lang="da-DK" dirty="0"/>
              <a:t>Nationalt Videnscenter for Demens </a:t>
            </a:r>
            <a:br>
              <a:rPr lang="da-DK" dirty="0"/>
            </a:br>
            <a:r>
              <a:rPr lang="da-DK" dirty="0">
                <a:hlinkClick r:id="rId4"/>
              </a:rPr>
              <a:t>www.videnscenterfordemens.dk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23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2DDE9C-C5B2-45F3-991C-578D00CB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1232C4-5799-42DD-A980-E1529F7C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</p:spTree>
    <p:extLst>
      <p:ext uri="{BB962C8B-B14F-4D97-AF65-F5344CB8AC3E}">
        <p14:creationId xmlns:p14="http://schemas.microsoft.com/office/powerpoint/2010/main" val="418802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B6FAD86-65C1-487C-AE21-17970C2D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39DF68B-6C7C-4F18-B01A-204DAFAD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</a:t>
            </a:r>
            <a:endParaRPr lang="da-DK" sz="675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645DC6-6DF2-4790-A482-CDD09186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24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8639A88-EB71-46A4-890F-734A6EE0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78" y="1304748"/>
            <a:ext cx="7830643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4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Evaluering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6935" y="728663"/>
            <a:ext cx="6582216" cy="390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Udfyld gerne et evalueringsskema og aflever det, inden I går.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Tak for jeres hjælp til at forbedre kurset.  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2F5A77A-1C72-4E91-BAF6-77BC28C3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36E168A-2219-4A98-9A50-3B4A2384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</a:t>
            </a:r>
            <a:endParaRPr lang="da-DK" sz="675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30FF318-3244-42A0-8B27-A8CD40CF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474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46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du forvente?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242" y="661307"/>
            <a:ext cx="6432232" cy="3971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/>
              <a:t>At du får en basal viden, så du i højere grad kan:</a:t>
            </a:r>
          </a:p>
          <a:p>
            <a:endParaRPr lang="da-DK" dirty="0"/>
          </a:p>
          <a:p>
            <a:r>
              <a:rPr lang="da-DK" sz="2000" dirty="0"/>
              <a:t>begynde at tage stilling til fremtiden </a:t>
            </a:r>
          </a:p>
          <a:p>
            <a:r>
              <a:rPr lang="da-DK" sz="2000" dirty="0"/>
              <a:t>søge den rette støtte og hjælp på et informeret grundlag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br>
              <a:rPr lang="da-DK" sz="2000" dirty="0"/>
            </a:br>
            <a:endParaRPr lang="da-DK" sz="2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0E2B80-345A-4644-8F62-BCAA2105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ADAD6F-379A-45BB-A573-B482CED1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</p:spTree>
    <p:extLst>
      <p:ext uri="{BB962C8B-B14F-4D97-AF65-F5344CB8AC3E}">
        <p14:creationId xmlns:p14="http://schemas.microsoft.com/office/powerpoint/2010/main" val="227117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 på modul 3 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657270" y="667837"/>
            <a:ext cx="615501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 </a:t>
            </a:r>
          </a:p>
          <a:p>
            <a:r>
              <a:rPr lang="da-DK" dirty="0"/>
              <a:t>Hvad skal du/I tage stilling til i forhold til selvbestemmelse og handleevne</a:t>
            </a:r>
            <a:br>
              <a:rPr lang="da-DK" dirty="0"/>
            </a:br>
            <a:endParaRPr lang="da-DK" dirty="0"/>
          </a:p>
          <a:p>
            <a:r>
              <a:rPr lang="da-DK" dirty="0"/>
              <a:t>Introduktion til demenskoordinator og de kommunale tilbud  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Hvor kan jeg/vi få mere viden, rådgivning og støtte?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4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6F6565-BEBD-435A-A43C-E0DFB81C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70590CB-0337-415F-85CD-5FCA82D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6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3CB47-82E3-43EC-8F69-883B8F7E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At vide hvad man fejler, gør det muligt…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59A3C7-529F-4EA7-B3B7-955EE99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Revideret efterår 2023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578571-9BF4-408F-B654-C1E7A40D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7DB4C96-3397-47E6-A190-276D356BC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560114"/>
              </p:ext>
            </p:extLst>
          </p:nvPr>
        </p:nvGraphicFramePr>
        <p:xfrm>
          <a:off x="1175658" y="679547"/>
          <a:ext cx="6452762" cy="399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4EBF0E0-81FE-45BD-BB2F-4BE06544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2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F73F2-CF6D-4962-9DA6-95AAB5F01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B8E6E3-8610-4957-BBB7-5947E4D5A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79950-D768-41C3-9C4D-3190349DB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4555B7-D8CB-4A3F-A880-FD8E7FD20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Behov for støtte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7033" y="1091408"/>
            <a:ext cx="5915025" cy="3425118"/>
          </a:xfrm>
        </p:spPr>
        <p:txBody>
          <a:bodyPr>
            <a:normAutofit/>
          </a:bodyPr>
          <a:lstStyle/>
          <a:p>
            <a:r>
              <a:rPr lang="da-DK" dirty="0"/>
              <a:t>at føle dig tryg og værdsat</a:t>
            </a:r>
          </a:p>
          <a:p>
            <a:r>
              <a:rPr lang="da-DK" dirty="0"/>
              <a:t>at bevare din selvbestemmelse</a:t>
            </a:r>
          </a:p>
          <a:p>
            <a:r>
              <a:rPr lang="da-DK" dirty="0"/>
              <a:t>at tage stilling til fremtiden</a:t>
            </a:r>
          </a:p>
          <a:p>
            <a:r>
              <a:rPr lang="da-DK" dirty="0"/>
              <a:t>at få tildelt den nødvendige støtte og hjælp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6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DB30482-677F-4E3B-8987-6A7790DCB3D7}"/>
              </a:ext>
            </a:extLst>
          </p:cNvPr>
          <p:cNvSpPr/>
          <p:nvPr/>
        </p:nvSpPr>
        <p:spPr>
          <a:xfrm>
            <a:off x="660916" y="646512"/>
            <a:ext cx="5235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latin typeface="+mj-lt"/>
              </a:rPr>
              <a:t>Når du har demens, kan du have brug for støtte til: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223511C-0848-4E4F-BDC5-250DD4B5D0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062" y="3269028"/>
            <a:ext cx="1945692" cy="128938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CA7553E-9177-41DD-872B-D201CBED1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666" y="3260405"/>
            <a:ext cx="1939885" cy="128938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2434CC7-2AD1-4726-9382-D02A281D8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75" y="3260404"/>
            <a:ext cx="1904450" cy="126586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F485650-DA62-410F-BDB6-CF1D2B2E86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842" y="3236884"/>
            <a:ext cx="1939938" cy="1289385"/>
          </a:xfrm>
          <a:prstGeom prst="rect">
            <a:avLst/>
          </a:prstGeom>
        </p:spPr>
      </p:pic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DC2F2685-4455-4820-B826-996BE495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C50B17B3-4C05-4521-A1DE-1B34F0F0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</p:spTree>
    <p:extLst>
      <p:ext uri="{BB962C8B-B14F-4D97-AF65-F5344CB8AC3E}">
        <p14:creationId xmlns:p14="http://schemas.microsoft.com/office/powerpoint/2010/main" val="141002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Pårørendes behov for støtte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3967" y="1058753"/>
            <a:ext cx="6654296" cy="3425118"/>
          </a:xfrm>
        </p:spPr>
        <p:txBody>
          <a:bodyPr>
            <a:normAutofit/>
          </a:bodyPr>
          <a:lstStyle/>
          <a:p>
            <a:r>
              <a:rPr lang="da-DK" dirty="0"/>
              <a:t>vurdere, hvad din nærtstående har behov for</a:t>
            </a:r>
          </a:p>
          <a:p>
            <a:r>
              <a:rPr lang="da-DK" dirty="0"/>
              <a:t>træffe svære beslutninger om hjælp </a:t>
            </a:r>
          </a:p>
          <a:p>
            <a:r>
              <a:rPr lang="da-DK" dirty="0"/>
              <a:t>handle på din nærtståendes vegne </a:t>
            </a:r>
          </a:p>
          <a:p>
            <a:r>
              <a:rPr lang="da-DK" dirty="0"/>
              <a:t>kontakte offentlige instanser på et informeret grundlag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Husk: </a:t>
            </a:r>
            <a:r>
              <a:rPr lang="da-DK" dirty="0"/>
              <a:t>Skal man lovligt handle på en anden persons vegne, kræver det fuldmagt eller værgebeskikkelse.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117D-07CD-464D-A948-586AC01EB90E}" type="slidenum">
              <a:rPr lang="da-DK" smtClean="0"/>
              <a:t>7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DB30482-677F-4E3B-8987-6A7790DCB3D7}"/>
              </a:ext>
            </a:extLst>
          </p:cNvPr>
          <p:cNvSpPr/>
          <p:nvPr/>
        </p:nvSpPr>
        <p:spPr>
          <a:xfrm>
            <a:off x="647839" y="646512"/>
            <a:ext cx="5235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latin typeface="+mj-lt"/>
              </a:rPr>
              <a:t>Som pårørende kan du have brug for hjælp til: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D94BA2A2-F07E-433B-9DB4-9E3DBD58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4493BC15-31B3-496E-BFA3-598D5A9D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00DF53C-8CA4-41C9-BE4E-FE73401F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3" y="3105092"/>
            <a:ext cx="8980714" cy="1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5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604" y="88729"/>
            <a:ext cx="6172200" cy="313544"/>
          </a:xfrm>
        </p:spPr>
        <p:txBody>
          <a:bodyPr>
            <a:normAutofit/>
          </a:bodyPr>
          <a:lstStyle/>
          <a:p>
            <a:r>
              <a:rPr lang="da-DK" dirty="0"/>
              <a:t>Fremtiden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274" y="1266987"/>
            <a:ext cx="6980875" cy="3029706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da-DK" b="1" dirty="0"/>
              <a:t>At planlægge fremtiden medfører: </a:t>
            </a:r>
          </a:p>
          <a:p>
            <a:pPr marL="0" indent="0">
              <a:buClr>
                <a:srgbClr val="FF0000"/>
              </a:buClr>
              <a:buNone/>
            </a:pPr>
            <a:endParaRPr lang="da-DK" dirty="0"/>
          </a:p>
          <a:p>
            <a:r>
              <a:rPr lang="da-DK" dirty="0"/>
              <a:t>Øget tryghed og selvbestemmelse </a:t>
            </a:r>
            <a:br>
              <a:rPr lang="da-DK" dirty="0"/>
            </a:br>
            <a:endParaRPr lang="da-DK" dirty="0"/>
          </a:p>
          <a:p>
            <a:r>
              <a:rPr lang="da-DK" dirty="0"/>
              <a:t>Mulighed for at modtage individuelt tilpasset pleje og omsorg, </a:t>
            </a:r>
            <a:br>
              <a:rPr lang="da-DK" dirty="0"/>
            </a:br>
            <a:r>
              <a:rPr lang="da-DK" dirty="0"/>
              <a:t>når du har givet udtryk for personlige ønsker til den fremtidige pleje og behandling, boligform, økonomi, mm.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At andre kan tage hensyn til dine værdier og ønsker</a:t>
            </a:r>
            <a:br>
              <a:rPr lang="da-DK" dirty="0"/>
            </a:br>
            <a:endParaRPr lang="da-DK" dirty="0"/>
          </a:p>
          <a:p>
            <a:r>
              <a:rPr lang="da-DK" dirty="0"/>
              <a:t>Medinddragelse – at være inkluderet i familien og i samfundet.</a:t>
            </a:r>
          </a:p>
          <a:p>
            <a:pPr marL="214313" indent="-214313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700095" y="610109"/>
            <a:ext cx="5915025" cy="375693"/>
          </a:xfrm>
        </p:spPr>
        <p:txBody>
          <a:bodyPr/>
          <a:lstStyle/>
          <a:p>
            <a:r>
              <a:rPr lang="da-DK" b="1" dirty="0"/>
              <a:t>Hvorfor er det vigtigt at tage stilling til fremtiden?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8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ECA58CF-1A80-4B9F-BE51-A45967A6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7C67B4E7-3637-4DD5-A2B9-290B4620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615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603" y="0"/>
            <a:ext cx="6172200" cy="519522"/>
          </a:xfrm>
        </p:spPr>
        <p:txBody>
          <a:bodyPr>
            <a:normAutofit/>
          </a:bodyPr>
          <a:lstStyle/>
          <a:p>
            <a:r>
              <a:rPr lang="da-DK" dirty="0"/>
              <a:t>Fremtiden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3556" y="970582"/>
            <a:ext cx="8065090" cy="366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Tal fx om: </a:t>
            </a:r>
          </a:p>
          <a:p>
            <a:endParaRPr lang="da-DK" dirty="0"/>
          </a:p>
          <a:p>
            <a:r>
              <a:rPr lang="da-DK" dirty="0"/>
              <a:t>Hvad tænker vi hver især om fremtiden?</a:t>
            </a:r>
          </a:p>
          <a:p>
            <a:r>
              <a:rPr lang="da-DK" dirty="0"/>
              <a:t>Hvad vil jeg gerne have, at min ægtefælle og familie/ven hjælper med?</a:t>
            </a:r>
          </a:p>
          <a:p>
            <a:r>
              <a:rPr lang="da-DK" dirty="0"/>
              <a:t>Hvem skal hjælpe med økonomien?</a:t>
            </a:r>
          </a:p>
          <a:p>
            <a:r>
              <a:rPr lang="da-DK" dirty="0"/>
              <a:t>Fuldmagt – hvad er det, og får vi brug for en sådan?</a:t>
            </a:r>
          </a:p>
          <a:p>
            <a:r>
              <a:rPr lang="da-DK" dirty="0"/>
              <a:t>Hvem hjælper med post? (</a:t>
            </a:r>
            <a:r>
              <a:rPr lang="da-DK" dirty="0" err="1"/>
              <a:t>MitID</a:t>
            </a:r>
            <a:r>
              <a:rPr lang="da-DK" dirty="0"/>
              <a:t>)</a:t>
            </a:r>
          </a:p>
          <a:p>
            <a:r>
              <a:rPr lang="da-DK" dirty="0"/>
              <a:t>Kan jeg gå en tur og blive fundet igen, hvis jeg bliver væk? (behov for ledsager, lære at bruge GPS?) </a:t>
            </a:r>
          </a:p>
          <a:p>
            <a:r>
              <a:rPr lang="da-DK" dirty="0"/>
              <a:t>Hvordan vil jeg gerne have hjælp? (Plejetestamente)</a:t>
            </a:r>
          </a:p>
          <a:p>
            <a:r>
              <a:rPr lang="da-DK" dirty="0"/>
              <a:t>Hvor vil jeg gerne bo, hvis jeg får behov for plejebolig?</a:t>
            </a:r>
          </a:p>
          <a:p>
            <a:r>
              <a:rPr lang="da-DK" dirty="0"/>
              <a:t>Har jeg ønsker til min livsafslutning? (behandlingstestamente)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9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00089" y="577453"/>
            <a:ext cx="6386513" cy="393128"/>
          </a:xfrm>
        </p:spPr>
        <p:txBody>
          <a:bodyPr>
            <a:noAutofit/>
          </a:bodyPr>
          <a:lstStyle/>
          <a:p>
            <a:r>
              <a:rPr lang="da-DK" b="1" dirty="0"/>
              <a:t>Det er vigtigt, at drøfte fremtiden med familien og fagpersoner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39524D-9ACE-4523-B1F3-0CBE1416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CBEBD0-CBDD-472C-AC9B-97491812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19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NVD skabelon_dansk">
  <a:themeElements>
    <a:clrScheme name="Brugerdefineret 8">
      <a:dk1>
        <a:srgbClr val="000000"/>
      </a:dk1>
      <a:lt1>
        <a:srgbClr val="FFFFFF"/>
      </a:lt1>
      <a:dk2>
        <a:srgbClr val="437763"/>
      </a:dk2>
      <a:lt2>
        <a:srgbClr val="FFFFFF"/>
      </a:lt2>
      <a:accent1>
        <a:srgbClr val="437763"/>
      </a:accent1>
      <a:accent2>
        <a:srgbClr val="E0555A"/>
      </a:accent2>
      <a:accent3>
        <a:srgbClr val="9DBB36"/>
      </a:accent3>
      <a:accent4>
        <a:srgbClr val="BD242A"/>
      </a:accent4>
      <a:accent5>
        <a:srgbClr val="2995A5"/>
      </a:accent5>
      <a:accent6>
        <a:srgbClr val="FCBA12"/>
      </a:accent6>
      <a:hlink>
        <a:srgbClr val="000000"/>
      </a:hlink>
      <a:folHlink>
        <a:srgbClr val="000000"/>
      </a:folHlink>
    </a:clrScheme>
    <a:fontScheme name="NV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DBB36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rtlCol="0">
        <a:no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VD template.potx [Read-Only]" id="{EE66486C-858B-403B-ACA9-C4438561CDF6}" vid="{1A7A5E8B-E9C1-48AB-B806-635B32427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NVD skabelon_dansk</Template>
  <TotalTime>291</TotalTime>
  <Words>2232</Words>
  <Application>Microsoft Office PowerPoint</Application>
  <PresentationFormat>Skærmshow (16:9)</PresentationFormat>
  <Paragraphs>309</Paragraphs>
  <Slides>26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NVD skabelon_dansk</vt:lpstr>
      <vt:lpstr>Foredragsrække for  personer med demens og pårørende  </vt:lpstr>
      <vt:lpstr>Modul 3 Diagnosen og tiden efter</vt:lpstr>
      <vt:lpstr>Hvad kan du forvente? </vt:lpstr>
      <vt:lpstr>Indhold på modul 3 </vt:lpstr>
      <vt:lpstr>At vide hvad man fejler, gør det muligt…</vt:lpstr>
      <vt:lpstr>Behov for støtte</vt:lpstr>
      <vt:lpstr>Pårørendes behov for støtte</vt:lpstr>
      <vt:lpstr>Fremtiden</vt:lpstr>
      <vt:lpstr>Fremtiden</vt:lpstr>
      <vt:lpstr>Selvbestemmelse</vt:lpstr>
      <vt:lpstr> Handleevne </vt:lpstr>
      <vt:lpstr>Muligheder ifølge loven </vt:lpstr>
      <vt:lpstr>Bisidder:</vt:lpstr>
      <vt:lpstr>Fremtidsfuldmagt – værd at vide</vt:lpstr>
      <vt:lpstr>Traditionelle fuldmagter – værd at vide</vt:lpstr>
      <vt:lpstr>Værgemål – værd at vide  </vt:lpstr>
      <vt:lpstr>Opmærksomhedspunkter  </vt:lpstr>
      <vt:lpstr>Spørgsmål? </vt:lpstr>
      <vt:lpstr>Demenskonsulent / demenskoordinator</vt:lpstr>
      <vt:lpstr>PowerPoint-præsentation</vt:lpstr>
      <vt:lpstr>Muligheder for hjælp og støtte</vt:lpstr>
      <vt:lpstr>Serviceinformation fra kommunen</vt:lpstr>
      <vt:lpstr>Hvor kan jeg få mere at vide? </vt:lpstr>
      <vt:lpstr>Spørgsmål? </vt:lpstr>
      <vt:lpstr>Evaluering </vt:lpstr>
      <vt:lpstr>Tak for i dag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Kallehauge</dc:creator>
  <cp:lastModifiedBy>Tove-Marie Buk</cp:lastModifiedBy>
  <cp:revision>52</cp:revision>
  <dcterms:created xsi:type="dcterms:W3CDTF">2017-03-07T10:23:34Z</dcterms:created>
  <dcterms:modified xsi:type="dcterms:W3CDTF">2023-09-07T06:11:56Z</dcterms:modified>
</cp:coreProperties>
</file>