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3"/>
  </p:notesMasterIdLst>
  <p:handoutMasterIdLst>
    <p:handoutMasterId r:id="rId44"/>
  </p:handoutMasterIdLst>
  <p:sldIdLst>
    <p:sldId id="256" r:id="rId2"/>
    <p:sldId id="350" r:id="rId3"/>
    <p:sldId id="344" r:id="rId4"/>
    <p:sldId id="267" r:id="rId5"/>
    <p:sldId id="266" r:id="rId6"/>
    <p:sldId id="270" r:id="rId7"/>
    <p:sldId id="373" r:id="rId8"/>
    <p:sldId id="269" r:id="rId9"/>
    <p:sldId id="345" r:id="rId10"/>
    <p:sldId id="271" r:id="rId11"/>
    <p:sldId id="272" r:id="rId12"/>
    <p:sldId id="374" r:id="rId13"/>
    <p:sldId id="382" r:id="rId14"/>
    <p:sldId id="375" r:id="rId15"/>
    <p:sldId id="274" r:id="rId16"/>
    <p:sldId id="275" r:id="rId17"/>
    <p:sldId id="276" r:id="rId18"/>
    <p:sldId id="346" r:id="rId19"/>
    <p:sldId id="318" r:id="rId20"/>
    <p:sldId id="347" r:id="rId21"/>
    <p:sldId id="381" r:id="rId22"/>
    <p:sldId id="279" r:id="rId23"/>
    <p:sldId id="376" r:id="rId24"/>
    <p:sldId id="348" r:id="rId25"/>
    <p:sldId id="377" r:id="rId26"/>
    <p:sldId id="378" r:id="rId27"/>
    <p:sldId id="379" r:id="rId28"/>
    <p:sldId id="284" r:id="rId29"/>
    <p:sldId id="285" r:id="rId30"/>
    <p:sldId id="286" r:id="rId31"/>
    <p:sldId id="372" r:id="rId32"/>
    <p:sldId id="312" r:id="rId33"/>
    <p:sldId id="316" r:id="rId34"/>
    <p:sldId id="315" r:id="rId35"/>
    <p:sldId id="317" r:id="rId36"/>
    <p:sldId id="371" r:id="rId37"/>
    <p:sldId id="329" r:id="rId38"/>
    <p:sldId id="262" r:id="rId39"/>
    <p:sldId id="380" r:id="rId40"/>
    <p:sldId id="314" r:id="rId41"/>
    <p:sldId id="313" r:id="rId42"/>
  </p:sldIdLst>
  <p:sldSz cx="9144000" cy="5143500" type="screen16x9"/>
  <p:notesSz cx="6858000" cy="9144000"/>
  <p:custDataLst>
    <p:tags r:id="rId4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3" userDrawn="1">
          <p15:clr>
            <a:srgbClr val="A4A3A4"/>
          </p15:clr>
        </p15:guide>
        <p15:guide id="2" pos="2880" userDrawn="1">
          <p15:clr>
            <a:srgbClr val="A4A3A4"/>
          </p15:clr>
        </p15:guide>
        <p15:guide id="3" pos="3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BB36"/>
    <a:srgbClr val="E0555A"/>
    <a:srgbClr val="297241"/>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50" autoAdjust="0"/>
    <p:restoredTop sz="94660"/>
  </p:normalViewPr>
  <p:slideViewPr>
    <p:cSldViewPr snapToGrid="0" showGuides="1">
      <p:cViewPr varScale="1">
        <p:scale>
          <a:sx n="146" d="100"/>
          <a:sy n="146" d="100"/>
        </p:scale>
        <p:origin x="888" y="108"/>
      </p:cViewPr>
      <p:guideLst>
        <p:guide orient="horz" pos="413"/>
        <p:guide pos="2880"/>
        <p:guide pos="3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ppe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988407699037624E-2"/>
          <c:y val="5.1400554097404488E-2"/>
          <c:w val="0.81245538057742783"/>
          <c:h val="0.8326195683872849"/>
        </c:manualLayout>
      </c:layout>
      <c:lineChart>
        <c:grouping val="standard"/>
        <c:varyColors val="0"/>
        <c:ser>
          <c:idx val="0"/>
          <c:order val="0"/>
          <c:tx>
            <c:strRef>
              <c:f>'Ark1'!$D$2</c:f>
              <c:strCache>
                <c:ptCount val="1"/>
                <c:pt idx="0">
                  <c:v>Træning</c:v>
                </c:pt>
              </c:strCache>
            </c:strRef>
          </c:tx>
          <c:spPr>
            <a:ln w="38100"/>
          </c:spPr>
          <c:marker>
            <c:symbol val="none"/>
          </c:marker>
          <c:cat>
            <c:strRef>
              <c:f>'Ark1'!$C$3:$C$4</c:f>
              <c:strCache>
                <c:ptCount val="2"/>
                <c:pt idx="0">
                  <c:v>Uge 0</c:v>
                </c:pt>
                <c:pt idx="1">
                  <c:v>Uge 16</c:v>
                </c:pt>
              </c:strCache>
            </c:strRef>
          </c:cat>
          <c:val>
            <c:numRef>
              <c:f>'Ark1'!$D$3:$D$4</c:f>
              <c:numCache>
                <c:formatCode>General</c:formatCode>
                <c:ptCount val="2"/>
                <c:pt idx="0">
                  <c:v>27</c:v>
                </c:pt>
                <c:pt idx="1">
                  <c:v>28</c:v>
                </c:pt>
              </c:numCache>
            </c:numRef>
          </c:val>
          <c:smooth val="0"/>
          <c:extLst>
            <c:ext xmlns:c16="http://schemas.microsoft.com/office/drawing/2014/chart" uri="{C3380CC4-5D6E-409C-BE32-E72D297353CC}">
              <c16:uniqueId val="{00000000-3767-4EF6-A4F2-6FAAB274319C}"/>
            </c:ext>
          </c:extLst>
        </c:ser>
        <c:ser>
          <c:idx val="1"/>
          <c:order val="1"/>
          <c:tx>
            <c:strRef>
              <c:f>'Ark1'!$E$2</c:f>
              <c:strCache>
                <c:ptCount val="1"/>
                <c:pt idx="0">
                  <c:v>Kontrol</c:v>
                </c:pt>
              </c:strCache>
            </c:strRef>
          </c:tx>
          <c:spPr>
            <a:ln w="38100"/>
          </c:spPr>
          <c:marker>
            <c:symbol val="none"/>
          </c:marker>
          <c:cat>
            <c:strRef>
              <c:f>'Ark1'!$C$3:$C$4</c:f>
              <c:strCache>
                <c:ptCount val="2"/>
                <c:pt idx="0">
                  <c:v>Uge 0</c:v>
                </c:pt>
                <c:pt idx="1">
                  <c:v>Uge 16</c:v>
                </c:pt>
              </c:strCache>
            </c:strRef>
          </c:cat>
          <c:val>
            <c:numRef>
              <c:f>'Ark1'!$E$3:$E$4</c:f>
              <c:numCache>
                <c:formatCode>General</c:formatCode>
                <c:ptCount val="2"/>
                <c:pt idx="0" formatCode="0.00">
                  <c:v>25.5</c:v>
                </c:pt>
                <c:pt idx="1">
                  <c:v>24</c:v>
                </c:pt>
              </c:numCache>
            </c:numRef>
          </c:val>
          <c:smooth val="0"/>
          <c:extLst>
            <c:ext xmlns:c16="http://schemas.microsoft.com/office/drawing/2014/chart" uri="{C3380CC4-5D6E-409C-BE32-E72D297353CC}">
              <c16:uniqueId val="{00000001-3767-4EF6-A4F2-6FAAB274319C}"/>
            </c:ext>
          </c:extLst>
        </c:ser>
        <c:dLbls>
          <c:showLegendKey val="0"/>
          <c:showVal val="0"/>
          <c:showCatName val="0"/>
          <c:showSerName val="0"/>
          <c:showPercent val="0"/>
          <c:showBubbleSize val="0"/>
        </c:dLbls>
        <c:smooth val="0"/>
        <c:axId val="175158016"/>
        <c:axId val="175159552"/>
      </c:lineChart>
      <c:catAx>
        <c:axId val="175158016"/>
        <c:scaling>
          <c:orientation val="minMax"/>
        </c:scaling>
        <c:delete val="0"/>
        <c:axPos val="b"/>
        <c:numFmt formatCode="General" sourceLinked="0"/>
        <c:majorTickMark val="out"/>
        <c:minorTickMark val="none"/>
        <c:tickLblPos val="nextTo"/>
        <c:txPr>
          <a:bodyPr/>
          <a:lstStyle/>
          <a:p>
            <a:pPr>
              <a:defRPr sz="2000"/>
            </a:pPr>
            <a:endParaRPr lang="da-DK"/>
          </a:p>
        </c:txPr>
        <c:crossAx val="175159552"/>
        <c:crosses val="autoZero"/>
        <c:auto val="1"/>
        <c:lblAlgn val="ctr"/>
        <c:lblOffset val="100"/>
        <c:noMultiLvlLbl val="0"/>
      </c:catAx>
      <c:valAx>
        <c:axId val="175159552"/>
        <c:scaling>
          <c:orientation val="minMax"/>
          <c:max val="30"/>
          <c:min val="20"/>
        </c:scaling>
        <c:delete val="0"/>
        <c:axPos val="l"/>
        <c:numFmt formatCode="General" sourceLinked="1"/>
        <c:majorTickMark val="out"/>
        <c:minorTickMark val="none"/>
        <c:tickLblPos val="nextTo"/>
        <c:txPr>
          <a:bodyPr/>
          <a:lstStyle/>
          <a:p>
            <a:pPr>
              <a:defRPr sz="1800"/>
            </a:pPr>
            <a:endParaRPr lang="da-DK"/>
          </a:p>
        </c:txPr>
        <c:crossAx val="175158016"/>
        <c:crosses val="autoZero"/>
        <c:crossBetween val="between"/>
        <c:majorUnit val="2"/>
      </c:valAx>
    </c:plotArea>
    <c:legend>
      <c:legendPos val="r"/>
      <c:layout>
        <c:manualLayout>
          <c:xMode val="edge"/>
          <c:yMode val="edge"/>
          <c:x val="0.72569400699912512"/>
          <c:y val="0.2403568824730242"/>
          <c:w val="0.27430599300087488"/>
          <c:h val="0.26698745990084571"/>
        </c:manualLayout>
      </c:layout>
      <c:overlay val="0"/>
      <c:txPr>
        <a:bodyPr/>
        <a:lstStyle/>
        <a:p>
          <a:pPr>
            <a:defRPr sz="1800"/>
          </a:pPr>
          <a:endParaRPr lang="da-DK"/>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3F933D-5BEF-4E73-8EB0-3D67E79D782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a-DK"/>
        </a:p>
      </dgm:t>
    </dgm:pt>
    <dgm:pt modelId="{BEB5CCBD-C333-4721-9B8E-021D4D0A6807}">
      <dgm:prSet phldrT="[Tekst]"/>
      <dgm:spPr>
        <a:solidFill>
          <a:schemeClr val="accent2"/>
        </a:solidFill>
      </dgm:spPr>
      <dgm:t>
        <a:bodyPr/>
        <a:lstStyle/>
        <a:p>
          <a:r>
            <a:rPr lang="da-DK" b="1" dirty="0"/>
            <a:t>At forstå sygdommen </a:t>
          </a:r>
          <a:r>
            <a:rPr lang="da-DK" dirty="0"/>
            <a:t>og vide , hvad man selv kan gøre samt kende muligheder for behandling, støtte og hjælp </a:t>
          </a:r>
        </a:p>
      </dgm:t>
    </dgm:pt>
    <dgm:pt modelId="{6917EAFB-4ABD-4CC9-9BE2-759328C3108E}" type="parTrans" cxnId="{FE3AD8F4-9E9E-417E-A8AB-FFF1A0DE5F08}">
      <dgm:prSet/>
      <dgm:spPr/>
      <dgm:t>
        <a:bodyPr/>
        <a:lstStyle/>
        <a:p>
          <a:endParaRPr lang="da-DK"/>
        </a:p>
      </dgm:t>
    </dgm:pt>
    <dgm:pt modelId="{5953B362-08D0-43BB-84DA-8E0E59FB85BB}" type="sibTrans" cxnId="{FE3AD8F4-9E9E-417E-A8AB-FFF1A0DE5F08}">
      <dgm:prSet/>
      <dgm:spPr/>
      <dgm:t>
        <a:bodyPr/>
        <a:lstStyle/>
        <a:p>
          <a:endParaRPr lang="da-DK"/>
        </a:p>
      </dgm:t>
    </dgm:pt>
    <dgm:pt modelId="{19C51A96-F278-43E9-B724-8772F93384A2}">
      <dgm:prSet phldrT="[Tekst]"/>
      <dgm:spPr>
        <a:solidFill>
          <a:schemeClr val="tx2"/>
        </a:solidFill>
      </dgm:spPr>
      <dgm:t>
        <a:bodyPr/>
        <a:lstStyle/>
        <a:p>
          <a:r>
            <a:rPr lang="da-DK" b="1" dirty="0"/>
            <a:t>At bevare sit netværk </a:t>
          </a:r>
          <a:r>
            <a:rPr lang="da-DK" dirty="0"/>
            <a:t>og at kunne udvikle nye sociale kontakter. At møde ligestillede og føle sig inkluderet  i samfundet.</a:t>
          </a:r>
        </a:p>
      </dgm:t>
    </dgm:pt>
    <dgm:pt modelId="{A927C063-72E9-4B66-B126-A2BF7EF4DE6F}" type="parTrans" cxnId="{4D6959C8-50BE-4CBC-A0A5-0EF989F015DD}">
      <dgm:prSet/>
      <dgm:spPr/>
      <dgm:t>
        <a:bodyPr/>
        <a:lstStyle/>
        <a:p>
          <a:endParaRPr lang="da-DK"/>
        </a:p>
      </dgm:t>
    </dgm:pt>
    <dgm:pt modelId="{B68C42CB-A669-4943-8589-4867500EDF1B}" type="sibTrans" cxnId="{4D6959C8-50BE-4CBC-A0A5-0EF989F015DD}">
      <dgm:prSet/>
      <dgm:spPr/>
      <dgm:t>
        <a:bodyPr/>
        <a:lstStyle/>
        <a:p>
          <a:endParaRPr lang="da-DK"/>
        </a:p>
      </dgm:t>
    </dgm:pt>
    <dgm:pt modelId="{DFD3165D-B466-42B2-B13C-4E2C8F3D405E}">
      <dgm:prSet phldrT="[Tekst]"/>
      <dgm:spPr>
        <a:solidFill>
          <a:schemeClr val="accent5"/>
        </a:solidFill>
      </dgm:spPr>
      <dgm:t>
        <a:bodyPr/>
        <a:lstStyle/>
        <a:p>
          <a:r>
            <a:rPr lang="da-DK" b="1" dirty="0"/>
            <a:t>At kunne give udtryk for personlige ønsker </a:t>
          </a:r>
          <a:r>
            <a:rPr lang="da-DK" dirty="0"/>
            <a:t>til den fremtidige pleje og behandling, bolig. Økonomi mm. – og sidenhen at modtage individuelt tilpasset pleje og omsorg</a:t>
          </a:r>
        </a:p>
      </dgm:t>
    </dgm:pt>
    <dgm:pt modelId="{3003D8D6-24AC-4D67-917D-A5ADBA637573}" type="parTrans" cxnId="{A024A1AB-C039-466E-A4A4-9BC3610FE882}">
      <dgm:prSet/>
      <dgm:spPr/>
      <dgm:t>
        <a:bodyPr/>
        <a:lstStyle/>
        <a:p>
          <a:endParaRPr lang="da-DK"/>
        </a:p>
      </dgm:t>
    </dgm:pt>
    <dgm:pt modelId="{DAC4F7CC-1823-4FF6-B7B9-E9D101ED4588}" type="sibTrans" cxnId="{A024A1AB-C039-466E-A4A4-9BC3610FE882}">
      <dgm:prSet/>
      <dgm:spPr/>
      <dgm:t>
        <a:bodyPr/>
        <a:lstStyle/>
        <a:p>
          <a:endParaRPr lang="da-DK"/>
        </a:p>
      </dgm:t>
    </dgm:pt>
    <dgm:pt modelId="{DDFD7C16-C298-4B3E-B857-856CE2AF7ECD}">
      <dgm:prSet phldrT="[Tekst]"/>
      <dgm:spPr>
        <a:solidFill>
          <a:schemeClr val="accent6"/>
        </a:solidFill>
      </dgm:spPr>
      <dgm:t>
        <a:bodyPr/>
        <a:lstStyle/>
        <a:p>
          <a:r>
            <a:rPr lang="da-DK" b="1" dirty="0"/>
            <a:t>At få hjælp fra andre </a:t>
          </a:r>
          <a:r>
            <a:rPr lang="da-DK" dirty="0"/>
            <a:t>til at håndtere sygdommen og bevare livskvalitet og modstandskraft. </a:t>
          </a:r>
        </a:p>
      </dgm:t>
    </dgm:pt>
    <dgm:pt modelId="{B06767AE-4750-4AFF-98E8-F8010E85847C}" type="parTrans" cxnId="{DED99E37-ACE2-4591-95F4-C38A21FB2167}">
      <dgm:prSet/>
      <dgm:spPr/>
      <dgm:t>
        <a:bodyPr/>
        <a:lstStyle/>
        <a:p>
          <a:endParaRPr lang="da-DK"/>
        </a:p>
      </dgm:t>
    </dgm:pt>
    <dgm:pt modelId="{6717DFB7-2EC2-456B-A028-F71A31C817F6}" type="sibTrans" cxnId="{DED99E37-ACE2-4591-95F4-C38A21FB2167}">
      <dgm:prSet/>
      <dgm:spPr/>
      <dgm:t>
        <a:bodyPr/>
        <a:lstStyle/>
        <a:p>
          <a:endParaRPr lang="da-DK"/>
        </a:p>
      </dgm:t>
    </dgm:pt>
    <dgm:pt modelId="{639FCFEC-41EB-4B98-AC75-78D749461AB5}" type="pres">
      <dgm:prSet presAssocID="{5E3F933D-5BEF-4E73-8EB0-3D67E79D7824}" presName="diagram" presStyleCnt="0">
        <dgm:presLayoutVars>
          <dgm:dir/>
          <dgm:resizeHandles val="exact"/>
        </dgm:presLayoutVars>
      </dgm:prSet>
      <dgm:spPr/>
    </dgm:pt>
    <dgm:pt modelId="{401F73F2-CF6D-4962-9DA6-95AAB5F01CCC}" type="pres">
      <dgm:prSet presAssocID="{BEB5CCBD-C333-4721-9B8E-021D4D0A6807}" presName="node" presStyleLbl="node1" presStyleIdx="0" presStyleCnt="4">
        <dgm:presLayoutVars>
          <dgm:bulletEnabled val="1"/>
        </dgm:presLayoutVars>
      </dgm:prSet>
      <dgm:spPr/>
    </dgm:pt>
    <dgm:pt modelId="{6DA5834E-B5DC-4755-86B1-C793A0992B2C}" type="pres">
      <dgm:prSet presAssocID="{5953B362-08D0-43BB-84DA-8E0E59FB85BB}" presName="sibTrans" presStyleCnt="0"/>
      <dgm:spPr/>
    </dgm:pt>
    <dgm:pt modelId="{16B8E6E3-8610-4957-BBB7-5947E4D5A74F}" type="pres">
      <dgm:prSet presAssocID="{19C51A96-F278-43E9-B724-8772F93384A2}" presName="node" presStyleLbl="node1" presStyleIdx="1" presStyleCnt="4">
        <dgm:presLayoutVars>
          <dgm:bulletEnabled val="1"/>
        </dgm:presLayoutVars>
      </dgm:prSet>
      <dgm:spPr/>
    </dgm:pt>
    <dgm:pt modelId="{D8F5B695-EC22-4F33-BF34-7EB67F65D571}" type="pres">
      <dgm:prSet presAssocID="{B68C42CB-A669-4943-8589-4867500EDF1B}" presName="sibTrans" presStyleCnt="0"/>
      <dgm:spPr/>
    </dgm:pt>
    <dgm:pt modelId="{BA079950-D768-41C3-9C4D-3190349DB77B}" type="pres">
      <dgm:prSet presAssocID="{DFD3165D-B466-42B2-B13C-4E2C8F3D405E}" presName="node" presStyleLbl="node1" presStyleIdx="2" presStyleCnt="4">
        <dgm:presLayoutVars>
          <dgm:bulletEnabled val="1"/>
        </dgm:presLayoutVars>
      </dgm:prSet>
      <dgm:spPr/>
    </dgm:pt>
    <dgm:pt modelId="{BF8EB0D4-03D1-4149-B844-12F39D703C50}" type="pres">
      <dgm:prSet presAssocID="{DAC4F7CC-1823-4FF6-B7B9-E9D101ED4588}" presName="sibTrans" presStyleCnt="0"/>
      <dgm:spPr/>
    </dgm:pt>
    <dgm:pt modelId="{A04555B7-D8CB-4A3F-A880-FD8E7FD20795}" type="pres">
      <dgm:prSet presAssocID="{DDFD7C16-C298-4B3E-B857-856CE2AF7ECD}" presName="node" presStyleLbl="node1" presStyleIdx="3" presStyleCnt="4">
        <dgm:presLayoutVars>
          <dgm:bulletEnabled val="1"/>
        </dgm:presLayoutVars>
      </dgm:prSet>
      <dgm:spPr/>
    </dgm:pt>
  </dgm:ptLst>
  <dgm:cxnLst>
    <dgm:cxn modelId="{05282B33-A8E3-45B4-8BA6-3758AFDD29BB}" type="presOf" srcId="{DDFD7C16-C298-4B3E-B857-856CE2AF7ECD}" destId="{A04555B7-D8CB-4A3F-A880-FD8E7FD20795}" srcOrd="0" destOrd="0" presId="urn:microsoft.com/office/officeart/2005/8/layout/default"/>
    <dgm:cxn modelId="{DED99E37-ACE2-4591-95F4-C38A21FB2167}" srcId="{5E3F933D-5BEF-4E73-8EB0-3D67E79D7824}" destId="{DDFD7C16-C298-4B3E-B857-856CE2AF7ECD}" srcOrd="3" destOrd="0" parTransId="{B06767AE-4750-4AFF-98E8-F8010E85847C}" sibTransId="{6717DFB7-2EC2-456B-A028-F71A31C817F6}"/>
    <dgm:cxn modelId="{D4DF2647-FC41-4EBE-BC30-1594E99C6CC2}" type="presOf" srcId="{BEB5CCBD-C333-4721-9B8E-021D4D0A6807}" destId="{401F73F2-CF6D-4962-9DA6-95AAB5F01CCC}" srcOrd="0" destOrd="0" presId="urn:microsoft.com/office/officeart/2005/8/layout/default"/>
    <dgm:cxn modelId="{119EB697-741B-4A9B-BC33-5D54FCFF02DB}" type="presOf" srcId="{DFD3165D-B466-42B2-B13C-4E2C8F3D405E}" destId="{BA079950-D768-41C3-9C4D-3190349DB77B}" srcOrd="0" destOrd="0" presId="urn:microsoft.com/office/officeart/2005/8/layout/default"/>
    <dgm:cxn modelId="{2A0B8FA2-E05A-4C97-9E56-51A6E3C9FB37}" type="presOf" srcId="{5E3F933D-5BEF-4E73-8EB0-3D67E79D7824}" destId="{639FCFEC-41EB-4B98-AC75-78D749461AB5}" srcOrd="0" destOrd="0" presId="urn:microsoft.com/office/officeart/2005/8/layout/default"/>
    <dgm:cxn modelId="{A024A1AB-C039-466E-A4A4-9BC3610FE882}" srcId="{5E3F933D-5BEF-4E73-8EB0-3D67E79D7824}" destId="{DFD3165D-B466-42B2-B13C-4E2C8F3D405E}" srcOrd="2" destOrd="0" parTransId="{3003D8D6-24AC-4D67-917D-A5ADBA637573}" sibTransId="{DAC4F7CC-1823-4FF6-B7B9-E9D101ED4588}"/>
    <dgm:cxn modelId="{4D6959C8-50BE-4CBC-A0A5-0EF989F015DD}" srcId="{5E3F933D-5BEF-4E73-8EB0-3D67E79D7824}" destId="{19C51A96-F278-43E9-B724-8772F93384A2}" srcOrd="1" destOrd="0" parTransId="{A927C063-72E9-4B66-B126-A2BF7EF4DE6F}" sibTransId="{B68C42CB-A669-4943-8589-4867500EDF1B}"/>
    <dgm:cxn modelId="{FD08B7F4-374F-4189-AECF-74585F7F7DAC}" type="presOf" srcId="{19C51A96-F278-43E9-B724-8772F93384A2}" destId="{16B8E6E3-8610-4957-BBB7-5947E4D5A74F}" srcOrd="0" destOrd="0" presId="urn:microsoft.com/office/officeart/2005/8/layout/default"/>
    <dgm:cxn modelId="{FE3AD8F4-9E9E-417E-A8AB-FFF1A0DE5F08}" srcId="{5E3F933D-5BEF-4E73-8EB0-3D67E79D7824}" destId="{BEB5CCBD-C333-4721-9B8E-021D4D0A6807}" srcOrd="0" destOrd="0" parTransId="{6917EAFB-4ABD-4CC9-9BE2-759328C3108E}" sibTransId="{5953B362-08D0-43BB-84DA-8E0E59FB85BB}"/>
    <dgm:cxn modelId="{26877ED9-4AEE-4D04-B772-E03C09C989D6}" type="presParOf" srcId="{639FCFEC-41EB-4B98-AC75-78D749461AB5}" destId="{401F73F2-CF6D-4962-9DA6-95AAB5F01CCC}" srcOrd="0" destOrd="0" presId="urn:microsoft.com/office/officeart/2005/8/layout/default"/>
    <dgm:cxn modelId="{46B6D823-2DF6-4128-BF7B-789AC40B6772}" type="presParOf" srcId="{639FCFEC-41EB-4B98-AC75-78D749461AB5}" destId="{6DA5834E-B5DC-4755-86B1-C793A0992B2C}" srcOrd="1" destOrd="0" presId="urn:microsoft.com/office/officeart/2005/8/layout/default"/>
    <dgm:cxn modelId="{C4B6DA07-9CCA-4B06-B61E-C1DD81A5A7B9}" type="presParOf" srcId="{639FCFEC-41EB-4B98-AC75-78D749461AB5}" destId="{16B8E6E3-8610-4957-BBB7-5947E4D5A74F}" srcOrd="2" destOrd="0" presId="urn:microsoft.com/office/officeart/2005/8/layout/default"/>
    <dgm:cxn modelId="{E815C3D0-5AE2-4EBA-9019-4858E650B249}" type="presParOf" srcId="{639FCFEC-41EB-4B98-AC75-78D749461AB5}" destId="{D8F5B695-EC22-4F33-BF34-7EB67F65D571}" srcOrd="3" destOrd="0" presId="urn:microsoft.com/office/officeart/2005/8/layout/default"/>
    <dgm:cxn modelId="{53CC6731-7E43-48DC-8B43-BE32CF60206A}" type="presParOf" srcId="{639FCFEC-41EB-4B98-AC75-78D749461AB5}" destId="{BA079950-D768-41C3-9C4D-3190349DB77B}" srcOrd="4" destOrd="0" presId="urn:microsoft.com/office/officeart/2005/8/layout/default"/>
    <dgm:cxn modelId="{B846C433-6103-4F53-9BBF-5B35249F4908}" type="presParOf" srcId="{639FCFEC-41EB-4B98-AC75-78D749461AB5}" destId="{BF8EB0D4-03D1-4149-B844-12F39D703C50}" srcOrd="5" destOrd="0" presId="urn:microsoft.com/office/officeart/2005/8/layout/default"/>
    <dgm:cxn modelId="{34FA3C91-DCD0-41C3-806E-E4A6168324D9}" type="presParOf" srcId="{639FCFEC-41EB-4B98-AC75-78D749461AB5}" destId="{A04555B7-D8CB-4A3F-A880-FD8E7FD2079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890AD2-7311-4BE3-B6BB-7857CBF67CC1}"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da-DK"/>
        </a:p>
      </dgm:t>
    </dgm:pt>
    <dgm:pt modelId="{EB699253-6C26-4F1E-AD7E-4B525A5B7FF0}">
      <dgm:prSet phldrT="[Tekst]"/>
      <dgm:spPr/>
      <dgm:t>
        <a:bodyPr/>
        <a:lstStyle/>
        <a:p>
          <a:r>
            <a:rPr lang="da-DK" dirty="0"/>
            <a:t>Hvem er du?</a:t>
          </a:r>
        </a:p>
      </dgm:t>
    </dgm:pt>
    <dgm:pt modelId="{859B8341-525B-4FDC-B3F9-6CFDC683AD9E}" type="parTrans" cxnId="{0DC4BB9B-4534-463D-BD6E-5A21253412A1}">
      <dgm:prSet/>
      <dgm:spPr/>
      <dgm:t>
        <a:bodyPr/>
        <a:lstStyle/>
        <a:p>
          <a:endParaRPr lang="da-DK"/>
        </a:p>
      </dgm:t>
    </dgm:pt>
    <dgm:pt modelId="{0CF395DD-D9BE-452A-92FD-67F821FB7CFF}" type="sibTrans" cxnId="{0DC4BB9B-4534-463D-BD6E-5A21253412A1}">
      <dgm:prSet/>
      <dgm:spPr/>
      <dgm:t>
        <a:bodyPr/>
        <a:lstStyle/>
        <a:p>
          <a:endParaRPr lang="da-DK"/>
        </a:p>
      </dgm:t>
    </dgm:pt>
    <dgm:pt modelId="{9A2190CC-BD4D-45CC-9B33-9C1DA17C9D40}">
      <dgm:prSet phldrT="[Tekst]"/>
      <dgm:spPr/>
      <dgm:t>
        <a:bodyPr/>
        <a:lstStyle/>
        <a:p>
          <a:r>
            <a:rPr lang="da-DK" dirty="0"/>
            <a:t>Hvilket liv har du levet?</a:t>
          </a:r>
        </a:p>
      </dgm:t>
    </dgm:pt>
    <dgm:pt modelId="{80CD4512-AD69-45E5-86A6-E1EBA45621C2}" type="parTrans" cxnId="{D87D0D7B-FAE9-43FC-802D-9FE91EB1ADB2}">
      <dgm:prSet/>
      <dgm:spPr/>
      <dgm:t>
        <a:bodyPr/>
        <a:lstStyle/>
        <a:p>
          <a:endParaRPr lang="da-DK"/>
        </a:p>
      </dgm:t>
    </dgm:pt>
    <dgm:pt modelId="{388064E4-228F-4206-B51C-7B641473B586}" type="sibTrans" cxnId="{D87D0D7B-FAE9-43FC-802D-9FE91EB1ADB2}">
      <dgm:prSet/>
      <dgm:spPr/>
      <dgm:t>
        <a:bodyPr/>
        <a:lstStyle/>
        <a:p>
          <a:endParaRPr lang="da-DK"/>
        </a:p>
      </dgm:t>
    </dgm:pt>
    <dgm:pt modelId="{FBE87F65-11C0-47C6-B5A1-E2FDE31B78FD}">
      <dgm:prSet phldrT="[Tekst]"/>
      <dgm:spPr/>
      <dgm:t>
        <a:bodyPr/>
        <a:lstStyle/>
        <a:p>
          <a:r>
            <a:rPr lang="da-DK" dirty="0"/>
            <a:t>Hvad betyder noget for dig?</a:t>
          </a:r>
        </a:p>
      </dgm:t>
    </dgm:pt>
    <dgm:pt modelId="{56E8750C-ED86-4340-93A1-39EBB9A63745}" type="parTrans" cxnId="{7DDCC93A-A8ED-4F23-9128-9975DDD9E4B7}">
      <dgm:prSet/>
      <dgm:spPr/>
      <dgm:t>
        <a:bodyPr/>
        <a:lstStyle/>
        <a:p>
          <a:endParaRPr lang="da-DK"/>
        </a:p>
      </dgm:t>
    </dgm:pt>
    <dgm:pt modelId="{CA676D4B-A244-4BBC-9D57-A2A0B7E04BC4}" type="sibTrans" cxnId="{7DDCC93A-A8ED-4F23-9128-9975DDD9E4B7}">
      <dgm:prSet/>
      <dgm:spPr/>
      <dgm:t>
        <a:bodyPr/>
        <a:lstStyle/>
        <a:p>
          <a:endParaRPr lang="da-DK"/>
        </a:p>
      </dgm:t>
    </dgm:pt>
    <dgm:pt modelId="{08083D42-F04F-4AFF-A91A-0F685138D10F}">
      <dgm:prSet phldrT="[Tekst]"/>
      <dgm:spPr/>
      <dgm:t>
        <a:bodyPr/>
        <a:lstStyle/>
        <a:p>
          <a:r>
            <a:rPr lang="da-DK" dirty="0"/>
            <a:t>Hvilke roller har du haft gennem livet? </a:t>
          </a:r>
        </a:p>
      </dgm:t>
    </dgm:pt>
    <dgm:pt modelId="{605FF650-56B7-488F-831F-264D864CF760}" type="parTrans" cxnId="{51888889-D4C2-4A77-9B5B-5C7F2033EF2F}">
      <dgm:prSet/>
      <dgm:spPr/>
      <dgm:t>
        <a:bodyPr/>
        <a:lstStyle/>
        <a:p>
          <a:endParaRPr lang="da-DK"/>
        </a:p>
      </dgm:t>
    </dgm:pt>
    <dgm:pt modelId="{24A04D53-9604-47B3-B983-3B4717412BFC}" type="sibTrans" cxnId="{51888889-D4C2-4A77-9B5B-5C7F2033EF2F}">
      <dgm:prSet/>
      <dgm:spPr/>
      <dgm:t>
        <a:bodyPr/>
        <a:lstStyle/>
        <a:p>
          <a:endParaRPr lang="da-DK"/>
        </a:p>
      </dgm:t>
    </dgm:pt>
    <dgm:pt modelId="{48C1C4C4-9EE7-4698-B0A5-23225109076D}">
      <dgm:prSet phldrT="[Tekst]"/>
      <dgm:spPr/>
      <dgm:t>
        <a:bodyPr/>
        <a:lstStyle/>
        <a:p>
          <a:r>
            <a:rPr lang="da-DK" dirty="0"/>
            <a:t>Hvordan vil du gerne have at jeg møder dig? </a:t>
          </a:r>
        </a:p>
      </dgm:t>
    </dgm:pt>
    <dgm:pt modelId="{B5A259FF-2AF0-49B6-BCEC-BE67496AFD64}" type="parTrans" cxnId="{9CD28326-B533-42B3-8E21-BE2F90655D0C}">
      <dgm:prSet/>
      <dgm:spPr/>
      <dgm:t>
        <a:bodyPr/>
        <a:lstStyle/>
        <a:p>
          <a:endParaRPr lang="da-DK"/>
        </a:p>
      </dgm:t>
    </dgm:pt>
    <dgm:pt modelId="{43998BE3-E53D-4CE5-A34F-C238EFDC5DA6}" type="sibTrans" cxnId="{9CD28326-B533-42B3-8E21-BE2F90655D0C}">
      <dgm:prSet/>
      <dgm:spPr/>
      <dgm:t>
        <a:bodyPr/>
        <a:lstStyle/>
        <a:p>
          <a:endParaRPr lang="da-DK"/>
        </a:p>
      </dgm:t>
    </dgm:pt>
    <dgm:pt modelId="{A1EBC5EB-D0B0-4A4C-AB2C-E663D5E2440C}">
      <dgm:prSet phldrT="[Tekst]"/>
      <dgm:spPr/>
      <dgm:t>
        <a:bodyPr/>
        <a:lstStyle/>
        <a:p>
          <a:r>
            <a:rPr lang="da-DK" dirty="0"/>
            <a:t>Hvad har du brug for?</a:t>
          </a:r>
        </a:p>
      </dgm:t>
    </dgm:pt>
    <dgm:pt modelId="{7982BA5B-C890-4385-BAC4-24E815831E44}" type="parTrans" cxnId="{24EB6D98-E91B-4947-A363-409DA7F6951D}">
      <dgm:prSet/>
      <dgm:spPr/>
      <dgm:t>
        <a:bodyPr/>
        <a:lstStyle/>
        <a:p>
          <a:endParaRPr lang="da-DK"/>
        </a:p>
      </dgm:t>
    </dgm:pt>
    <dgm:pt modelId="{CD7995C4-D4E5-490D-87B6-87EC3C7F1EC4}" type="sibTrans" cxnId="{24EB6D98-E91B-4947-A363-409DA7F6951D}">
      <dgm:prSet/>
      <dgm:spPr/>
      <dgm:t>
        <a:bodyPr/>
        <a:lstStyle/>
        <a:p>
          <a:endParaRPr lang="da-DK"/>
        </a:p>
      </dgm:t>
    </dgm:pt>
    <dgm:pt modelId="{E782EAB9-DD3F-4641-A46B-6FA76F4F7AC8}">
      <dgm:prSet phldrT="[Tekst]"/>
      <dgm:spPr/>
      <dgm:t>
        <a:bodyPr/>
        <a:lstStyle/>
        <a:p>
          <a:r>
            <a:rPr lang="da-DK" dirty="0"/>
            <a:t>Hvordan er dit helbred? </a:t>
          </a:r>
        </a:p>
      </dgm:t>
    </dgm:pt>
    <dgm:pt modelId="{A4C0764F-A9D7-4EDE-9053-2CF129C06A41}" type="parTrans" cxnId="{62AF48DD-EF16-491E-A85D-0960FEBBA3A8}">
      <dgm:prSet/>
      <dgm:spPr/>
      <dgm:t>
        <a:bodyPr/>
        <a:lstStyle/>
        <a:p>
          <a:endParaRPr lang="da-DK"/>
        </a:p>
      </dgm:t>
    </dgm:pt>
    <dgm:pt modelId="{1358A023-2ADC-4A4B-9E7E-4EBD9AB445F1}" type="sibTrans" cxnId="{62AF48DD-EF16-491E-A85D-0960FEBBA3A8}">
      <dgm:prSet/>
      <dgm:spPr/>
      <dgm:t>
        <a:bodyPr/>
        <a:lstStyle/>
        <a:p>
          <a:endParaRPr lang="da-DK"/>
        </a:p>
      </dgm:t>
    </dgm:pt>
    <dgm:pt modelId="{ED8B7A9D-4431-4E72-BE31-DD25E488AF58}" type="pres">
      <dgm:prSet presAssocID="{DE890AD2-7311-4BE3-B6BB-7857CBF67CC1}" presName="cycle" presStyleCnt="0">
        <dgm:presLayoutVars>
          <dgm:dir/>
          <dgm:resizeHandles val="exact"/>
        </dgm:presLayoutVars>
      </dgm:prSet>
      <dgm:spPr/>
    </dgm:pt>
    <dgm:pt modelId="{2BC96024-C28A-4438-9BE8-F35D73605DA3}" type="pres">
      <dgm:prSet presAssocID="{EB699253-6C26-4F1E-AD7E-4B525A5B7FF0}" presName="node" presStyleLbl="node1" presStyleIdx="0" presStyleCnt="7" custRadScaleRad="100364">
        <dgm:presLayoutVars>
          <dgm:bulletEnabled val="1"/>
        </dgm:presLayoutVars>
      </dgm:prSet>
      <dgm:spPr/>
    </dgm:pt>
    <dgm:pt modelId="{7BA530DC-596B-46BE-BA9D-0A8193D9747C}" type="pres">
      <dgm:prSet presAssocID="{EB699253-6C26-4F1E-AD7E-4B525A5B7FF0}" presName="spNode" presStyleCnt="0"/>
      <dgm:spPr/>
    </dgm:pt>
    <dgm:pt modelId="{A2E4C244-0F2C-4001-A7DB-5ED732127C28}" type="pres">
      <dgm:prSet presAssocID="{0CF395DD-D9BE-452A-92FD-67F821FB7CFF}" presName="sibTrans" presStyleLbl="sibTrans1D1" presStyleIdx="0" presStyleCnt="7"/>
      <dgm:spPr/>
    </dgm:pt>
    <dgm:pt modelId="{11D613A9-796D-46A1-B319-45846674C15F}" type="pres">
      <dgm:prSet presAssocID="{9A2190CC-BD4D-45CC-9B33-9C1DA17C9D40}" presName="node" presStyleLbl="node1" presStyleIdx="1" presStyleCnt="7" custRadScaleRad="107015" custRadScaleInc="851">
        <dgm:presLayoutVars>
          <dgm:bulletEnabled val="1"/>
        </dgm:presLayoutVars>
      </dgm:prSet>
      <dgm:spPr/>
    </dgm:pt>
    <dgm:pt modelId="{F71C3882-B570-4519-92F1-A4D29DEF0967}" type="pres">
      <dgm:prSet presAssocID="{9A2190CC-BD4D-45CC-9B33-9C1DA17C9D40}" presName="spNode" presStyleCnt="0"/>
      <dgm:spPr/>
    </dgm:pt>
    <dgm:pt modelId="{C838471E-F828-46DF-B30A-3E71E6057867}" type="pres">
      <dgm:prSet presAssocID="{388064E4-228F-4206-B51C-7B641473B586}" presName="sibTrans" presStyleLbl="sibTrans1D1" presStyleIdx="1" presStyleCnt="7"/>
      <dgm:spPr/>
    </dgm:pt>
    <dgm:pt modelId="{45550A3C-6863-4CA9-9CF0-717802453A1A}" type="pres">
      <dgm:prSet presAssocID="{FBE87F65-11C0-47C6-B5A1-E2FDE31B78FD}" presName="node" presStyleLbl="node1" presStyleIdx="2" presStyleCnt="7">
        <dgm:presLayoutVars>
          <dgm:bulletEnabled val="1"/>
        </dgm:presLayoutVars>
      </dgm:prSet>
      <dgm:spPr/>
    </dgm:pt>
    <dgm:pt modelId="{0F20331C-BBD2-4F23-8765-0F3F2334CBE6}" type="pres">
      <dgm:prSet presAssocID="{FBE87F65-11C0-47C6-B5A1-E2FDE31B78FD}" presName="spNode" presStyleCnt="0"/>
      <dgm:spPr/>
    </dgm:pt>
    <dgm:pt modelId="{F43C61A0-04C4-40FF-B90B-687A350B484F}" type="pres">
      <dgm:prSet presAssocID="{CA676D4B-A244-4BBC-9D57-A2A0B7E04BC4}" presName="sibTrans" presStyleLbl="sibTrans1D1" presStyleIdx="2" presStyleCnt="7"/>
      <dgm:spPr/>
    </dgm:pt>
    <dgm:pt modelId="{6ACF87E6-BB6C-4919-9CB5-92E579CB73CA}" type="pres">
      <dgm:prSet presAssocID="{08083D42-F04F-4AFF-A91A-0F685138D10F}" presName="node" presStyleLbl="node1" presStyleIdx="3" presStyleCnt="7" custRadScaleRad="92584" custRadScaleInc="-56403">
        <dgm:presLayoutVars>
          <dgm:bulletEnabled val="1"/>
        </dgm:presLayoutVars>
      </dgm:prSet>
      <dgm:spPr/>
    </dgm:pt>
    <dgm:pt modelId="{90464993-D1D7-420A-8AB4-5F85703493D7}" type="pres">
      <dgm:prSet presAssocID="{08083D42-F04F-4AFF-A91A-0F685138D10F}" presName="spNode" presStyleCnt="0"/>
      <dgm:spPr/>
    </dgm:pt>
    <dgm:pt modelId="{46C51D99-1769-4266-935E-D979C7233424}" type="pres">
      <dgm:prSet presAssocID="{24A04D53-9604-47B3-B983-3B4717412BFC}" presName="sibTrans" presStyleLbl="sibTrans1D1" presStyleIdx="3" presStyleCnt="7"/>
      <dgm:spPr/>
    </dgm:pt>
    <dgm:pt modelId="{424F0135-966B-411A-8B2A-D892DE29E843}" type="pres">
      <dgm:prSet presAssocID="{48C1C4C4-9EE7-4698-B0A5-23225109076D}" presName="node" presStyleLbl="node1" presStyleIdx="4" presStyleCnt="7" custRadScaleRad="89695" custRadScaleInc="25300">
        <dgm:presLayoutVars>
          <dgm:bulletEnabled val="1"/>
        </dgm:presLayoutVars>
      </dgm:prSet>
      <dgm:spPr/>
    </dgm:pt>
    <dgm:pt modelId="{6DDC9AEC-4505-42C4-90CE-110DFF6E92F5}" type="pres">
      <dgm:prSet presAssocID="{48C1C4C4-9EE7-4698-B0A5-23225109076D}" presName="spNode" presStyleCnt="0"/>
      <dgm:spPr/>
    </dgm:pt>
    <dgm:pt modelId="{BEE0021C-D91C-44CC-BB47-7F94BFFBF5F0}" type="pres">
      <dgm:prSet presAssocID="{43998BE3-E53D-4CE5-A34F-C238EFDC5DA6}" presName="sibTrans" presStyleLbl="sibTrans1D1" presStyleIdx="4" presStyleCnt="7"/>
      <dgm:spPr/>
    </dgm:pt>
    <dgm:pt modelId="{2A7F4982-BB6B-4D59-AEED-280CD460C22D}" type="pres">
      <dgm:prSet presAssocID="{A1EBC5EB-D0B0-4A4C-AB2C-E663D5E2440C}" presName="node" presStyleLbl="node1" presStyleIdx="5" presStyleCnt="7" custRadScaleRad="95117" custRadScaleInc="-5302">
        <dgm:presLayoutVars>
          <dgm:bulletEnabled val="1"/>
        </dgm:presLayoutVars>
      </dgm:prSet>
      <dgm:spPr/>
    </dgm:pt>
    <dgm:pt modelId="{B889C45B-E0F9-4E32-94D1-E183286CA0FC}" type="pres">
      <dgm:prSet presAssocID="{A1EBC5EB-D0B0-4A4C-AB2C-E663D5E2440C}" presName="spNode" presStyleCnt="0"/>
      <dgm:spPr/>
    </dgm:pt>
    <dgm:pt modelId="{E68E14DD-E21B-4943-878E-C696B4B50DBB}" type="pres">
      <dgm:prSet presAssocID="{CD7995C4-D4E5-490D-87B6-87EC3C7F1EC4}" presName="sibTrans" presStyleLbl="sibTrans1D1" presStyleIdx="5" presStyleCnt="7"/>
      <dgm:spPr/>
    </dgm:pt>
    <dgm:pt modelId="{7E5EEAD5-4C4F-4AC5-BFB1-998D3B293FAE}" type="pres">
      <dgm:prSet presAssocID="{E782EAB9-DD3F-4641-A46B-6FA76F4F7AC8}" presName="node" presStyleLbl="node1" presStyleIdx="6" presStyleCnt="7" custRadScaleRad="101072" custRadScaleInc="8455">
        <dgm:presLayoutVars>
          <dgm:bulletEnabled val="1"/>
        </dgm:presLayoutVars>
      </dgm:prSet>
      <dgm:spPr/>
    </dgm:pt>
    <dgm:pt modelId="{16E51F89-0DF5-4B73-95A5-C1094C53CF2F}" type="pres">
      <dgm:prSet presAssocID="{E782EAB9-DD3F-4641-A46B-6FA76F4F7AC8}" presName="spNode" presStyleCnt="0"/>
      <dgm:spPr/>
    </dgm:pt>
    <dgm:pt modelId="{78BF0B54-4396-4492-A6F6-053FC9A37C9E}" type="pres">
      <dgm:prSet presAssocID="{1358A023-2ADC-4A4B-9E7E-4EBD9AB445F1}" presName="sibTrans" presStyleLbl="sibTrans1D1" presStyleIdx="6" presStyleCnt="7"/>
      <dgm:spPr/>
    </dgm:pt>
  </dgm:ptLst>
  <dgm:cxnLst>
    <dgm:cxn modelId="{6B74DA0C-FDAE-4370-80DB-D89BA3106B56}" type="presOf" srcId="{E782EAB9-DD3F-4641-A46B-6FA76F4F7AC8}" destId="{7E5EEAD5-4C4F-4AC5-BFB1-998D3B293FAE}" srcOrd="0" destOrd="0" presId="urn:microsoft.com/office/officeart/2005/8/layout/cycle6"/>
    <dgm:cxn modelId="{3A1E9C13-EA63-4734-8CC6-AE5D9C9EEC89}" type="presOf" srcId="{FBE87F65-11C0-47C6-B5A1-E2FDE31B78FD}" destId="{45550A3C-6863-4CA9-9CF0-717802453A1A}" srcOrd="0" destOrd="0" presId="urn:microsoft.com/office/officeart/2005/8/layout/cycle6"/>
    <dgm:cxn modelId="{E94ECD17-41C1-4D12-94B7-8C02E6432981}" type="presOf" srcId="{43998BE3-E53D-4CE5-A34F-C238EFDC5DA6}" destId="{BEE0021C-D91C-44CC-BB47-7F94BFFBF5F0}" srcOrd="0" destOrd="0" presId="urn:microsoft.com/office/officeart/2005/8/layout/cycle6"/>
    <dgm:cxn modelId="{6828321F-DDC2-4BDD-AB1F-4BA6226A986E}" type="presOf" srcId="{0CF395DD-D9BE-452A-92FD-67F821FB7CFF}" destId="{A2E4C244-0F2C-4001-A7DB-5ED732127C28}" srcOrd="0" destOrd="0" presId="urn:microsoft.com/office/officeart/2005/8/layout/cycle6"/>
    <dgm:cxn modelId="{9CD28326-B533-42B3-8E21-BE2F90655D0C}" srcId="{DE890AD2-7311-4BE3-B6BB-7857CBF67CC1}" destId="{48C1C4C4-9EE7-4698-B0A5-23225109076D}" srcOrd="4" destOrd="0" parTransId="{B5A259FF-2AF0-49B6-BCEC-BE67496AFD64}" sibTransId="{43998BE3-E53D-4CE5-A34F-C238EFDC5DA6}"/>
    <dgm:cxn modelId="{7DDCC93A-A8ED-4F23-9128-9975DDD9E4B7}" srcId="{DE890AD2-7311-4BE3-B6BB-7857CBF67CC1}" destId="{FBE87F65-11C0-47C6-B5A1-E2FDE31B78FD}" srcOrd="2" destOrd="0" parTransId="{56E8750C-ED86-4340-93A1-39EBB9A63745}" sibTransId="{CA676D4B-A244-4BBC-9D57-A2A0B7E04BC4}"/>
    <dgm:cxn modelId="{9CB7F46B-9320-4F39-8625-DF6B9565AE8A}" type="presOf" srcId="{1358A023-2ADC-4A4B-9E7E-4EBD9AB445F1}" destId="{78BF0B54-4396-4492-A6F6-053FC9A37C9E}" srcOrd="0" destOrd="0" presId="urn:microsoft.com/office/officeart/2005/8/layout/cycle6"/>
    <dgm:cxn modelId="{D87D0D7B-FAE9-43FC-802D-9FE91EB1ADB2}" srcId="{DE890AD2-7311-4BE3-B6BB-7857CBF67CC1}" destId="{9A2190CC-BD4D-45CC-9B33-9C1DA17C9D40}" srcOrd="1" destOrd="0" parTransId="{80CD4512-AD69-45E5-86A6-E1EBA45621C2}" sibTransId="{388064E4-228F-4206-B51C-7B641473B586}"/>
    <dgm:cxn modelId="{C7C91480-855B-4B42-A27E-7B1DE5CDFA9C}" type="presOf" srcId="{A1EBC5EB-D0B0-4A4C-AB2C-E663D5E2440C}" destId="{2A7F4982-BB6B-4D59-AEED-280CD460C22D}" srcOrd="0" destOrd="0" presId="urn:microsoft.com/office/officeart/2005/8/layout/cycle6"/>
    <dgm:cxn modelId="{51888889-D4C2-4A77-9B5B-5C7F2033EF2F}" srcId="{DE890AD2-7311-4BE3-B6BB-7857CBF67CC1}" destId="{08083D42-F04F-4AFF-A91A-0F685138D10F}" srcOrd="3" destOrd="0" parTransId="{605FF650-56B7-488F-831F-264D864CF760}" sibTransId="{24A04D53-9604-47B3-B983-3B4717412BFC}"/>
    <dgm:cxn modelId="{6963C591-6110-4589-88FD-0AB7D45E6460}" type="presOf" srcId="{08083D42-F04F-4AFF-A91A-0F685138D10F}" destId="{6ACF87E6-BB6C-4919-9CB5-92E579CB73CA}" srcOrd="0" destOrd="0" presId="urn:microsoft.com/office/officeart/2005/8/layout/cycle6"/>
    <dgm:cxn modelId="{24EB6D98-E91B-4947-A363-409DA7F6951D}" srcId="{DE890AD2-7311-4BE3-B6BB-7857CBF67CC1}" destId="{A1EBC5EB-D0B0-4A4C-AB2C-E663D5E2440C}" srcOrd="5" destOrd="0" parTransId="{7982BA5B-C890-4385-BAC4-24E815831E44}" sibTransId="{CD7995C4-D4E5-490D-87B6-87EC3C7F1EC4}"/>
    <dgm:cxn modelId="{0DC4BB9B-4534-463D-BD6E-5A21253412A1}" srcId="{DE890AD2-7311-4BE3-B6BB-7857CBF67CC1}" destId="{EB699253-6C26-4F1E-AD7E-4B525A5B7FF0}" srcOrd="0" destOrd="0" parTransId="{859B8341-525B-4FDC-B3F9-6CFDC683AD9E}" sibTransId="{0CF395DD-D9BE-452A-92FD-67F821FB7CFF}"/>
    <dgm:cxn modelId="{80A1B3C4-7C4B-4635-B6EC-32B3351B74B6}" type="presOf" srcId="{DE890AD2-7311-4BE3-B6BB-7857CBF67CC1}" destId="{ED8B7A9D-4431-4E72-BE31-DD25E488AF58}" srcOrd="0" destOrd="0" presId="urn:microsoft.com/office/officeart/2005/8/layout/cycle6"/>
    <dgm:cxn modelId="{2E3B73C6-AFDE-4B3F-9C0D-CF472F2E4599}" type="presOf" srcId="{48C1C4C4-9EE7-4698-B0A5-23225109076D}" destId="{424F0135-966B-411A-8B2A-D892DE29E843}" srcOrd="0" destOrd="0" presId="urn:microsoft.com/office/officeart/2005/8/layout/cycle6"/>
    <dgm:cxn modelId="{431979D7-8A0E-4E58-AE91-D14A1E199DEB}" type="presOf" srcId="{CA676D4B-A244-4BBC-9D57-A2A0B7E04BC4}" destId="{F43C61A0-04C4-40FF-B90B-687A350B484F}" srcOrd="0" destOrd="0" presId="urn:microsoft.com/office/officeart/2005/8/layout/cycle6"/>
    <dgm:cxn modelId="{62AF48DD-EF16-491E-A85D-0960FEBBA3A8}" srcId="{DE890AD2-7311-4BE3-B6BB-7857CBF67CC1}" destId="{E782EAB9-DD3F-4641-A46B-6FA76F4F7AC8}" srcOrd="6" destOrd="0" parTransId="{A4C0764F-A9D7-4EDE-9053-2CF129C06A41}" sibTransId="{1358A023-2ADC-4A4B-9E7E-4EBD9AB445F1}"/>
    <dgm:cxn modelId="{8E0075E0-7CED-45E7-8C2F-AFA5BAC76E8A}" type="presOf" srcId="{9A2190CC-BD4D-45CC-9B33-9C1DA17C9D40}" destId="{11D613A9-796D-46A1-B319-45846674C15F}" srcOrd="0" destOrd="0" presId="urn:microsoft.com/office/officeart/2005/8/layout/cycle6"/>
    <dgm:cxn modelId="{7D50E8E0-9383-4E6A-BAD0-28F1E1775787}" type="presOf" srcId="{388064E4-228F-4206-B51C-7B641473B586}" destId="{C838471E-F828-46DF-B30A-3E71E6057867}" srcOrd="0" destOrd="0" presId="urn:microsoft.com/office/officeart/2005/8/layout/cycle6"/>
    <dgm:cxn modelId="{3FE896E4-079B-4DF4-9823-1065C2198CB1}" type="presOf" srcId="{CD7995C4-D4E5-490D-87B6-87EC3C7F1EC4}" destId="{E68E14DD-E21B-4943-878E-C696B4B50DBB}" srcOrd="0" destOrd="0" presId="urn:microsoft.com/office/officeart/2005/8/layout/cycle6"/>
    <dgm:cxn modelId="{2BA19AF2-6706-43D8-864F-40AA9D9B21BC}" type="presOf" srcId="{EB699253-6C26-4F1E-AD7E-4B525A5B7FF0}" destId="{2BC96024-C28A-4438-9BE8-F35D73605DA3}" srcOrd="0" destOrd="0" presId="urn:microsoft.com/office/officeart/2005/8/layout/cycle6"/>
    <dgm:cxn modelId="{08E3A2FF-D59B-40E1-8199-DB7CCD1A6E88}" type="presOf" srcId="{24A04D53-9604-47B3-B983-3B4717412BFC}" destId="{46C51D99-1769-4266-935E-D979C7233424}" srcOrd="0" destOrd="0" presId="urn:microsoft.com/office/officeart/2005/8/layout/cycle6"/>
    <dgm:cxn modelId="{43E041E2-A1D9-4FCF-B1AD-19C50B5B206E}" type="presParOf" srcId="{ED8B7A9D-4431-4E72-BE31-DD25E488AF58}" destId="{2BC96024-C28A-4438-9BE8-F35D73605DA3}" srcOrd="0" destOrd="0" presId="urn:microsoft.com/office/officeart/2005/8/layout/cycle6"/>
    <dgm:cxn modelId="{2F7003C2-ED98-45C2-BB65-27E8A9F4ECF8}" type="presParOf" srcId="{ED8B7A9D-4431-4E72-BE31-DD25E488AF58}" destId="{7BA530DC-596B-46BE-BA9D-0A8193D9747C}" srcOrd="1" destOrd="0" presId="urn:microsoft.com/office/officeart/2005/8/layout/cycle6"/>
    <dgm:cxn modelId="{AFE298C4-EDAA-4B34-AA6D-05C26EA8987C}" type="presParOf" srcId="{ED8B7A9D-4431-4E72-BE31-DD25E488AF58}" destId="{A2E4C244-0F2C-4001-A7DB-5ED732127C28}" srcOrd="2" destOrd="0" presId="urn:microsoft.com/office/officeart/2005/8/layout/cycle6"/>
    <dgm:cxn modelId="{6E1872DF-CD0D-4B12-B968-EF26B9AC48E4}" type="presParOf" srcId="{ED8B7A9D-4431-4E72-BE31-DD25E488AF58}" destId="{11D613A9-796D-46A1-B319-45846674C15F}" srcOrd="3" destOrd="0" presId="urn:microsoft.com/office/officeart/2005/8/layout/cycle6"/>
    <dgm:cxn modelId="{3C67C966-8383-481D-906D-B1EBEFEAE322}" type="presParOf" srcId="{ED8B7A9D-4431-4E72-BE31-DD25E488AF58}" destId="{F71C3882-B570-4519-92F1-A4D29DEF0967}" srcOrd="4" destOrd="0" presId="urn:microsoft.com/office/officeart/2005/8/layout/cycle6"/>
    <dgm:cxn modelId="{2C987581-B4D8-43F6-AAE4-5A351182772C}" type="presParOf" srcId="{ED8B7A9D-4431-4E72-BE31-DD25E488AF58}" destId="{C838471E-F828-46DF-B30A-3E71E6057867}" srcOrd="5" destOrd="0" presId="urn:microsoft.com/office/officeart/2005/8/layout/cycle6"/>
    <dgm:cxn modelId="{E9C2309A-D416-4F84-80FB-2CF8800FE5CF}" type="presParOf" srcId="{ED8B7A9D-4431-4E72-BE31-DD25E488AF58}" destId="{45550A3C-6863-4CA9-9CF0-717802453A1A}" srcOrd="6" destOrd="0" presId="urn:microsoft.com/office/officeart/2005/8/layout/cycle6"/>
    <dgm:cxn modelId="{09A79A2F-5471-491F-B188-BC39D256B6AE}" type="presParOf" srcId="{ED8B7A9D-4431-4E72-BE31-DD25E488AF58}" destId="{0F20331C-BBD2-4F23-8765-0F3F2334CBE6}" srcOrd="7" destOrd="0" presId="urn:microsoft.com/office/officeart/2005/8/layout/cycle6"/>
    <dgm:cxn modelId="{9D48F280-1DD1-4722-BAD3-6B957D42C561}" type="presParOf" srcId="{ED8B7A9D-4431-4E72-BE31-DD25E488AF58}" destId="{F43C61A0-04C4-40FF-B90B-687A350B484F}" srcOrd="8" destOrd="0" presId="urn:microsoft.com/office/officeart/2005/8/layout/cycle6"/>
    <dgm:cxn modelId="{2B5A0CD9-8A0B-49F5-8DEB-2C4310DC130B}" type="presParOf" srcId="{ED8B7A9D-4431-4E72-BE31-DD25E488AF58}" destId="{6ACF87E6-BB6C-4919-9CB5-92E579CB73CA}" srcOrd="9" destOrd="0" presId="urn:microsoft.com/office/officeart/2005/8/layout/cycle6"/>
    <dgm:cxn modelId="{B347EB58-1E9C-48D8-96FA-CAB278DD5F40}" type="presParOf" srcId="{ED8B7A9D-4431-4E72-BE31-DD25E488AF58}" destId="{90464993-D1D7-420A-8AB4-5F85703493D7}" srcOrd="10" destOrd="0" presId="urn:microsoft.com/office/officeart/2005/8/layout/cycle6"/>
    <dgm:cxn modelId="{BBC79851-EC68-4A9D-BFAA-B4439AA059B4}" type="presParOf" srcId="{ED8B7A9D-4431-4E72-BE31-DD25E488AF58}" destId="{46C51D99-1769-4266-935E-D979C7233424}" srcOrd="11" destOrd="0" presId="urn:microsoft.com/office/officeart/2005/8/layout/cycle6"/>
    <dgm:cxn modelId="{0B240537-FA05-4388-9436-0901C6D19B53}" type="presParOf" srcId="{ED8B7A9D-4431-4E72-BE31-DD25E488AF58}" destId="{424F0135-966B-411A-8B2A-D892DE29E843}" srcOrd="12" destOrd="0" presId="urn:microsoft.com/office/officeart/2005/8/layout/cycle6"/>
    <dgm:cxn modelId="{499ADCC1-5751-44A5-B815-FAD901D1CB82}" type="presParOf" srcId="{ED8B7A9D-4431-4E72-BE31-DD25E488AF58}" destId="{6DDC9AEC-4505-42C4-90CE-110DFF6E92F5}" srcOrd="13" destOrd="0" presId="urn:microsoft.com/office/officeart/2005/8/layout/cycle6"/>
    <dgm:cxn modelId="{4F3358D5-B7A8-411C-A93C-A0CEB23ECDDB}" type="presParOf" srcId="{ED8B7A9D-4431-4E72-BE31-DD25E488AF58}" destId="{BEE0021C-D91C-44CC-BB47-7F94BFFBF5F0}" srcOrd="14" destOrd="0" presId="urn:microsoft.com/office/officeart/2005/8/layout/cycle6"/>
    <dgm:cxn modelId="{B5831010-FD6A-4C46-BC7C-217668E56D89}" type="presParOf" srcId="{ED8B7A9D-4431-4E72-BE31-DD25E488AF58}" destId="{2A7F4982-BB6B-4D59-AEED-280CD460C22D}" srcOrd="15" destOrd="0" presId="urn:microsoft.com/office/officeart/2005/8/layout/cycle6"/>
    <dgm:cxn modelId="{7300265C-7483-4019-9572-F012EFC69971}" type="presParOf" srcId="{ED8B7A9D-4431-4E72-BE31-DD25E488AF58}" destId="{B889C45B-E0F9-4E32-94D1-E183286CA0FC}" srcOrd="16" destOrd="0" presId="urn:microsoft.com/office/officeart/2005/8/layout/cycle6"/>
    <dgm:cxn modelId="{9F57F4E2-EBD3-436B-8537-A4753A14DBBA}" type="presParOf" srcId="{ED8B7A9D-4431-4E72-BE31-DD25E488AF58}" destId="{E68E14DD-E21B-4943-878E-C696B4B50DBB}" srcOrd="17" destOrd="0" presId="urn:microsoft.com/office/officeart/2005/8/layout/cycle6"/>
    <dgm:cxn modelId="{62E55427-7B15-4F78-AD3E-D12BD33E6559}" type="presParOf" srcId="{ED8B7A9D-4431-4E72-BE31-DD25E488AF58}" destId="{7E5EEAD5-4C4F-4AC5-BFB1-998D3B293FAE}" srcOrd="18" destOrd="0" presId="urn:microsoft.com/office/officeart/2005/8/layout/cycle6"/>
    <dgm:cxn modelId="{3ACB9EB4-3C08-49C4-A0A3-2710401F0C31}" type="presParOf" srcId="{ED8B7A9D-4431-4E72-BE31-DD25E488AF58}" destId="{16E51F89-0DF5-4B73-95A5-C1094C53CF2F}" srcOrd="19" destOrd="0" presId="urn:microsoft.com/office/officeart/2005/8/layout/cycle6"/>
    <dgm:cxn modelId="{1261D187-23E7-457B-B7C5-6B10A0C91A74}" type="presParOf" srcId="{ED8B7A9D-4431-4E72-BE31-DD25E488AF58}" destId="{78BF0B54-4396-4492-A6F6-053FC9A37C9E}" srcOrd="20"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DFC640-D36F-48E9-B429-999BB422A1CC}" type="doc">
      <dgm:prSet loTypeId="urn:microsoft.com/office/officeart/2005/8/layout/radial1" loCatId="cycle" qsTypeId="urn:microsoft.com/office/officeart/2005/8/quickstyle/simple2" qsCatId="simple" csTypeId="urn:microsoft.com/office/officeart/2005/8/colors/accent5_2" csCatId="accent5" phldr="1"/>
      <dgm:spPr/>
      <dgm:t>
        <a:bodyPr/>
        <a:lstStyle/>
        <a:p>
          <a:endParaRPr lang="da-DK"/>
        </a:p>
      </dgm:t>
    </dgm:pt>
    <dgm:pt modelId="{AB19AD5C-ADB9-4C1A-8AEB-992C1E8A8775}">
      <dgm:prSet phldrT="[Tekst]"/>
      <dgm:spPr>
        <a:solidFill>
          <a:schemeClr val="accent2"/>
        </a:solidFill>
      </dgm:spPr>
      <dgm:t>
        <a:bodyPr/>
        <a:lstStyle/>
        <a:p>
          <a:r>
            <a:rPr lang="da-DK" b="1" dirty="0"/>
            <a:t>Personen med demens,</a:t>
          </a:r>
          <a:r>
            <a:rPr lang="da-DK" dirty="0"/>
            <a:t> </a:t>
          </a:r>
          <a:br>
            <a:rPr lang="da-DK" dirty="0"/>
          </a:br>
          <a:r>
            <a:rPr lang="da-DK" dirty="0"/>
            <a:t>der er tryg, deltagende og har et værdigt liv </a:t>
          </a:r>
        </a:p>
      </dgm:t>
    </dgm:pt>
    <dgm:pt modelId="{74124621-89FE-4078-9E9E-04268CE12EFA}" type="parTrans" cxnId="{B629585C-9FCD-4D98-8289-05143465F8F4}">
      <dgm:prSet/>
      <dgm:spPr/>
      <dgm:t>
        <a:bodyPr/>
        <a:lstStyle/>
        <a:p>
          <a:endParaRPr lang="da-DK"/>
        </a:p>
      </dgm:t>
    </dgm:pt>
    <dgm:pt modelId="{9D727620-5CAD-41B7-B5AC-8FBCB43D3F5B}" type="sibTrans" cxnId="{B629585C-9FCD-4D98-8289-05143465F8F4}">
      <dgm:prSet/>
      <dgm:spPr/>
      <dgm:t>
        <a:bodyPr/>
        <a:lstStyle/>
        <a:p>
          <a:endParaRPr lang="da-DK"/>
        </a:p>
      </dgm:t>
    </dgm:pt>
    <dgm:pt modelId="{28528FA9-4534-497A-AA18-D08433ECF746}">
      <dgm:prSet phldrT="[Tekst]"/>
      <dgm:spPr/>
      <dgm:t>
        <a:bodyPr/>
        <a:lstStyle/>
        <a:p>
          <a:r>
            <a:rPr lang="da-DK" b="1" dirty="0"/>
            <a:t>Fysiske rammer</a:t>
          </a:r>
          <a:br>
            <a:rPr lang="da-DK" dirty="0"/>
          </a:br>
          <a:r>
            <a:rPr lang="da-DK" dirty="0"/>
            <a:t>Bolig, indretning, hjælpemidler, transport mm.</a:t>
          </a:r>
        </a:p>
      </dgm:t>
    </dgm:pt>
    <dgm:pt modelId="{94A7C74C-DA59-41C8-9CD7-FAADCA260471}" type="parTrans" cxnId="{350398D8-5EF1-4593-9EE3-38F27EA2B322}">
      <dgm:prSet/>
      <dgm:spPr/>
      <dgm:t>
        <a:bodyPr/>
        <a:lstStyle/>
        <a:p>
          <a:endParaRPr lang="da-DK"/>
        </a:p>
      </dgm:t>
    </dgm:pt>
    <dgm:pt modelId="{0315DCC3-AC4E-4640-BC8C-88BFCA500FCB}" type="sibTrans" cxnId="{350398D8-5EF1-4593-9EE3-38F27EA2B322}">
      <dgm:prSet/>
      <dgm:spPr/>
      <dgm:t>
        <a:bodyPr/>
        <a:lstStyle/>
        <a:p>
          <a:endParaRPr lang="da-DK"/>
        </a:p>
      </dgm:t>
    </dgm:pt>
    <dgm:pt modelId="{EF8AE493-D0F8-4884-8660-D72E448EF411}">
      <dgm:prSet phldrT="[Tekst]"/>
      <dgm:spPr/>
      <dgm:t>
        <a:bodyPr/>
        <a:lstStyle/>
        <a:p>
          <a:r>
            <a:rPr lang="da-DK" b="1" dirty="0"/>
            <a:t>Krav og holdninger</a:t>
          </a:r>
          <a:br>
            <a:rPr lang="da-DK" dirty="0"/>
          </a:br>
          <a:r>
            <a:rPr lang="da-DK" dirty="0"/>
            <a:t>Forventninger, samvær, kommunikation</a:t>
          </a:r>
        </a:p>
      </dgm:t>
    </dgm:pt>
    <dgm:pt modelId="{D4092C0C-8984-4A17-A75F-5EF80D52B199}" type="parTrans" cxnId="{492B7910-D7D3-4809-9164-7891D197D037}">
      <dgm:prSet/>
      <dgm:spPr/>
      <dgm:t>
        <a:bodyPr/>
        <a:lstStyle/>
        <a:p>
          <a:endParaRPr lang="da-DK"/>
        </a:p>
      </dgm:t>
    </dgm:pt>
    <dgm:pt modelId="{A1DEF7BF-F7B8-4B8C-A44A-BAC2E11A6C84}" type="sibTrans" cxnId="{492B7910-D7D3-4809-9164-7891D197D037}">
      <dgm:prSet/>
      <dgm:spPr/>
      <dgm:t>
        <a:bodyPr/>
        <a:lstStyle/>
        <a:p>
          <a:endParaRPr lang="da-DK"/>
        </a:p>
      </dgm:t>
    </dgm:pt>
    <dgm:pt modelId="{46DE9F47-3489-4FE0-9F2A-DE01E5CAA87A}">
      <dgm:prSet phldrT="[Tekst]"/>
      <dgm:spPr/>
      <dgm:t>
        <a:bodyPr/>
        <a:lstStyle/>
        <a:p>
          <a:r>
            <a:rPr lang="da-DK" b="1" dirty="0"/>
            <a:t>Omgivelserne</a:t>
          </a:r>
          <a:br>
            <a:rPr lang="da-DK" dirty="0"/>
          </a:br>
          <a:r>
            <a:rPr lang="da-DK" dirty="0"/>
            <a:t>Natur, by, have, vejnet, offentlige bygninger mm.</a:t>
          </a:r>
        </a:p>
      </dgm:t>
    </dgm:pt>
    <dgm:pt modelId="{D0E1BE4E-A15E-4819-883B-535482C86956}" type="parTrans" cxnId="{5A5263F4-6A26-4A92-9263-24508CDFFC37}">
      <dgm:prSet/>
      <dgm:spPr/>
      <dgm:t>
        <a:bodyPr/>
        <a:lstStyle/>
        <a:p>
          <a:endParaRPr lang="da-DK"/>
        </a:p>
      </dgm:t>
    </dgm:pt>
    <dgm:pt modelId="{0AFA6248-8494-40D6-831E-1EE0D4D774E4}" type="sibTrans" cxnId="{5A5263F4-6A26-4A92-9263-24508CDFFC37}">
      <dgm:prSet/>
      <dgm:spPr/>
      <dgm:t>
        <a:bodyPr/>
        <a:lstStyle/>
        <a:p>
          <a:endParaRPr lang="da-DK"/>
        </a:p>
      </dgm:t>
    </dgm:pt>
    <dgm:pt modelId="{4730C740-1878-4CD2-8884-557748956750}" type="pres">
      <dgm:prSet presAssocID="{1ADFC640-D36F-48E9-B429-999BB422A1CC}" presName="cycle" presStyleCnt="0">
        <dgm:presLayoutVars>
          <dgm:chMax val="1"/>
          <dgm:dir/>
          <dgm:animLvl val="ctr"/>
          <dgm:resizeHandles val="exact"/>
        </dgm:presLayoutVars>
      </dgm:prSet>
      <dgm:spPr/>
    </dgm:pt>
    <dgm:pt modelId="{12836331-77CF-4C17-B1BA-7155E087F59B}" type="pres">
      <dgm:prSet presAssocID="{AB19AD5C-ADB9-4C1A-8AEB-992C1E8A8775}" presName="centerShape" presStyleLbl="node0" presStyleIdx="0" presStyleCnt="1" custScaleX="132007" custScaleY="121790" custLinFactNeighborY="6970"/>
      <dgm:spPr/>
    </dgm:pt>
    <dgm:pt modelId="{68C2B8DB-0876-46C3-9015-6FEBD4E08523}" type="pres">
      <dgm:prSet presAssocID="{94A7C74C-DA59-41C8-9CD7-FAADCA260471}" presName="Name9" presStyleLbl="parChTrans1D2" presStyleIdx="0" presStyleCnt="3"/>
      <dgm:spPr/>
    </dgm:pt>
    <dgm:pt modelId="{F589B3B8-9D4F-4F8F-A798-DB7E5A357B89}" type="pres">
      <dgm:prSet presAssocID="{94A7C74C-DA59-41C8-9CD7-FAADCA260471}" presName="connTx" presStyleLbl="parChTrans1D2" presStyleIdx="0" presStyleCnt="3"/>
      <dgm:spPr/>
    </dgm:pt>
    <dgm:pt modelId="{142A77E8-9F4B-48E9-B7EC-716660FB4108}" type="pres">
      <dgm:prSet presAssocID="{28528FA9-4534-497A-AA18-D08433ECF746}" presName="node" presStyleLbl="node1" presStyleIdx="0" presStyleCnt="3" custScaleX="137237" custScaleY="131827" custRadScaleRad="94012">
        <dgm:presLayoutVars>
          <dgm:bulletEnabled val="1"/>
        </dgm:presLayoutVars>
      </dgm:prSet>
      <dgm:spPr/>
    </dgm:pt>
    <dgm:pt modelId="{6EA52E90-28C0-44A3-9A96-9B294434EE8A}" type="pres">
      <dgm:prSet presAssocID="{D4092C0C-8984-4A17-A75F-5EF80D52B199}" presName="Name9" presStyleLbl="parChTrans1D2" presStyleIdx="1" presStyleCnt="3"/>
      <dgm:spPr/>
    </dgm:pt>
    <dgm:pt modelId="{445583C7-3869-4F1A-A9B4-5451B0E0210F}" type="pres">
      <dgm:prSet presAssocID="{D4092C0C-8984-4A17-A75F-5EF80D52B199}" presName="connTx" presStyleLbl="parChTrans1D2" presStyleIdx="1" presStyleCnt="3"/>
      <dgm:spPr/>
    </dgm:pt>
    <dgm:pt modelId="{9F1BE858-494E-4A46-8DC4-232ED1142AB7}" type="pres">
      <dgm:prSet presAssocID="{EF8AE493-D0F8-4884-8660-D72E448EF411}" presName="node" presStyleLbl="node1" presStyleIdx="1" presStyleCnt="3" custScaleX="145314" custScaleY="151322" custRadScaleRad="124846" custRadScaleInc="-24836">
        <dgm:presLayoutVars>
          <dgm:bulletEnabled val="1"/>
        </dgm:presLayoutVars>
      </dgm:prSet>
      <dgm:spPr/>
    </dgm:pt>
    <dgm:pt modelId="{6D94CEA3-7EA3-4DF1-902A-5D5932A5EA93}" type="pres">
      <dgm:prSet presAssocID="{D0E1BE4E-A15E-4819-883B-535482C86956}" presName="Name9" presStyleLbl="parChTrans1D2" presStyleIdx="2" presStyleCnt="3"/>
      <dgm:spPr/>
    </dgm:pt>
    <dgm:pt modelId="{ADD8DF37-87CD-4CC8-9312-1BFCE1B7AD0E}" type="pres">
      <dgm:prSet presAssocID="{D0E1BE4E-A15E-4819-883B-535482C86956}" presName="connTx" presStyleLbl="parChTrans1D2" presStyleIdx="2" presStyleCnt="3"/>
      <dgm:spPr/>
    </dgm:pt>
    <dgm:pt modelId="{43C52745-5B56-41B5-AA19-056BF0BD2894}" type="pres">
      <dgm:prSet presAssocID="{46DE9F47-3489-4FE0-9F2A-DE01E5CAA87A}" presName="node" presStyleLbl="node1" presStyleIdx="2" presStyleCnt="3" custScaleX="144764" custScaleY="137937" custRadScaleRad="125373" custRadScaleInc="19797">
        <dgm:presLayoutVars>
          <dgm:bulletEnabled val="1"/>
        </dgm:presLayoutVars>
      </dgm:prSet>
      <dgm:spPr/>
    </dgm:pt>
  </dgm:ptLst>
  <dgm:cxnLst>
    <dgm:cxn modelId="{492B7910-D7D3-4809-9164-7891D197D037}" srcId="{AB19AD5C-ADB9-4C1A-8AEB-992C1E8A8775}" destId="{EF8AE493-D0F8-4884-8660-D72E448EF411}" srcOrd="1" destOrd="0" parTransId="{D4092C0C-8984-4A17-A75F-5EF80D52B199}" sibTransId="{A1DEF7BF-F7B8-4B8C-A44A-BAC2E11A6C84}"/>
    <dgm:cxn modelId="{7DE31513-9A14-47B4-B26B-6BC061755305}" type="presOf" srcId="{46DE9F47-3489-4FE0-9F2A-DE01E5CAA87A}" destId="{43C52745-5B56-41B5-AA19-056BF0BD2894}" srcOrd="0" destOrd="0" presId="urn:microsoft.com/office/officeart/2005/8/layout/radial1"/>
    <dgm:cxn modelId="{F5277620-2576-4258-8CC0-A46B8765700E}" type="presOf" srcId="{AB19AD5C-ADB9-4C1A-8AEB-992C1E8A8775}" destId="{12836331-77CF-4C17-B1BA-7155E087F59B}" srcOrd="0" destOrd="0" presId="urn:microsoft.com/office/officeart/2005/8/layout/radial1"/>
    <dgm:cxn modelId="{4CD0FE40-B958-48A2-B7D3-227D2109C6CB}" type="presOf" srcId="{94A7C74C-DA59-41C8-9CD7-FAADCA260471}" destId="{68C2B8DB-0876-46C3-9015-6FEBD4E08523}" srcOrd="0" destOrd="0" presId="urn:microsoft.com/office/officeart/2005/8/layout/radial1"/>
    <dgm:cxn modelId="{B629585C-9FCD-4D98-8289-05143465F8F4}" srcId="{1ADFC640-D36F-48E9-B429-999BB422A1CC}" destId="{AB19AD5C-ADB9-4C1A-8AEB-992C1E8A8775}" srcOrd="0" destOrd="0" parTransId="{74124621-89FE-4078-9E9E-04268CE12EFA}" sibTransId="{9D727620-5CAD-41B7-B5AC-8FBCB43D3F5B}"/>
    <dgm:cxn modelId="{6FDE8B6F-CCD4-4AFD-9401-FC1ED9967961}" type="presOf" srcId="{1ADFC640-D36F-48E9-B429-999BB422A1CC}" destId="{4730C740-1878-4CD2-8884-557748956750}" srcOrd="0" destOrd="0" presId="urn:microsoft.com/office/officeart/2005/8/layout/radial1"/>
    <dgm:cxn modelId="{0A848D8A-10D2-4937-A491-E6ABC8818676}" type="presOf" srcId="{D4092C0C-8984-4A17-A75F-5EF80D52B199}" destId="{445583C7-3869-4F1A-A9B4-5451B0E0210F}" srcOrd="1" destOrd="0" presId="urn:microsoft.com/office/officeart/2005/8/layout/radial1"/>
    <dgm:cxn modelId="{1094EBA3-EC47-4CB5-AD05-8A78E03F3B5B}" type="presOf" srcId="{94A7C74C-DA59-41C8-9CD7-FAADCA260471}" destId="{F589B3B8-9D4F-4F8F-A798-DB7E5A357B89}" srcOrd="1" destOrd="0" presId="urn:microsoft.com/office/officeart/2005/8/layout/radial1"/>
    <dgm:cxn modelId="{6D42EFA9-93C9-4447-8C87-5D29AE9AFB1C}" type="presOf" srcId="{D0E1BE4E-A15E-4819-883B-535482C86956}" destId="{ADD8DF37-87CD-4CC8-9312-1BFCE1B7AD0E}" srcOrd="1" destOrd="0" presId="urn:microsoft.com/office/officeart/2005/8/layout/radial1"/>
    <dgm:cxn modelId="{D0AAFCB9-BEB6-412B-8611-EF46E388E86D}" type="presOf" srcId="{D0E1BE4E-A15E-4819-883B-535482C86956}" destId="{6D94CEA3-7EA3-4DF1-902A-5D5932A5EA93}" srcOrd="0" destOrd="0" presId="urn:microsoft.com/office/officeart/2005/8/layout/radial1"/>
    <dgm:cxn modelId="{A89684C6-DBCE-4CB1-AA5E-33A6465DEF34}" type="presOf" srcId="{D4092C0C-8984-4A17-A75F-5EF80D52B199}" destId="{6EA52E90-28C0-44A3-9A96-9B294434EE8A}" srcOrd="0" destOrd="0" presId="urn:microsoft.com/office/officeart/2005/8/layout/radial1"/>
    <dgm:cxn modelId="{350398D8-5EF1-4593-9EE3-38F27EA2B322}" srcId="{AB19AD5C-ADB9-4C1A-8AEB-992C1E8A8775}" destId="{28528FA9-4534-497A-AA18-D08433ECF746}" srcOrd="0" destOrd="0" parTransId="{94A7C74C-DA59-41C8-9CD7-FAADCA260471}" sibTransId="{0315DCC3-AC4E-4640-BC8C-88BFCA500FCB}"/>
    <dgm:cxn modelId="{31B0C6E2-DF90-4F5A-95D5-369066B5394B}" type="presOf" srcId="{28528FA9-4534-497A-AA18-D08433ECF746}" destId="{142A77E8-9F4B-48E9-B7EC-716660FB4108}" srcOrd="0" destOrd="0" presId="urn:microsoft.com/office/officeart/2005/8/layout/radial1"/>
    <dgm:cxn modelId="{5A5263F4-6A26-4A92-9263-24508CDFFC37}" srcId="{AB19AD5C-ADB9-4C1A-8AEB-992C1E8A8775}" destId="{46DE9F47-3489-4FE0-9F2A-DE01E5CAA87A}" srcOrd="2" destOrd="0" parTransId="{D0E1BE4E-A15E-4819-883B-535482C86956}" sibTransId="{0AFA6248-8494-40D6-831E-1EE0D4D774E4}"/>
    <dgm:cxn modelId="{F1D55AFC-81D6-4DD8-9644-E90C6DD1C1FB}" type="presOf" srcId="{EF8AE493-D0F8-4884-8660-D72E448EF411}" destId="{9F1BE858-494E-4A46-8DC4-232ED1142AB7}" srcOrd="0" destOrd="0" presId="urn:microsoft.com/office/officeart/2005/8/layout/radial1"/>
    <dgm:cxn modelId="{3C45EC91-4B2D-4F46-AF72-D48ECE7F5F7E}" type="presParOf" srcId="{4730C740-1878-4CD2-8884-557748956750}" destId="{12836331-77CF-4C17-B1BA-7155E087F59B}" srcOrd="0" destOrd="0" presId="urn:microsoft.com/office/officeart/2005/8/layout/radial1"/>
    <dgm:cxn modelId="{15ECC149-6380-4E3B-89C9-67C4D6FEE6D2}" type="presParOf" srcId="{4730C740-1878-4CD2-8884-557748956750}" destId="{68C2B8DB-0876-46C3-9015-6FEBD4E08523}" srcOrd="1" destOrd="0" presId="urn:microsoft.com/office/officeart/2005/8/layout/radial1"/>
    <dgm:cxn modelId="{0D757C03-51BE-4394-B5F7-3FEF93CFC17A}" type="presParOf" srcId="{68C2B8DB-0876-46C3-9015-6FEBD4E08523}" destId="{F589B3B8-9D4F-4F8F-A798-DB7E5A357B89}" srcOrd="0" destOrd="0" presId="urn:microsoft.com/office/officeart/2005/8/layout/radial1"/>
    <dgm:cxn modelId="{64D1389E-6FB1-4B34-8E82-2088BC4888E4}" type="presParOf" srcId="{4730C740-1878-4CD2-8884-557748956750}" destId="{142A77E8-9F4B-48E9-B7EC-716660FB4108}" srcOrd="2" destOrd="0" presId="urn:microsoft.com/office/officeart/2005/8/layout/radial1"/>
    <dgm:cxn modelId="{E79AE869-1D1B-434C-A61F-A78F269F5183}" type="presParOf" srcId="{4730C740-1878-4CD2-8884-557748956750}" destId="{6EA52E90-28C0-44A3-9A96-9B294434EE8A}" srcOrd="3" destOrd="0" presId="urn:microsoft.com/office/officeart/2005/8/layout/radial1"/>
    <dgm:cxn modelId="{0D9C5312-6205-4CE1-83CC-4D981A6B35BB}" type="presParOf" srcId="{6EA52E90-28C0-44A3-9A96-9B294434EE8A}" destId="{445583C7-3869-4F1A-A9B4-5451B0E0210F}" srcOrd="0" destOrd="0" presId="urn:microsoft.com/office/officeart/2005/8/layout/radial1"/>
    <dgm:cxn modelId="{4CBB7BEF-7F73-4ED7-8863-4A516FED2EBD}" type="presParOf" srcId="{4730C740-1878-4CD2-8884-557748956750}" destId="{9F1BE858-494E-4A46-8DC4-232ED1142AB7}" srcOrd="4" destOrd="0" presId="urn:microsoft.com/office/officeart/2005/8/layout/radial1"/>
    <dgm:cxn modelId="{65DD10C3-4535-4D32-B88B-D93E41F6EBBC}" type="presParOf" srcId="{4730C740-1878-4CD2-8884-557748956750}" destId="{6D94CEA3-7EA3-4DF1-902A-5D5932A5EA93}" srcOrd="5" destOrd="0" presId="urn:microsoft.com/office/officeart/2005/8/layout/radial1"/>
    <dgm:cxn modelId="{B26F64D8-8D28-4E9A-90B6-FCC4B8709971}" type="presParOf" srcId="{6D94CEA3-7EA3-4DF1-902A-5D5932A5EA93}" destId="{ADD8DF37-87CD-4CC8-9312-1BFCE1B7AD0E}" srcOrd="0" destOrd="0" presId="urn:microsoft.com/office/officeart/2005/8/layout/radial1"/>
    <dgm:cxn modelId="{94FCC663-A1CF-4BB1-A63B-4CF3B5C51372}" type="presParOf" srcId="{4730C740-1878-4CD2-8884-557748956750}" destId="{43C52745-5B56-41B5-AA19-056BF0BD2894}"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F73F2-CF6D-4962-9DA6-95AAB5F01CCC}">
      <dsp:nvSpPr>
        <dsp:cNvPr id="0" name=""/>
        <dsp:cNvSpPr/>
      </dsp:nvSpPr>
      <dsp:spPr>
        <a:xfrm>
          <a:off x="758" y="152821"/>
          <a:ext cx="2960053" cy="1776032"/>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At forstå sygdommen </a:t>
          </a:r>
          <a:r>
            <a:rPr lang="da-DK" sz="1600" kern="1200" dirty="0"/>
            <a:t>og vide , hvad man selv kan gøre samt kende muligheder for behandling, støtte og hjælp </a:t>
          </a:r>
        </a:p>
      </dsp:txBody>
      <dsp:txXfrm>
        <a:off x="758" y="152821"/>
        <a:ext cx="2960053" cy="1776032"/>
      </dsp:txXfrm>
    </dsp:sp>
    <dsp:sp modelId="{16B8E6E3-8610-4957-BBB7-5947E4D5A74F}">
      <dsp:nvSpPr>
        <dsp:cNvPr id="0" name=""/>
        <dsp:cNvSpPr/>
      </dsp:nvSpPr>
      <dsp:spPr>
        <a:xfrm>
          <a:off x="3256818" y="152821"/>
          <a:ext cx="2960053" cy="1776032"/>
        </a:xfrm>
        <a:prstGeom prst="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At bevare sit netværk </a:t>
          </a:r>
          <a:r>
            <a:rPr lang="da-DK" sz="1600" kern="1200" dirty="0"/>
            <a:t>og at kunne udvikle nye sociale kontakter. At møde ligestillede og føle sig inkluderet  i samfundet.</a:t>
          </a:r>
        </a:p>
      </dsp:txBody>
      <dsp:txXfrm>
        <a:off x="3256818" y="152821"/>
        <a:ext cx="2960053" cy="1776032"/>
      </dsp:txXfrm>
    </dsp:sp>
    <dsp:sp modelId="{BA079950-D768-41C3-9C4D-3190349DB77B}">
      <dsp:nvSpPr>
        <dsp:cNvPr id="0" name=""/>
        <dsp:cNvSpPr/>
      </dsp:nvSpPr>
      <dsp:spPr>
        <a:xfrm>
          <a:off x="758" y="2224859"/>
          <a:ext cx="2960053" cy="1776032"/>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At kunne give udtryk for personlige ønsker </a:t>
          </a:r>
          <a:r>
            <a:rPr lang="da-DK" sz="1600" kern="1200" dirty="0"/>
            <a:t>til den fremtidige pleje og behandling, bolig. Økonomi mm. – og sidenhen at modtage individuelt tilpasset pleje og omsorg</a:t>
          </a:r>
        </a:p>
      </dsp:txBody>
      <dsp:txXfrm>
        <a:off x="758" y="2224859"/>
        <a:ext cx="2960053" cy="1776032"/>
      </dsp:txXfrm>
    </dsp:sp>
    <dsp:sp modelId="{A04555B7-D8CB-4A3F-A880-FD8E7FD20795}">
      <dsp:nvSpPr>
        <dsp:cNvPr id="0" name=""/>
        <dsp:cNvSpPr/>
      </dsp:nvSpPr>
      <dsp:spPr>
        <a:xfrm>
          <a:off x="3256818" y="2224859"/>
          <a:ext cx="2960053" cy="1776032"/>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a-DK" sz="1600" b="1" kern="1200" dirty="0"/>
            <a:t>At få hjælp fra andre </a:t>
          </a:r>
          <a:r>
            <a:rPr lang="da-DK" sz="1600" kern="1200" dirty="0"/>
            <a:t>til at håndtere sygdommen og bevare livskvalitet og modstandskraft. </a:t>
          </a:r>
        </a:p>
      </dsp:txBody>
      <dsp:txXfrm>
        <a:off x="3256818" y="2224859"/>
        <a:ext cx="2960053" cy="17760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C96024-C28A-4438-9BE8-F35D73605DA3}">
      <dsp:nvSpPr>
        <dsp:cNvPr id="0" name=""/>
        <dsp:cNvSpPr/>
      </dsp:nvSpPr>
      <dsp:spPr>
        <a:xfrm>
          <a:off x="2670810" y="0"/>
          <a:ext cx="989189" cy="6429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a-DK" sz="1000" kern="1200" dirty="0"/>
            <a:t>Hvem er du?</a:t>
          </a:r>
        </a:p>
      </dsp:txBody>
      <dsp:txXfrm>
        <a:off x="2702197" y="31387"/>
        <a:ext cx="926415" cy="580198"/>
      </dsp:txXfrm>
    </dsp:sp>
    <dsp:sp modelId="{A2E4C244-0F2C-4001-A7DB-5ED732127C28}">
      <dsp:nvSpPr>
        <dsp:cNvPr id="0" name=""/>
        <dsp:cNvSpPr/>
      </dsp:nvSpPr>
      <dsp:spPr>
        <a:xfrm>
          <a:off x="1651888" y="381119"/>
          <a:ext cx="3667097" cy="3667097"/>
        </a:xfrm>
        <a:custGeom>
          <a:avLst/>
          <a:gdLst/>
          <a:ahLst/>
          <a:cxnLst/>
          <a:rect l="0" t="0" r="0" b="0"/>
          <a:pathLst>
            <a:path>
              <a:moveTo>
                <a:pt x="2015619" y="9062"/>
              </a:moveTo>
              <a:arcTo wR="1833548" hR="1833548" stAng="16541930" swAng="139628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1D613A9-796D-46A1-B319-45846674C15F}">
      <dsp:nvSpPr>
        <dsp:cNvPr id="0" name=""/>
        <dsp:cNvSpPr/>
      </dsp:nvSpPr>
      <dsp:spPr>
        <a:xfrm>
          <a:off x="4208008" y="614216"/>
          <a:ext cx="989189" cy="6429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a-DK" sz="1000" kern="1200" dirty="0"/>
            <a:t>Hvilket liv har du levet?</a:t>
          </a:r>
        </a:p>
      </dsp:txBody>
      <dsp:txXfrm>
        <a:off x="4239395" y="645603"/>
        <a:ext cx="926415" cy="580198"/>
      </dsp:txXfrm>
    </dsp:sp>
    <dsp:sp modelId="{C838471E-F828-46DF-B30A-3E71E6057867}">
      <dsp:nvSpPr>
        <dsp:cNvPr id="0" name=""/>
        <dsp:cNvSpPr/>
      </dsp:nvSpPr>
      <dsp:spPr>
        <a:xfrm>
          <a:off x="1361057" y="71112"/>
          <a:ext cx="3667097" cy="3667097"/>
        </a:xfrm>
        <a:custGeom>
          <a:avLst/>
          <a:gdLst/>
          <a:ahLst/>
          <a:cxnLst/>
          <a:rect l="0" t="0" r="0" b="0"/>
          <a:pathLst>
            <a:path>
              <a:moveTo>
                <a:pt x="3552438" y="1195332"/>
              </a:moveTo>
              <a:arcTo wR="1833548" hR="1833548" stAng="20377816" swAng="183919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5550A3C-6863-4CA9-9CF0-717802453A1A}">
      <dsp:nvSpPr>
        <dsp:cNvPr id="0" name=""/>
        <dsp:cNvSpPr/>
      </dsp:nvSpPr>
      <dsp:spPr>
        <a:xfrm>
          <a:off x="4458388" y="2241703"/>
          <a:ext cx="989189" cy="6429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a-DK" sz="1000" kern="1200" dirty="0"/>
            <a:t>Hvad betyder noget for dig?</a:t>
          </a:r>
        </a:p>
      </dsp:txBody>
      <dsp:txXfrm>
        <a:off x="4489775" y="2273090"/>
        <a:ext cx="926415" cy="580198"/>
      </dsp:txXfrm>
    </dsp:sp>
    <dsp:sp modelId="{F43C61A0-04C4-40FF-B90B-687A350B484F}">
      <dsp:nvSpPr>
        <dsp:cNvPr id="0" name=""/>
        <dsp:cNvSpPr/>
      </dsp:nvSpPr>
      <dsp:spPr>
        <a:xfrm>
          <a:off x="1597671" y="-113259"/>
          <a:ext cx="3667097" cy="3667097"/>
        </a:xfrm>
        <a:custGeom>
          <a:avLst/>
          <a:gdLst/>
          <a:ahLst/>
          <a:cxnLst/>
          <a:rect l="0" t="0" r="0" b="0"/>
          <a:pathLst>
            <a:path>
              <a:moveTo>
                <a:pt x="3246807" y="3001710"/>
              </a:moveTo>
              <a:arcTo wR="1833548" hR="1833548" stAng="2374574" swAng="90152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ACF87E6-BB6C-4919-9CB5-92E579CB73CA}">
      <dsp:nvSpPr>
        <dsp:cNvPr id="0" name=""/>
        <dsp:cNvSpPr/>
      </dsp:nvSpPr>
      <dsp:spPr>
        <a:xfrm>
          <a:off x="3653780" y="3217724"/>
          <a:ext cx="989189" cy="6429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a-DK" sz="1000" kern="1200" dirty="0"/>
            <a:t>Hvilke roller har du haft gennem livet? </a:t>
          </a:r>
        </a:p>
      </dsp:txBody>
      <dsp:txXfrm>
        <a:off x="3685167" y="3249111"/>
        <a:ext cx="926415" cy="580198"/>
      </dsp:txXfrm>
    </dsp:sp>
    <dsp:sp modelId="{46C51D99-1769-4266-935E-D979C7233424}">
      <dsp:nvSpPr>
        <dsp:cNvPr id="0" name=""/>
        <dsp:cNvSpPr/>
      </dsp:nvSpPr>
      <dsp:spPr>
        <a:xfrm>
          <a:off x="1443134" y="153091"/>
          <a:ext cx="3667097" cy="3667097"/>
        </a:xfrm>
        <a:custGeom>
          <a:avLst/>
          <a:gdLst/>
          <a:ahLst/>
          <a:cxnLst/>
          <a:rect l="0" t="0" r="0" b="0"/>
          <a:pathLst>
            <a:path>
              <a:moveTo>
                <a:pt x="2202642" y="3629563"/>
              </a:moveTo>
              <a:arcTo wR="1833548" hR="1833548" stAng="4703219" swAng="151505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24F0135-966B-411A-8B2A-D892DE29E843}">
      <dsp:nvSpPr>
        <dsp:cNvPr id="0" name=""/>
        <dsp:cNvSpPr/>
      </dsp:nvSpPr>
      <dsp:spPr>
        <a:xfrm>
          <a:off x="1847231" y="3257228"/>
          <a:ext cx="989189" cy="6429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a-DK" sz="1000" kern="1200" dirty="0"/>
            <a:t>Hvordan vil du gerne have at jeg møder dig? </a:t>
          </a:r>
        </a:p>
      </dsp:txBody>
      <dsp:txXfrm>
        <a:off x="1878618" y="3288615"/>
        <a:ext cx="926415" cy="580198"/>
      </dsp:txXfrm>
    </dsp:sp>
    <dsp:sp modelId="{BEE0021C-D91C-44CC-BB47-7F94BFFBF5F0}">
      <dsp:nvSpPr>
        <dsp:cNvPr id="0" name=""/>
        <dsp:cNvSpPr/>
      </dsp:nvSpPr>
      <dsp:spPr>
        <a:xfrm>
          <a:off x="1224352" y="-33232"/>
          <a:ext cx="3667097" cy="3667097"/>
        </a:xfrm>
        <a:custGeom>
          <a:avLst/>
          <a:gdLst/>
          <a:ahLst/>
          <a:cxnLst/>
          <a:rect l="0" t="0" r="0" b="0"/>
          <a:pathLst>
            <a:path>
              <a:moveTo>
                <a:pt x="716234" y="3287340"/>
              </a:moveTo>
              <a:arcTo wR="1833548" hR="1833548" stAng="7652649" swAng="94604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A7F4982-BB6B-4D59-AEED-280CD460C22D}">
      <dsp:nvSpPr>
        <dsp:cNvPr id="0" name=""/>
        <dsp:cNvSpPr/>
      </dsp:nvSpPr>
      <dsp:spPr>
        <a:xfrm>
          <a:off x="976890" y="2248703"/>
          <a:ext cx="989189" cy="6429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a-DK" sz="1000" kern="1200" dirty="0"/>
            <a:t>Hvad har du brug for?</a:t>
          </a:r>
        </a:p>
      </dsp:txBody>
      <dsp:txXfrm>
        <a:off x="1008277" y="2280090"/>
        <a:ext cx="926415" cy="580198"/>
      </dsp:txXfrm>
    </dsp:sp>
    <dsp:sp modelId="{E68E14DD-E21B-4943-878E-C696B4B50DBB}">
      <dsp:nvSpPr>
        <dsp:cNvPr id="0" name=""/>
        <dsp:cNvSpPr/>
      </dsp:nvSpPr>
      <dsp:spPr>
        <a:xfrm>
          <a:off x="1400859" y="125410"/>
          <a:ext cx="3667097" cy="3667097"/>
        </a:xfrm>
        <a:custGeom>
          <a:avLst/>
          <a:gdLst/>
          <a:ahLst/>
          <a:cxnLst/>
          <a:rect l="0" t="0" r="0" b="0"/>
          <a:pathLst>
            <a:path>
              <a:moveTo>
                <a:pt x="21531" y="2113715"/>
              </a:moveTo>
              <a:arcTo wR="1833548" hR="1833548" stAng="10272645" swAng="180325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E5EEAD5-4C4F-4AC5-BFB1-998D3B293FAE}">
      <dsp:nvSpPr>
        <dsp:cNvPr id="0" name=""/>
        <dsp:cNvSpPr/>
      </dsp:nvSpPr>
      <dsp:spPr>
        <a:xfrm>
          <a:off x="1251607" y="641967"/>
          <a:ext cx="989189" cy="6429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a-DK" sz="1000" kern="1200" dirty="0"/>
            <a:t>Hvordan er dit helbred? </a:t>
          </a:r>
        </a:p>
      </dsp:txBody>
      <dsp:txXfrm>
        <a:off x="1282994" y="673354"/>
        <a:ext cx="926415" cy="580198"/>
      </dsp:txXfrm>
    </dsp:sp>
    <dsp:sp modelId="{78BF0B54-4396-4492-A6F6-053FC9A37C9E}">
      <dsp:nvSpPr>
        <dsp:cNvPr id="0" name=""/>
        <dsp:cNvSpPr/>
      </dsp:nvSpPr>
      <dsp:spPr>
        <a:xfrm>
          <a:off x="1275763" y="336241"/>
          <a:ext cx="3667097" cy="3667097"/>
        </a:xfrm>
        <a:custGeom>
          <a:avLst/>
          <a:gdLst/>
          <a:ahLst/>
          <a:cxnLst/>
          <a:rect l="0" t="0" r="0" b="0"/>
          <a:pathLst>
            <a:path>
              <a:moveTo>
                <a:pt x="825054" y="302261"/>
              </a:moveTo>
              <a:arcTo wR="1833548" hR="1833548" stAng="14197883" swAng="116013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36331-77CF-4C17-B1BA-7155E087F59B}">
      <dsp:nvSpPr>
        <dsp:cNvPr id="0" name=""/>
        <dsp:cNvSpPr/>
      </dsp:nvSpPr>
      <dsp:spPr>
        <a:xfrm>
          <a:off x="2119032" y="1784789"/>
          <a:ext cx="1762511" cy="1626098"/>
        </a:xfrm>
        <a:prstGeom prst="ellipse">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da-DK" sz="1300" b="1" kern="1200" dirty="0"/>
            <a:t>Personen med demens,</a:t>
          </a:r>
          <a:r>
            <a:rPr lang="da-DK" sz="1300" kern="1200" dirty="0"/>
            <a:t> </a:t>
          </a:r>
          <a:br>
            <a:rPr lang="da-DK" sz="1300" kern="1200" dirty="0"/>
          </a:br>
          <a:r>
            <a:rPr lang="da-DK" sz="1300" kern="1200" dirty="0"/>
            <a:t>der er tryg, deltagende og har et værdigt liv </a:t>
          </a:r>
        </a:p>
      </dsp:txBody>
      <dsp:txXfrm>
        <a:off x="2377146" y="2022926"/>
        <a:ext cx="1246283" cy="1149824"/>
      </dsp:txXfrm>
    </dsp:sp>
    <dsp:sp modelId="{68C2B8DB-0876-46C3-9015-6FEBD4E08523}">
      <dsp:nvSpPr>
        <dsp:cNvPr id="0" name=""/>
        <dsp:cNvSpPr/>
      </dsp:nvSpPr>
      <dsp:spPr>
        <a:xfrm rot="16200000">
          <a:off x="2908579" y="1673067"/>
          <a:ext cx="183416" cy="40026"/>
        </a:xfrm>
        <a:custGeom>
          <a:avLst/>
          <a:gdLst/>
          <a:ahLst/>
          <a:cxnLst/>
          <a:rect l="0" t="0" r="0" b="0"/>
          <a:pathLst>
            <a:path>
              <a:moveTo>
                <a:pt x="0" y="20013"/>
              </a:moveTo>
              <a:lnTo>
                <a:pt x="183416" y="20013"/>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2995702" y="1688495"/>
        <a:ext cx="9170" cy="9170"/>
      </dsp:txXfrm>
    </dsp:sp>
    <dsp:sp modelId="{142A77E8-9F4B-48E9-B7EC-716660FB4108}">
      <dsp:nvSpPr>
        <dsp:cNvPr id="0" name=""/>
        <dsp:cNvSpPr/>
      </dsp:nvSpPr>
      <dsp:spPr>
        <a:xfrm>
          <a:off x="2084117" y="-158735"/>
          <a:ext cx="1832341" cy="1760108"/>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a-DK" sz="1200" b="1" kern="1200" dirty="0"/>
            <a:t>Fysiske rammer</a:t>
          </a:r>
          <a:br>
            <a:rPr lang="da-DK" sz="1200" kern="1200" dirty="0"/>
          </a:br>
          <a:r>
            <a:rPr lang="da-DK" sz="1200" kern="1200" dirty="0"/>
            <a:t>Bolig, indretning, hjælpemidler, transport mm.</a:t>
          </a:r>
        </a:p>
      </dsp:txBody>
      <dsp:txXfrm>
        <a:off x="2352457" y="99027"/>
        <a:ext cx="1295661" cy="1244584"/>
      </dsp:txXfrm>
    </dsp:sp>
    <dsp:sp modelId="{6EA52E90-28C0-44A3-9A96-9B294434EE8A}">
      <dsp:nvSpPr>
        <dsp:cNvPr id="0" name=""/>
        <dsp:cNvSpPr/>
      </dsp:nvSpPr>
      <dsp:spPr>
        <a:xfrm rot="541375">
          <a:off x="3867481" y="2732121"/>
          <a:ext cx="208963" cy="40026"/>
        </a:xfrm>
        <a:custGeom>
          <a:avLst/>
          <a:gdLst/>
          <a:ahLst/>
          <a:cxnLst/>
          <a:rect l="0" t="0" r="0" b="0"/>
          <a:pathLst>
            <a:path>
              <a:moveTo>
                <a:pt x="0" y="20013"/>
              </a:moveTo>
              <a:lnTo>
                <a:pt x="208963" y="20013"/>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3966738" y="2746910"/>
        <a:ext cx="10448" cy="10448"/>
      </dsp:txXfrm>
    </dsp:sp>
    <dsp:sp modelId="{9F1BE858-494E-4A46-8DC4-232ED1142AB7}">
      <dsp:nvSpPr>
        <dsp:cNvPr id="0" name=""/>
        <dsp:cNvSpPr/>
      </dsp:nvSpPr>
      <dsp:spPr>
        <a:xfrm>
          <a:off x="4064065" y="1910606"/>
          <a:ext cx="1940182" cy="2020399"/>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a-DK" sz="1200" b="1" kern="1200" dirty="0"/>
            <a:t>Krav og holdninger</a:t>
          </a:r>
          <a:br>
            <a:rPr lang="da-DK" sz="1200" kern="1200" dirty="0"/>
          </a:br>
          <a:r>
            <a:rPr lang="da-DK" sz="1200" kern="1200" dirty="0"/>
            <a:t>Forventninger, samvær, kommunikation</a:t>
          </a:r>
        </a:p>
      </dsp:txBody>
      <dsp:txXfrm>
        <a:off x="4348198" y="2206487"/>
        <a:ext cx="1371916" cy="1428637"/>
      </dsp:txXfrm>
    </dsp:sp>
    <dsp:sp modelId="{6D94CEA3-7EA3-4DF1-902A-5D5932A5EA93}">
      <dsp:nvSpPr>
        <dsp:cNvPr id="0" name=""/>
        <dsp:cNvSpPr/>
      </dsp:nvSpPr>
      <dsp:spPr>
        <a:xfrm rot="10074778">
          <a:off x="1906683" y="2786552"/>
          <a:ext cx="237805" cy="40026"/>
        </a:xfrm>
        <a:custGeom>
          <a:avLst/>
          <a:gdLst/>
          <a:ahLst/>
          <a:cxnLst/>
          <a:rect l="0" t="0" r="0" b="0"/>
          <a:pathLst>
            <a:path>
              <a:moveTo>
                <a:pt x="0" y="20013"/>
              </a:moveTo>
              <a:lnTo>
                <a:pt x="237805" y="20013"/>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2019641" y="2800620"/>
        <a:ext cx="11890" cy="11890"/>
      </dsp:txXfrm>
    </dsp:sp>
    <dsp:sp modelId="{43C52745-5B56-41B5-AA19-056BF0BD2894}">
      <dsp:nvSpPr>
        <dsp:cNvPr id="0" name=""/>
        <dsp:cNvSpPr/>
      </dsp:nvSpPr>
      <dsp:spPr>
        <a:xfrm>
          <a:off x="0" y="2112537"/>
          <a:ext cx="1932839" cy="1841687"/>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a-DK" sz="1200" b="1" kern="1200" dirty="0"/>
            <a:t>Omgivelserne</a:t>
          </a:r>
          <a:br>
            <a:rPr lang="da-DK" sz="1200" kern="1200" dirty="0"/>
          </a:br>
          <a:r>
            <a:rPr lang="da-DK" sz="1200" kern="1200" dirty="0"/>
            <a:t>Natur, by, have, vejnet, offentlige bygninger mm.</a:t>
          </a:r>
        </a:p>
      </dsp:txBody>
      <dsp:txXfrm>
        <a:off x="283058" y="2382246"/>
        <a:ext cx="1366723" cy="130226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1DA28F-D1CD-4971-8120-229BCD19A7A4}" type="datetimeFigureOut">
              <a:rPr lang="da-DK" smtClean="0"/>
              <a:t>06-09-2023</a:t>
            </a:fld>
            <a:endParaRPr lang="da-DK"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A7F78F-E9D1-4548-9D56-DA656AD35860}" type="slidenum">
              <a:rPr lang="da-DK" smtClean="0"/>
              <a:t>‹nr.›</a:t>
            </a:fld>
            <a:endParaRPr lang="da-DK" dirty="0"/>
          </a:p>
        </p:txBody>
      </p:sp>
    </p:spTree>
    <p:extLst>
      <p:ext uri="{BB962C8B-B14F-4D97-AF65-F5344CB8AC3E}">
        <p14:creationId xmlns:p14="http://schemas.microsoft.com/office/powerpoint/2010/main" val="4012981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11F21-6B60-4C67-91E6-74A2FBA31B78}" type="datetimeFigureOut">
              <a:rPr lang="da-DK" smtClean="0"/>
              <a:t>06-09-2023</a:t>
            </a:fld>
            <a:endParaRPr lang="da-DK"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9EA10-BB89-483D-8E07-457A39A72F8F}" type="slidenum">
              <a:rPr lang="da-DK" smtClean="0"/>
              <a:t>‹nr.›</a:t>
            </a:fld>
            <a:endParaRPr lang="da-DK" dirty="0"/>
          </a:p>
        </p:txBody>
      </p:sp>
    </p:spTree>
    <p:extLst>
      <p:ext uri="{BB962C8B-B14F-4D97-AF65-F5344CB8AC3E}">
        <p14:creationId xmlns:p14="http://schemas.microsoft.com/office/powerpoint/2010/main" val="2499316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7319EA10-BB89-483D-8E07-457A39A72F8F}" type="slidenum">
              <a:rPr lang="da-DK" smtClean="0"/>
              <a:t>2</a:t>
            </a:fld>
            <a:endParaRPr lang="da-DK" dirty="0"/>
          </a:p>
        </p:txBody>
      </p:sp>
    </p:spTree>
    <p:extLst>
      <p:ext uri="{BB962C8B-B14F-4D97-AF65-F5344CB8AC3E}">
        <p14:creationId xmlns:p14="http://schemas.microsoft.com/office/powerpoint/2010/main" val="3643746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319EA10-BB89-483D-8E07-457A39A72F8F}" type="slidenum">
              <a:rPr lang="da-DK" smtClean="0"/>
              <a:t>12</a:t>
            </a:fld>
            <a:endParaRPr lang="da-DK" dirty="0"/>
          </a:p>
        </p:txBody>
      </p:sp>
    </p:spTree>
    <p:extLst>
      <p:ext uri="{BB962C8B-B14F-4D97-AF65-F5344CB8AC3E}">
        <p14:creationId xmlns:p14="http://schemas.microsoft.com/office/powerpoint/2010/main" val="905993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Kan medføre depression, angst, vrede og uhensigtsmæssig adfærd </a:t>
            </a:r>
          </a:p>
          <a:p>
            <a:endParaRPr lang="da-DK" dirty="0"/>
          </a:p>
          <a:p>
            <a:r>
              <a:rPr lang="da-DK" dirty="0"/>
              <a:t>At få støtte til at finde nye roller kan forebygge  </a:t>
            </a:r>
          </a:p>
        </p:txBody>
      </p:sp>
      <p:sp>
        <p:nvSpPr>
          <p:cNvPr id="4" name="Pladsholder til slidenummer 3"/>
          <p:cNvSpPr>
            <a:spLocks noGrp="1"/>
          </p:cNvSpPr>
          <p:nvPr>
            <p:ph type="sldNum" sz="quarter" idx="10"/>
          </p:nvPr>
        </p:nvSpPr>
        <p:spPr/>
        <p:txBody>
          <a:bodyPr/>
          <a:lstStyle/>
          <a:p>
            <a:fld id="{7319EA10-BB89-483D-8E07-457A39A72F8F}" type="slidenum">
              <a:rPr lang="da-DK" smtClean="0"/>
              <a:t>15</a:t>
            </a:fld>
            <a:endParaRPr lang="da-DK" dirty="0"/>
          </a:p>
        </p:txBody>
      </p:sp>
    </p:spTree>
    <p:extLst>
      <p:ext uri="{BB962C8B-B14F-4D97-AF65-F5344CB8AC3E}">
        <p14:creationId xmlns:p14="http://schemas.microsoft.com/office/powerpoint/2010/main" val="2630703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Hvad er vigtigt? Aktiviteter, mennesker,</a:t>
            </a:r>
            <a:r>
              <a:rPr lang="da-DK" baseline="0" dirty="0"/>
              <a:t> vaner &amp;rutiner, værdier og ønsker til fremtid</a:t>
            </a:r>
            <a:endParaRPr lang="da-DK" dirty="0"/>
          </a:p>
          <a:p>
            <a:endParaRPr lang="da-DK" dirty="0"/>
          </a:p>
        </p:txBody>
      </p:sp>
      <p:sp>
        <p:nvSpPr>
          <p:cNvPr id="4" name="Pladsholder til diasnummer 3"/>
          <p:cNvSpPr>
            <a:spLocks noGrp="1"/>
          </p:cNvSpPr>
          <p:nvPr>
            <p:ph type="sldNum" sz="quarter" idx="10"/>
          </p:nvPr>
        </p:nvSpPr>
        <p:spPr/>
        <p:txBody>
          <a:bodyPr/>
          <a:lstStyle/>
          <a:p>
            <a:fld id="{00D18490-DE74-4591-83D7-109FCD8059FA}" type="slidenum">
              <a:rPr lang="da-DK" smtClean="0"/>
              <a:t>16</a:t>
            </a:fld>
            <a:endParaRPr lang="da-DK"/>
          </a:p>
        </p:txBody>
      </p:sp>
    </p:spTree>
    <p:extLst>
      <p:ext uri="{BB962C8B-B14F-4D97-AF65-F5344CB8AC3E}">
        <p14:creationId xmlns:p14="http://schemas.microsoft.com/office/powerpoint/2010/main" val="3456203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altLang="da-DK" dirty="0">
                <a:latin typeface="Times New Roman" pitchFamily="18" charset="0"/>
              </a:rPr>
              <a:t>Her er det, at viden om personen og livshistorien igen bliver et vigtigt værktøj til at skabe meningsfuldhed for den enkelte.</a:t>
            </a:r>
          </a:p>
        </p:txBody>
      </p:sp>
      <p:sp>
        <p:nvSpPr>
          <p:cNvPr id="4" name="Pladsholder til diasnummer 3"/>
          <p:cNvSpPr>
            <a:spLocks noGrp="1"/>
          </p:cNvSpPr>
          <p:nvPr>
            <p:ph type="sldNum" sz="quarter" idx="10"/>
          </p:nvPr>
        </p:nvSpPr>
        <p:spPr/>
        <p:txBody>
          <a:bodyPr/>
          <a:lstStyle/>
          <a:p>
            <a:fld id="{7319EA10-BB89-483D-8E07-457A39A72F8F}" type="slidenum">
              <a:rPr lang="da-DK" smtClean="0"/>
              <a:t>17</a:t>
            </a:fld>
            <a:endParaRPr lang="da-DK" dirty="0"/>
          </a:p>
        </p:txBody>
      </p:sp>
    </p:spTree>
    <p:extLst>
      <p:ext uri="{BB962C8B-B14F-4D97-AF65-F5344CB8AC3E}">
        <p14:creationId xmlns:p14="http://schemas.microsoft.com/office/powerpoint/2010/main" val="2495563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De fysiske og sociale omgivelser har stor indflydelse på, at personer med demenssygdom kan bevare tryghed, værdighed og deltagelse i meningsfuld beskæftigelse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Derfor er det i højere grad omgivelserne der skal tilpasses/tilpasse krav og forventninger til personen med demens og ikke omvendt. </a:t>
            </a:r>
          </a:p>
          <a:p>
            <a:endParaRPr lang="da-DK" dirty="0"/>
          </a:p>
        </p:txBody>
      </p:sp>
      <p:sp>
        <p:nvSpPr>
          <p:cNvPr id="4" name="Pladsholder til slidenummer 3"/>
          <p:cNvSpPr>
            <a:spLocks noGrp="1"/>
          </p:cNvSpPr>
          <p:nvPr>
            <p:ph type="sldNum" sz="quarter" idx="10"/>
          </p:nvPr>
        </p:nvSpPr>
        <p:spPr/>
        <p:txBody>
          <a:bodyPr/>
          <a:lstStyle/>
          <a:p>
            <a:fld id="{7319EA10-BB89-483D-8E07-457A39A72F8F}" type="slidenum">
              <a:rPr lang="da-DK" smtClean="0"/>
              <a:t>18</a:t>
            </a:fld>
            <a:endParaRPr lang="da-DK" dirty="0"/>
          </a:p>
        </p:txBody>
      </p:sp>
    </p:spTree>
    <p:extLst>
      <p:ext uri="{BB962C8B-B14F-4D97-AF65-F5344CB8AC3E}">
        <p14:creationId xmlns:p14="http://schemas.microsoft.com/office/powerpoint/2010/main" val="444678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Formålet med tilpasningen af aktiviteter er at undgå stress og at have fokus på livskvalitet</a:t>
            </a:r>
          </a:p>
          <a:p>
            <a:r>
              <a:rPr lang="da-DK" dirty="0"/>
              <a:t>De fleste vil have behov for støtte, for at gennemføre de nævnte råd til tilpasninger – kræver åbenhed og mod. </a:t>
            </a:r>
          </a:p>
        </p:txBody>
      </p:sp>
      <p:sp>
        <p:nvSpPr>
          <p:cNvPr id="4" name="Pladsholder til slidenummer 3"/>
          <p:cNvSpPr>
            <a:spLocks noGrp="1"/>
          </p:cNvSpPr>
          <p:nvPr>
            <p:ph type="sldNum" sz="quarter" idx="10"/>
          </p:nvPr>
        </p:nvSpPr>
        <p:spPr/>
        <p:txBody>
          <a:bodyPr/>
          <a:lstStyle/>
          <a:p>
            <a:fld id="{7319EA10-BB89-483D-8E07-457A39A72F8F}" type="slidenum">
              <a:rPr lang="da-DK" smtClean="0"/>
              <a:t>19</a:t>
            </a:fld>
            <a:endParaRPr lang="da-DK" dirty="0"/>
          </a:p>
        </p:txBody>
      </p:sp>
    </p:spTree>
    <p:extLst>
      <p:ext uri="{BB962C8B-B14F-4D97-AF65-F5344CB8AC3E}">
        <p14:creationId xmlns:p14="http://schemas.microsoft.com/office/powerpoint/2010/main" val="2163537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Dette er blot nogle eksempler – flere kan nævnes efter behov </a:t>
            </a:r>
          </a:p>
        </p:txBody>
      </p:sp>
      <p:sp>
        <p:nvSpPr>
          <p:cNvPr id="4" name="Pladsholder til diasnummer 3"/>
          <p:cNvSpPr>
            <a:spLocks noGrp="1"/>
          </p:cNvSpPr>
          <p:nvPr>
            <p:ph type="sldNum" sz="quarter" idx="10"/>
          </p:nvPr>
        </p:nvSpPr>
        <p:spPr/>
        <p:txBody>
          <a:bodyPr/>
          <a:lstStyle/>
          <a:p>
            <a:fld id="{7319EA10-BB89-483D-8E07-457A39A72F8F}" type="slidenum">
              <a:rPr lang="da-DK" smtClean="0"/>
              <a:t>21</a:t>
            </a:fld>
            <a:endParaRPr lang="da-DK" dirty="0"/>
          </a:p>
        </p:txBody>
      </p:sp>
    </p:spTree>
    <p:extLst>
      <p:ext uri="{BB962C8B-B14F-4D97-AF65-F5344CB8AC3E}">
        <p14:creationId xmlns:p14="http://schemas.microsoft.com/office/powerpoint/2010/main" val="1353935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Hentes på www.demensværktøjskassen.dk/film </a:t>
            </a:r>
          </a:p>
        </p:txBody>
      </p:sp>
      <p:sp>
        <p:nvSpPr>
          <p:cNvPr id="4" name="Pladsholder til diasnummer 3"/>
          <p:cNvSpPr>
            <a:spLocks noGrp="1"/>
          </p:cNvSpPr>
          <p:nvPr>
            <p:ph type="sldNum" sz="quarter" idx="10"/>
          </p:nvPr>
        </p:nvSpPr>
        <p:spPr/>
        <p:txBody>
          <a:bodyPr/>
          <a:lstStyle/>
          <a:p>
            <a:fld id="{00D18490-DE74-4591-83D7-109FCD8059FA}" type="slidenum">
              <a:rPr lang="da-DK" smtClean="0"/>
              <a:t>23</a:t>
            </a:fld>
            <a:endParaRPr lang="da-DK"/>
          </a:p>
        </p:txBody>
      </p:sp>
    </p:spTree>
    <p:extLst>
      <p:ext uri="{BB962C8B-B14F-4D97-AF65-F5344CB8AC3E}">
        <p14:creationId xmlns:p14="http://schemas.microsoft.com/office/powerpoint/2010/main" val="708386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319EA10-BB89-483D-8E07-457A39A72F8F}" type="slidenum">
              <a:rPr lang="da-DK" smtClean="0"/>
              <a:t>24</a:t>
            </a:fld>
            <a:endParaRPr lang="da-DK" dirty="0"/>
          </a:p>
        </p:txBody>
      </p:sp>
    </p:spTree>
    <p:extLst>
      <p:ext uri="{BB962C8B-B14F-4D97-AF65-F5344CB8AC3E}">
        <p14:creationId xmlns:p14="http://schemas.microsoft.com/office/powerpoint/2010/main" val="1665492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 bør underviser gøre opmærksom på at denne del af undervisningen er henvendt til de pårørende og at personer med demens nu kan hvile sig/slappe af. </a:t>
            </a:r>
          </a:p>
        </p:txBody>
      </p:sp>
      <p:sp>
        <p:nvSpPr>
          <p:cNvPr id="4" name="Pladsholder til diasnummer 3"/>
          <p:cNvSpPr>
            <a:spLocks noGrp="1"/>
          </p:cNvSpPr>
          <p:nvPr>
            <p:ph type="sldNum" sz="quarter" idx="10"/>
          </p:nvPr>
        </p:nvSpPr>
        <p:spPr/>
        <p:txBody>
          <a:bodyPr/>
          <a:lstStyle/>
          <a:p>
            <a:fld id="{7319EA10-BB89-483D-8E07-457A39A72F8F}" type="slidenum">
              <a:rPr lang="da-DK" smtClean="0"/>
              <a:t>28</a:t>
            </a:fld>
            <a:endParaRPr lang="da-DK" dirty="0"/>
          </a:p>
        </p:txBody>
      </p:sp>
    </p:spTree>
    <p:extLst>
      <p:ext uri="{BB962C8B-B14F-4D97-AF65-F5344CB8AC3E}">
        <p14:creationId xmlns:p14="http://schemas.microsoft.com/office/powerpoint/2010/main" val="1976722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Velkomst og kort præsentation af underviser(e)</a:t>
            </a:r>
            <a:r>
              <a:rPr lang="da-DK" baseline="0" dirty="0"/>
              <a:t> Navn og forudsætninger for at undervise. </a:t>
            </a:r>
            <a:endParaRPr lang="da-DK" dirty="0"/>
          </a:p>
        </p:txBody>
      </p:sp>
      <p:sp>
        <p:nvSpPr>
          <p:cNvPr id="4" name="Pladsholder til diasnummer 3"/>
          <p:cNvSpPr>
            <a:spLocks noGrp="1"/>
          </p:cNvSpPr>
          <p:nvPr>
            <p:ph type="sldNum" sz="quarter" idx="10"/>
          </p:nvPr>
        </p:nvSpPr>
        <p:spPr/>
        <p:txBody>
          <a:bodyPr/>
          <a:lstStyle/>
          <a:p>
            <a:fld id="{35520022-6A79-4BB6-8593-30B94DA9E257}" type="slidenum">
              <a:rPr lang="da-DK" smtClean="0"/>
              <a:t>3</a:t>
            </a:fld>
            <a:endParaRPr lang="da-DK"/>
          </a:p>
        </p:txBody>
      </p:sp>
    </p:spTree>
    <p:extLst>
      <p:ext uri="{BB962C8B-B14F-4D97-AF65-F5344CB8AC3E}">
        <p14:creationId xmlns:p14="http://schemas.microsoft.com/office/powerpoint/2010/main" val="3201637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er individuelt hvad der virker. Afhænger af mange faktorer. Lav kun 1 ændring af gangen. Forsøg flere gange. </a:t>
            </a:r>
          </a:p>
          <a:p>
            <a:r>
              <a:rPr lang="da-DK" dirty="0"/>
              <a:t>Det er vigtigt at forsøge</a:t>
            </a:r>
            <a:r>
              <a:rPr lang="da-DK" baseline="0" dirty="0"/>
              <a:t> at forstå den anden. Hvad oplever den anden når vi taler sammen? Føler han sig tryg og tillidsfuld og anerkendt, når han siger noget/deltager i en samtale? Eller reagerer hun med irritation, vrede, sorg over ikke at føle sig forstået eller hørt? I hvilke situationer går det godt? </a:t>
            </a:r>
            <a:r>
              <a:rPr lang="da-DK" baseline="0"/>
              <a:t>Hvorfor? </a:t>
            </a:r>
            <a:endParaRPr lang="da-DK"/>
          </a:p>
        </p:txBody>
      </p:sp>
      <p:sp>
        <p:nvSpPr>
          <p:cNvPr id="4" name="Pladsholder til diasnummer 3"/>
          <p:cNvSpPr>
            <a:spLocks noGrp="1"/>
          </p:cNvSpPr>
          <p:nvPr>
            <p:ph type="sldNum" sz="quarter" idx="10"/>
          </p:nvPr>
        </p:nvSpPr>
        <p:spPr/>
        <p:txBody>
          <a:bodyPr/>
          <a:lstStyle/>
          <a:p>
            <a:fld id="{7319EA10-BB89-483D-8E07-457A39A72F8F}" type="slidenum">
              <a:rPr lang="da-DK" smtClean="0"/>
              <a:t>29</a:t>
            </a:fld>
            <a:endParaRPr lang="da-DK" dirty="0"/>
          </a:p>
        </p:txBody>
      </p:sp>
    </p:spTree>
    <p:extLst>
      <p:ext uri="{BB962C8B-B14F-4D97-AF65-F5344CB8AC3E}">
        <p14:creationId xmlns:p14="http://schemas.microsoft.com/office/powerpoint/2010/main" val="1784624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00D18490-DE74-4591-83D7-109FCD8059FA}" type="slidenum">
              <a:rPr lang="da-DK" smtClean="0"/>
              <a:t>30</a:t>
            </a:fld>
            <a:endParaRPr lang="da-DK"/>
          </a:p>
        </p:txBody>
      </p:sp>
    </p:spTree>
    <p:extLst>
      <p:ext uri="{BB962C8B-B14F-4D97-AF65-F5344CB8AC3E}">
        <p14:creationId xmlns:p14="http://schemas.microsoft.com/office/powerpoint/2010/main" val="3825311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7319EA10-BB89-483D-8E07-457A39A72F8F}" type="slidenum">
              <a:rPr lang="da-DK" smtClean="0"/>
              <a:t>31</a:t>
            </a:fld>
            <a:endParaRPr lang="da-DK" dirty="0"/>
          </a:p>
        </p:txBody>
      </p:sp>
    </p:spTree>
    <p:extLst>
      <p:ext uri="{BB962C8B-B14F-4D97-AF65-F5344CB8AC3E}">
        <p14:creationId xmlns:p14="http://schemas.microsoft.com/office/powerpoint/2010/main" val="1436892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Indledning:</a:t>
            </a:r>
            <a:r>
              <a:rPr lang="da-DK" baseline="0" dirty="0"/>
              <a:t> </a:t>
            </a:r>
            <a:r>
              <a:rPr lang="da-DK" dirty="0"/>
              <a:t>Noget om de</a:t>
            </a:r>
            <a:r>
              <a:rPr lang="da-DK" baseline="0" dirty="0"/>
              <a:t> særlige risikofaktorer, der følger af demens: </a:t>
            </a:r>
          </a:p>
          <a:p>
            <a:r>
              <a:rPr lang="da-DK" sz="1200" b="0" i="0" kern="1200" dirty="0">
                <a:solidFill>
                  <a:schemeClr val="tx1"/>
                </a:solidFill>
                <a:effectLst/>
                <a:latin typeface="+mn-lt"/>
                <a:ea typeface="+mn-ea"/>
                <a:cs typeface="+mn-cs"/>
              </a:rPr>
              <a:t>Det er vigtigt at passe på sig selv og sit helbred – også når man har en demenssygdom. Sund livsstil standser ikke demenssygdommen, men meget tyder på, at det kan forsinke udviklingen. Et godt helbred bidrager til velvære og livskvalitet og forebygger mange skavanker og sygdomme.</a:t>
            </a:r>
            <a:endParaRPr lang="da-DK" dirty="0"/>
          </a:p>
          <a:p>
            <a:endParaRPr lang="da-DK" dirty="0"/>
          </a:p>
          <a:p>
            <a:r>
              <a:rPr lang="da-DK" dirty="0"/>
              <a:t>De</a:t>
            </a:r>
            <a:r>
              <a:rPr lang="da-DK" baseline="0" dirty="0"/>
              <a:t> 3 </a:t>
            </a:r>
            <a:r>
              <a:rPr lang="da-DK" dirty="0"/>
              <a:t>punkter ”fysisk aktivitet, motion, kost</a:t>
            </a:r>
            <a:r>
              <a:rPr lang="da-DK" baseline="0" dirty="0"/>
              <a:t> &amp; ernæring, samt søvn”</a:t>
            </a:r>
            <a:r>
              <a:rPr lang="da-DK" dirty="0"/>
              <a:t> uddybes på de flg. slides</a:t>
            </a:r>
          </a:p>
          <a:p>
            <a:endParaRPr lang="da-DK" dirty="0"/>
          </a:p>
          <a:p>
            <a:r>
              <a:rPr lang="da-DK" sz="1200" b="1" i="0" kern="1200" dirty="0">
                <a:solidFill>
                  <a:schemeClr val="tx1"/>
                </a:solidFill>
                <a:effectLst/>
                <a:latin typeface="+mn-lt"/>
                <a:ea typeface="+mn-ea"/>
                <a:cs typeface="+mn-cs"/>
              </a:rPr>
              <a:t>Disse uddybes evt. i kort form: </a:t>
            </a:r>
          </a:p>
          <a:p>
            <a:r>
              <a:rPr lang="da-DK" sz="1200" b="1" i="0" kern="1200" dirty="0">
                <a:solidFill>
                  <a:schemeClr val="tx1"/>
                </a:solidFill>
                <a:effectLst/>
                <a:latin typeface="+mn-lt"/>
                <a:ea typeface="+mn-ea"/>
                <a:cs typeface="+mn-cs"/>
              </a:rPr>
              <a:t>Alkohol</a:t>
            </a:r>
          </a:p>
          <a:p>
            <a:r>
              <a:rPr lang="da-DK" sz="1200" b="0" i="0" kern="1200" dirty="0">
                <a:solidFill>
                  <a:schemeClr val="tx1"/>
                </a:solidFill>
                <a:effectLst/>
                <a:latin typeface="+mn-lt"/>
                <a:ea typeface="+mn-ea"/>
                <a:cs typeface="+mn-cs"/>
              </a:rPr>
              <a:t>En genstand om dagen – fx en øl eller et glas vin – er normalt ikke usundt, men pas på alligevel. Nogle personer med demens bliver lettere påvirket af alkohol end normalt. Endvidere kan visse typer lægemidler forstærke virkningen af alkohol. Tal med lægen om det.</a:t>
            </a:r>
          </a:p>
          <a:p>
            <a:r>
              <a:rPr lang="da-DK" sz="1200" b="0" i="0" kern="1200" dirty="0">
                <a:solidFill>
                  <a:schemeClr val="tx1"/>
                </a:solidFill>
                <a:effectLst/>
                <a:latin typeface="+mn-lt"/>
                <a:ea typeface="+mn-ea"/>
                <a:cs typeface="+mn-cs"/>
              </a:rPr>
              <a:t>Det kan også være svært at styre forbruget, hvis man har svært ved at huske. Man skulle nødig drikke flere genstande dagligt i den tro, at man kun har drukket én.</a:t>
            </a:r>
          </a:p>
          <a:p>
            <a:r>
              <a:rPr lang="da-DK" sz="1200" b="1" i="0" kern="1200" dirty="0">
                <a:solidFill>
                  <a:schemeClr val="tx1"/>
                </a:solidFill>
                <a:effectLst/>
                <a:latin typeface="+mn-lt"/>
                <a:ea typeface="+mn-ea"/>
                <a:cs typeface="+mn-cs"/>
              </a:rPr>
              <a:t>Rygning</a:t>
            </a:r>
          </a:p>
          <a:p>
            <a:r>
              <a:rPr lang="da-DK" sz="1200" b="0" i="0" kern="1200" dirty="0">
                <a:solidFill>
                  <a:schemeClr val="tx1"/>
                </a:solidFill>
                <a:effectLst/>
                <a:latin typeface="+mn-lt"/>
                <a:ea typeface="+mn-ea"/>
                <a:cs typeface="+mn-cs"/>
              </a:rPr>
              <a:t>Tidligere troede nogle forskere, at rygning beskyttede mod demens, men i dag ved vi, at rygning øger risikoen for demens.</a:t>
            </a:r>
          </a:p>
          <a:p>
            <a:r>
              <a:rPr lang="da-DK" sz="1200" b="0" i="0" kern="1200" dirty="0">
                <a:solidFill>
                  <a:schemeClr val="tx1"/>
                </a:solidFill>
                <a:effectLst/>
                <a:latin typeface="+mn-lt"/>
                <a:ea typeface="+mn-ea"/>
                <a:cs typeface="+mn-cs"/>
              </a:rPr>
              <a:t>Det er aldrig for sent at holde op med at ryge – omend det kan være svært. Hvis det ikke lykkes, kan nikotin-tyggegummi eller lignende være en mulighed, så man i det mindste slipper for de skadelige stoffer i tobaksrøgen.</a:t>
            </a:r>
          </a:p>
          <a:p>
            <a:r>
              <a:rPr lang="da-DK" sz="1200" b="0" i="0" kern="1200" dirty="0">
                <a:solidFill>
                  <a:schemeClr val="tx1"/>
                </a:solidFill>
                <a:effectLst/>
                <a:latin typeface="+mn-lt"/>
                <a:ea typeface="+mn-ea"/>
                <a:cs typeface="+mn-cs"/>
              </a:rPr>
              <a:t>Hvis en person med demens ryger, bør man være opmærksom på, at tændte cigaretter kan blive glemt forskellige steder i boligen eller i sengen. Man kan forebygge brand ved at:</a:t>
            </a:r>
          </a:p>
          <a:p>
            <a:r>
              <a:rPr lang="da-DK" sz="1200" b="0" i="0" kern="1200" dirty="0">
                <a:solidFill>
                  <a:schemeClr val="tx1"/>
                </a:solidFill>
                <a:effectLst/>
                <a:latin typeface="+mn-lt"/>
                <a:ea typeface="+mn-ea"/>
                <a:cs typeface="+mn-cs"/>
              </a:rPr>
              <a:t>Sørge for at der er røgalarmer i huset.</a:t>
            </a:r>
          </a:p>
          <a:p>
            <a:r>
              <a:rPr lang="da-DK" sz="1200" b="0" i="0" kern="1200" dirty="0">
                <a:solidFill>
                  <a:schemeClr val="tx1"/>
                </a:solidFill>
                <a:effectLst/>
                <a:latin typeface="+mn-lt"/>
                <a:ea typeface="+mn-ea"/>
                <a:cs typeface="+mn-cs"/>
              </a:rPr>
              <a:t>Anskaffe et rygeforklæde.</a:t>
            </a:r>
          </a:p>
          <a:p>
            <a:r>
              <a:rPr lang="da-DK" sz="1200" b="0" i="0" kern="1200" dirty="0">
                <a:solidFill>
                  <a:schemeClr val="tx1"/>
                </a:solidFill>
                <a:effectLst/>
                <a:latin typeface="+mn-lt"/>
                <a:ea typeface="+mn-ea"/>
                <a:cs typeface="+mn-cs"/>
              </a:rPr>
              <a:t>Have brandsikre materialer i boligen.</a:t>
            </a:r>
          </a:p>
          <a:p>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32</a:t>
            </a:fld>
            <a:endParaRPr lang="da-DK" dirty="0"/>
          </a:p>
        </p:txBody>
      </p:sp>
    </p:spTree>
    <p:extLst>
      <p:ext uri="{BB962C8B-B14F-4D97-AF65-F5344CB8AC3E}">
        <p14:creationId xmlns:p14="http://schemas.microsoft.com/office/powerpoint/2010/main" val="1366784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 er risiko for fejl-</a:t>
            </a:r>
            <a:r>
              <a:rPr lang="da-DK" baseline="0" dirty="0"/>
              <a:t> eller underernæring. </a:t>
            </a:r>
          </a:p>
          <a:p>
            <a:r>
              <a:rPr lang="da-DK" sz="1200" b="1" i="0" kern="1200" dirty="0">
                <a:solidFill>
                  <a:schemeClr val="tx1"/>
                </a:solidFill>
                <a:effectLst/>
                <a:latin typeface="+mn-lt"/>
                <a:ea typeface="+mn-ea"/>
                <a:cs typeface="+mn-cs"/>
              </a:rPr>
              <a:t>Kost og ernæring</a:t>
            </a:r>
          </a:p>
          <a:p>
            <a:r>
              <a:rPr lang="da-DK" sz="1200" b="0" i="0" kern="1200" dirty="0">
                <a:solidFill>
                  <a:schemeClr val="tx1"/>
                </a:solidFill>
                <a:effectLst/>
                <a:latin typeface="+mn-lt"/>
                <a:ea typeface="+mn-ea"/>
                <a:cs typeface="+mn-cs"/>
              </a:rPr>
              <a:t>En demenssygdom kan medføre, at man får sværere ved at lave mad eller mister fornemmelsen af sult og derfor glemmer at spise.</a:t>
            </a:r>
          </a:p>
          <a:p>
            <a:r>
              <a:rPr lang="da-DK" sz="1200" b="0" i="0" kern="1200" dirty="0">
                <a:solidFill>
                  <a:schemeClr val="tx1"/>
                </a:solidFill>
                <a:effectLst/>
                <a:latin typeface="+mn-lt"/>
                <a:ea typeface="+mn-ea"/>
                <a:cs typeface="+mn-cs"/>
              </a:rPr>
              <a:t>Spiser du for lidt eller forkert, eller mangler du vigtige vitaminer og næringsstoffer, går det ud over dit energiniveau og dit helbred. Måske er der behov for at få lagt en madplan og få hjælp til indkøb. Man kan også tilmelde sig kommunens madservice og få færdiglavede måltider bragt hjem.</a:t>
            </a:r>
          </a:p>
          <a:p>
            <a:r>
              <a:rPr lang="da-DK" sz="1200" b="0" i="0" kern="1200" dirty="0">
                <a:solidFill>
                  <a:schemeClr val="tx1"/>
                </a:solidFill>
                <a:effectLst/>
                <a:latin typeface="+mn-lt"/>
                <a:ea typeface="+mn-ea"/>
                <a:cs typeface="+mn-cs"/>
              </a:rPr>
              <a:t>Mange ældre – uanset demens – føler ikke meget tørst og glemmer at drikke nok. Væskemangel kan medføre forstoppelse, utilpashed eller svimmelhed og er i værste fald livstruende. Det kan være en hjælp at føre et skema over, hvor meget, der drikkes.</a:t>
            </a:r>
          </a:p>
          <a:p>
            <a:r>
              <a:rPr lang="da-DK" sz="1200" b="0" i="0" kern="1200" dirty="0">
                <a:solidFill>
                  <a:schemeClr val="tx1"/>
                </a:solidFill>
                <a:effectLst/>
                <a:latin typeface="+mn-lt"/>
                <a:ea typeface="+mn-ea"/>
                <a:cs typeface="+mn-cs"/>
              </a:rPr>
              <a:t>En kost rig på grøntsager, frugt, fuldkorn og fibre, rigeligt med væske og daglig motion modvirker forstoppelse.</a:t>
            </a:r>
          </a:p>
          <a:p>
            <a:r>
              <a:rPr lang="da-DK" sz="1200" b="0" i="0" kern="1200" dirty="0">
                <a:solidFill>
                  <a:schemeClr val="tx1"/>
                </a:solidFill>
                <a:effectLst/>
                <a:latin typeface="+mn-lt"/>
                <a:ea typeface="+mn-ea"/>
                <a:cs typeface="+mn-cs"/>
              </a:rPr>
              <a:t>Kalk- og D-vitamintilskud kan forebygge knogleskørhed. Kombinationen af knogleskørhed og demens kan være farlig, da personer med demens har øget risiko for at falde.</a:t>
            </a:r>
          </a:p>
          <a:p>
            <a:endParaRPr lang="da-DK" baseline="0" dirty="0"/>
          </a:p>
          <a:p>
            <a:r>
              <a:rPr lang="da-DK" sz="1200" b="1" i="0" kern="1200" dirty="0">
                <a:solidFill>
                  <a:schemeClr val="tx1"/>
                </a:solidFill>
                <a:effectLst/>
                <a:latin typeface="+mn-lt"/>
                <a:ea typeface="+mn-ea"/>
                <a:cs typeface="+mn-cs"/>
              </a:rPr>
              <a:t>Europæiske klinisk retningslinje</a:t>
            </a:r>
          </a:p>
          <a:p>
            <a:r>
              <a:rPr lang="da-DK" sz="1200" b="0" i="0" kern="1200" dirty="0">
                <a:solidFill>
                  <a:schemeClr val="tx1"/>
                </a:solidFill>
                <a:effectLst/>
                <a:latin typeface="+mn-lt"/>
                <a:ea typeface="+mn-ea"/>
                <a:cs typeface="+mn-cs"/>
              </a:rPr>
              <a:t>Forskningen vedrørende ernæring og kost til personer med demens er systematisk gennemgået af en arbejdsgruppe under </a:t>
            </a:r>
            <a:r>
              <a:rPr lang="da-DK" sz="1200" b="0" i="1" kern="1200" dirty="0">
                <a:solidFill>
                  <a:schemeClr val="tx1"/>
                </a:solidFill>
                <a:effectLst/>
                <a:latin typeface="+mn-lt"/>
                <a:ea typeface="+mn-ea"/>
                <a:cs typeface="+mn-cs"/>
              </a:rPr>
              <a:t>The European Society for </a:t>
            </a:r>
            <a:r>
              <a:rPr lang="da-DK" sz="1200" b="0" i="1" kern="1200" dirty="0" err="1">
                <a:solidFill>
                  <a:schemeClr val="tx1"/>
                </a:solidFill>
                <a:effectLst/>
                <a:latin typeface="+mn-lt"/>
                <a:ea typeface="+mn-ea"/>
                <a:cs typeface="+mn-cs"/>
              </a:rPr>
              <a:t>Clinical</a:t>
            </a:r>
            <a:r>
              <a:rPr lang="da-DK" sz="1200" b="0" i="1" kern="1200" dirty="0">
                <a:solidFill>
                  <a:schemeClr val="tx1"/>
                </a:solidFill>
                <a:effectLst/>
                <a:latin typeface="+mn-lt"/>
                <a:ea typeface="+mn-ea"/>
                <a:cs typeface="+mn-cs"/>
              </a:rPr>
              <a:t> Nutrition and </a:t>
            </a:r>
            <a:r>
              <a:rPr lang="da-DK" sz="1200" b="0" i="1" kern="1200" dirty="0" err="1">
                <a:solidFill>
                  <a:schemeClr val="tx1"/>
                </a:solidFill>
                <a:effectLst/>
                <a:latin typeface="+mn-lt"/>
                <a:ea typeface="+mn-ea"/>
                <a:cs typeface="+mn-cs"/>
              </a:rPr>
              <a:t>Metabolism</a:t>
            </a:r>
            <a:r>
              <a:rPr lang="da-DK" sz="1200" b="0" i="0" kern="1200" dirty="0">
                <a:solidFill>
                  <a:schemeClr val="tx1"/>
                </a:solidFill>
                <a:effectLst/>
                <a:latin typeface="+mn-lt"/>
                <a:ea typeface="+mn-ea"/>
                <a:cs typeface="+mn-cs"/>
              </a:rPr>
              <a:t> (ESPEN). Arbejdsgruppen, der bestod af læger, diætister og andre ernæringskyndige har samlet en række konkrete, evidensbaserede anbefalinger i en europæiske klinisk retningslinje.</a:t>
            </a:r>
            <a:r>
              <a:rPr lang="da-DK" sz="1200" b="0" i="0" kern="1200" baseline="0" dirty="0">
                <a:solidFill>
                  <a:schemeClr val="tx1"/>
                </a:solidFill>
                <a:effectLst/>
                <a:latin typeface="+mn-lt"/>
                <a:ea typeface="+mn-ea"/>
                <a:cs typeface="+mn-cs"/>
              </a:rPr>
              <a:t> </a:t>
            </a:r>
            <a:endParaRPr lang="da-DK" sz="1200" b="0" i="0" kern="1200" dirty="0">
              <a:solidFill>
                <a:schemeClr val="tx1"/>
              </a:solidFill>
              <a:effectLst/>
              <a:latin typeface="+mn-lt"/>
              <a:ea typeface="+mn-ea"/>
              <a:cs typeface="+mn-cs"/>
            </a:endParaRPr>
          </a:p>
          <a:p>
            <a:endParaRPr lang="da-DK" dirty="0"/>
          </a:p>
        </p:txBody>
      </p:sp>
      <p:sp>
        <p:nvSpPr>
          <p:cNvPr id="4" name="Pladsholder til diasnummer 3"/>
          <p:cNvSpPr>
            <a:spLocks noGrp="1"/>
          </p:cNvSpPr>
          <p:nvPr>
            <p:ph type="sldNum" sz="quarter" idx="10"/>
          </p:nvPr>
        </p:nvSpPr>
        <p:spPr/>
        <p:txBody>
          <a:bodyPr/>
          <a:lstStyle/>
          <a:p>
            <a:fld id="{35520022-6A79-4BB6-8593-30B94DA9E257}" type="slidenum">
              <a:rPr lang="da-DK" smtClean="0"/>
              <a:t>33</a:t>
            </a:fld>
            <a:endParaRPr lang="da-DK"/>
          </a:p>
        </p:txBody>
      </p:sp>
    </p:spTree>
    <p:extLst>
      <p:ext uri="{BB962C8B-B14F-4D97-AF65-F5344CB8AC3E}">
        <p14:creationId xmlns:p14="http://schemas.microsoft.com/office/powerpoint/2010/main" val="3176396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For at trives med demenssygdom er det vigtigt at prøve at bevare sine interesser og aktiviteter. </a:t>
            </a:r>
          </a:p>
        </p:txBody>
      </p:sp>
      <p:sp>
        <p:nvSpPr>
          <p:cNvPr id="4" name="Pladsholder til diasnummer 3"/>
          <p:cNvSpPr>
            <a:spLocks noGrp="1"/>
          </p:cNvSpPr>
          <p:nvPr>
            <p:ph type="sldNum" sz="quarter" idx="10"/>
          </p:nvPr>
        </p:nvSpPr>
        <p:spPr/>
        <p:txBody>
          <a:bodyPr/>
          <a:lstStyle/>
          <a:p>
            <a:fld id="{35520022-6A79-4BB6-8593-30B94DA9E257}" type="slidenum">
              <a:rPr lang="da-DK" smtClean="0"/>
              <a:t>34</a:t>
            </a:fld>
            <a:endParaRPr lang="da-DK"/>
          </a:p>
        </p:txBody>
      </p:sp>
    </p:spTree>
    <p:extLst>
      <p:ext uri="{BB962C8B-B14F-4D97-AF65-F5344CB8AC3E}">
        <p14:creationId xmlns:p14="http://schemas.microsoft.com/office/powerpoint/2010/main" val="709112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i="0" kern="1200" dirty="0">
                <a:solidFill>
                  <a:schemeClr val="tx1"/>
                </a:solidFill>
                <a:effectLst/>
                <a:latin typeface="+mn-lt"/>
                <a:ea typeface="+mn-ea"/>
                <a:cs typeface="+mn-cs"/>
              </a:rPr>
              <a:t>Søvn</a:t>
            </a:r>
          </a:p>
          <a:p>
            <a:r>
              <a:rPr lang="da-DK" sz="1200" b="0" i="0" kern="1200" dirty="0">
                <a:solidFill>
                  <a:schemeClr val="tx1"/>
                </a:solidFill>
                <a:effectLst/>
                <a:latin typeface="+mn-lt"/>
                <a:ea typeface="+mn-ea"/>
                <a:cs typeface="+mn-cs"/>
              </a:rPr>
              <a:t>Demens kan forstyrre døgnrytmen, så man står op midt om natten i den tro, at det er dag. Er der problemer med søvnen, så følg de gængse råd mod søvnbesvær:</a:t>
            </a:r>
          </a:p>
          <a:p>
            <a:r>
              <a:rPr lang="da-DK" sz="1200" b="0" i="0" kern="1200" dirty="0">
                <a:solidFill>
                  <a:schemeClr val="tx1"/>
                </a:solidFill>
                <a:effectLst/>
                <a:latin typeface="+mn-lt"/>
                <a:ea typeface="+mn-ea"/>
                <a:cs typeface="+mn-cs"/>
              </a:rPr>
              <a:t>Sov ikke i løbet af dagen. Tag eventuelt en kort middags- lur, men ikke mere end det.</a:t>
            </a:r>
          </a:p>
          <a:p>
            <a:r>
              <a:rPr lang="da-DK" sz="1200" b="0" i="0" kern="1200" dirty="0">
                <a:solidFill>
                  <a:schemeClr val="tx1"/>
                </a:solidFill>
                <a:effectLst/>
                <a:latin typeface="+mn-lt"/>
                <a:ea typeface="+mn-ea"/>
                <a:cs typeface="+mn-cs"/>
              </a:rPr>
              <a:t>Undgå at drikke kaffe, te eller cola om aftenen og sidst på eftermiddagen.</a:t>
            </a:r>
          </a:p>
          <a:p>
            <a:r>
              <a:rPr lang="da-DK" sz="1200" b="0" i="0" kern="1200" dirty="0">
                <a:solidFill>
                  <a:schemeClr val="tx1"/>
                </a:solidFill>
                <a:effectLst/>
                <a:latin typeface="+mn-lt"/>
                <a:ea typeface="+mn-ea"/>
                <a:cs typeface="+mn-cs"/>
              </a:rPr>
              <a:t>Følg et fast ritual inden sengetid. Gå i seng på samme tid hver aften.</a:t>
            </a:r>
          </a:p>
          <a:p>
            <a:endParaRPr lang="da-DK" dirty="0"/>
          </a:p>
        </p:txBody>
      </p:sp>
      <p:sp>
        <p:nvSpPr>
          <p:cNvPr id="4" name="Pladsholder til diasnummer 3"/>
          <p:cNvSpPr>
            <a:spLocks noGrp="1"/>
          </p:cNvSpPr>
          <p:nvPr>
            <p:ph type="sldNum" sz="quarter" idx="10"/>
          </p:nvPr>
        </p:nvSpPr>
        <p:spPr/>
        <p:txBody>
          <a:bodyPr/>
          <a:lstStyle/>
          <a:p>
            <a:fld id="{35520022-6A79-4BB6-8593-30B94DA9E257}" type="slidenum">
              <a:rPr lang="da-DK" smtClean="0"/>
              <a:t>35</a:t>
            </a:fld>
            <a:endParaRPr lang="da-DK"/>
          </a:p>
        </p:txBody>
      </p:sp>
    </p:spTree>
    <p:extLst>
      <p:ext uri="{BB962C8B-B14F-4D97-AF65-F5344CB8AC3E}">
        <p14:creationId xmlns:p14="http://schemas.microsoft.com/office/powerpoint/2010/main" val="937745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7319EA10-BB89-483D-8E07-457A39A72F8F}" type="slidenum">
              <a:rPr lang="da-DK" smtClean="0"/>
              <a:t>36</a:t>
            </a:fld>
            <a:endParaRPr lang="da-DK" dirty="0"/>
          </a:p>
        </p:txBody>
      </p:sp>
    </p:spTree>
    <p:extLst>
      <p:ext uri="{BB962C8B-B14F-4D97-AF65-F5344CB8AC3E}">
        <p14:creationId xmlns:p14="http://schemas.microsoft.com/office/powerpoint/2010/main" val="2868011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319EA10-BB89-483D-8E07-457A39A72F8F}" type="slidenum">
              <a:rPr lang="da-DK" smtClean="0"/>
              <a:t>38</a:t>
            </a:fld>
            <a:endParaRPr lang="da-DK" dirty="0"/>
          </a:p>
        </p:txBody>
      </p:sp>
    </p:spTree>
    <p:extLst>
      <p:ext uri="{BB962C8B-B14F-4D97-AF65-F5344CB8AC3E}">
        <p14:creationId xmlns:p14="http://schemas.microsoft.com/office/powerpoint/2010/main" val="2102911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a:t>
            </a:r>
            <a:r>
              <a:rPr lang="da-DK" baseline="0" dirty="0"/>
              <a:t> er forsøg, der tyder på, at man forbedrer sin reservekapacitet (modstandskraft mod demens), n</a:t>
            </a:r>
            <a:r>
              <a:rPr lang="da-DK" dirty="0"/>
              <a:t>år man kombinerer fysisk</a:t>
            </a:r>
            <a:r>
              <a:rPr lang="da-DK" baseline="0" dirty="0"/>
              <a:t> træning, kognitiv stimulation og socialt samvær. Alle 3 komponenter bør indgå i hverdagens aktiviteter.   </a:t>
            </a:r>
            <a:endParaRPr lang="da-DK" dirty="0"/>
          </a:p>
        </p:txBody>
      </p:sp>
      <p:sp>
        <p:nvSpPr>
          <p:cNvPr id="4" name="Pladsholder til diasnummer 3"/>
          <p:cNvSpPr>
            <a:spLocks noGrp="1"/>
          </p:cNvSpPr>
          <p:nvPr>
            <p:ph type="sldNum" sz="quarter" idx="10"/>
          </p:nvPr>
        </p:nvSpPr>
        <p:spPr/>
        <p:txBody>
          <a:bodyPr/>
          <a:lstStyle/>
          <a:p>
            <a:fld id="{7319EA10-BB89-483D-8E07-457A39A72F8F}" type="slidenum">
              <a:rPr lang="da-DK" smtClean="0"/>
              <a:t>40</a:t>
            </a:fld>
            <a:endParaRPr lang="da-DK" dirty="0"/>
          </a:p>
        </p:txBody>
      </p:sp>
    </p:spTree>
    <p:extLst>
      <p:ext uri="{BB962C8B-B14F-4D97-AF65-F5344CB8AC3E}">
        <p14:creationId xmlns:p14="http://schemas.microsoft.com/office/powerpoint/2010/main" val="147500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Se også </a:t>
            </a:r>
            <a:r>
              <a:rPr lang="da-DK" dirty="0"/>
              <a:t>program for detaljer</a:t>
            </a:r>
            <a:r>
              <a:rPr lang="da-DK" baseline="0" dirty="0"/>
              <a:t> </a:t>
            </a:r>
            <a:endParaRPr lang="da-DK" dirty="0"/>
          </a:p>
        </p:txBody>
      </p:sp>
      <p:sp>
        <p:nvSpPr>
          <p:cNvPr id="4" name="Pladsholder til diasnummer 3"/>
          <p:cNvSpPr>
            <a:spLocks noGrp="1"/>
          </p:cNvSpPr>
          <p:nvPr>
            <p:ph type="sldNum" sz="quarter" idx="10"/>
          </p:nvPr>
        </p:nvSpPr>
        <p:spPr/>
        <p:txBody>
          <a:bodyPr/>
          <a:lstStyle/>
          <a:p>
            <a:fld id="{35520022-6A79-4BB6-8593-30B94DA9E257}" type="slidenum">
              <a:rPr lang="da-DK" smtClean="0"/>
              <a:t>4</a:t>
            </a:fld>
            <a:endParaRPr lang="da-DK"/>
          </a:p>
        </p:txBody>
      </p:sp>
    </p:spTree>
    <p:extLst>
      <p:ext uri="{BB962C8B-B14F-4D97-AF65-F5344CB8AC3E}">
        <p14:creationId xmlns:p14="http://schemas.microsoft.com/office/powerpoint/2010/main" val="3029524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i="0" kern="1200" dirty="0">
                <a:solidFill>
                  <a:schemeClr val="tx1"/>
                </a:solidFill>
                <a:effectLst/>
                <a:latin typeface="+mn-lt"/>
                <a:ea typeface="+mn-ea"/>
                <a:cs typeface="+mn-cs"/>
              </a:rPr>
              <a:t>Fysisk aktivitet og motion</a:t>
            </a:r>
          </a:p>
          <a:p>
            <a:r>
              <a:rPr lang="da-DK" sz="1200" b="0" i="0" kern="1200" dirty="0">
                <a:solidFill>
                  <a:schemeClr val="tx1"/>
                </a:solidFill>
                <a:effectLst/>
                <a:latin typeface="+mn-lt"/>
                <a:ea typeface="+mn-ea"/>
                <a:cs typeface="+mn-cs"/>
              </a:rPr>
              <a:t>Det er vigtigt at være fysisk aktiv dagligt eller nogle gange om ugen. Det behøver ikke at være hård træning – gå en rask tur af en halv times varighed hver eller hver anden dag.</a:t>
            </a:r>
          </a:p>
          <a:p>
            <a:r>
              <a:rPr lang="da-DK" sz="1200" b="0" i="0" kern="1200" dirty="0">
                <a:solidFill>
                  <a:schemeClr val="tx1"/>
                </a:solidFill>
                <a:effectLst/>
                <a:latin typeface="+mn-lt"/>
                <a:ea typeface="+mn-ea"/>
                <a:cs typeface="+mn-cs"/>
              </a:rPr>
              <a:t>Følg en fast rute med nogle genkendelige fikspunkter.</a:t>
            </a:r>
          </a:p>
          <a:p>
            <a:r>
              <a:rPr lang="da-DK" sz="1200" b="0" i="0" kern="1200" dirty="0">
                <a:solidFill>
                  <a:schemeClr val="tx1"/>
                </a:solidFill>
                <a:effectLst/>
                <a:latin typeface="+mn-lt"/>
                <a:ea typeface="+mn-ea"/>
                <a:cs typeface="+mn-cs"/>
              </a:rPr>
              <a:t>Prøv at sætte tempoet op, så pulsen stiger.</a:t>
            </a:r>
          </a:p>
          <a:p>
            <a:r>
              <a:rPr lang="da-DK" sz="1200" b="0" i="0" kern="1200" dirty="0">
                <a:solidFill>
                  <a:schemeClr val="tx1"/>
                </a:solidFill>
                <a:effectLst/>
                <a:latin typeface="+mn-lt"/>
                <a:ea typeface="+mn-ea"/>
                <a:cs typeface="+mn-cs"/>
              </a:rPr>
              <a:t>Hold fast i kendte aktiviteter og motionsformer, men vær opmærksom på sikkerhed, fx ved svømning.</a:t>
            </a:r>
          </a:p>
          <a:p>
            <a:r>
              <a:rPr lang="da-DK" sz="1200" b="0" i="0" kern="1200" dirty="0">
                <a:solidFill>
                  <a:schemeClr val="tx1"/>
                </a:solidFill>
                <a:effectLst/>
                <a:latin typeface="+mn-lt"/>
                <a:ea typeface="+mn-ea"/>
                <a:cs typeface="+mn-cs"/>
              </a:rPr>
              <a:t>Tal med lægen, hvis problemer med knæ, hofter eller andet forhindrer dig i at få motion.</a:t>
            </a:r>
          </a:p>
        </p:txBody>
      </p:sp>
      <p:sp>
        <p:nvSpPr>
          <p:cNvPr id="4" name="Pladsholder til diasnummer 3"/>
          <p:cNvSpPr>
            <a:spLocks noGrp="1"/>
          </p:cNvSpPr>
          <p:nvPr>
            <p:ph type="sldNum" sz="quarter" idx="10"/>
          </p:nvPr>
        </p:nvSpPr>
        <p:spPr/>
        <p:txBody>
          <a:bodyPr/>
          <a:lstStyle/>
          <a:p>
            <a:fld id="{7319EA10-BB89-483D-8E07-457A39A72F8F}" type="slidenum">
              <a:rPr lang="da-DK" smtClean="0"/>
              <a:t>41</a:t>
            </a:fld>
            <a:endParaRPr lang="da-DK" dirty="0"/>
          </a:p>
        </p:txBody>
      </p:sp>
    </p:spTree>
    <p:extLst>
      <p:ext uri="{BB962C8B-B14F-4D97-AF65-F5344CB8AC3E}">
        <p14:creationId xmlns:p14="http://schemas.microsoft.com/office/powerpoint/2010/main" val="2080831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Vores hensigt med dette</a:t>
            </a:r>
            <a:r>
              <a:rPr lang="da-DK" baseline="0" dirty="0"/>
              <a:t> kursus er: se slide </a:t>
            </a:r>
            <a:endParaRPr lang="da-DK" dirty="0"/>
          </a:p>
          <a:p>
            <a:r>
              <a:rPr lang="da-DK" dirty="0"/>
              <a:t>Dit</a:t>
            </a:r>
            <a:r>
              <a:rPr lang="da-DK" baseline="0" dirty="0"/>
              <a:t> udbytte af dette kursus forventes at blive: se slide</a:t>
            </a:r>
            <a:endParaRPr lang="da-DK" dirty="0"/>
          </a:p>
        </p:txBody>
      </p:sp>
      <p:sp>
        <p:nvSpPr>
          <p:cNvPr id="4" name="Pladsholder til diasnummer 3"/>
          <p:cNvSpPr>
            <a:spLocks noGrp="1"/>
          </p:cNvSpPr>
          <p:nvPr>
            <p:ph type="sldNum" sz="quarter" idx="10"/>
          </p:nvPr>
        </p:nvSpPr>
        <p:spPr/>
        <p:txBody>
          <a:bodyPr/>
          <a:lstStyle/>
          <a:p>
            <a:fld id="{35520022-6A79-4BB6-8593-30B94DA9E257}" type="slidenum">
              <a:rPr lang="da-DK" smtClean="0"/>
              <a:t>5</a:t>
            </a:fld>
            <a:endParaRPr lang="da-DK"/>
          </a:p>
        </p:txBody>
      </p:sp>
    </p:spTree>
    <p:extLst>
      <p:ext uri="{BB962C8B-B14F-4D97-AF65-F5344CB8AC3E}">
        <p14:creationId xmlns:p14="http://schemas.microsoft.com/office/powerpoint/2010/main" val="3748357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Hentes på www.demensværktøjskassen.dk/film </a:t>
            </a:r>
          </a:p>
        </p:txBody>
      </p:sp>
      <p:sp>
        <p:nvSpPr>
          <p:cNvPr id="4" name="Pladsholder til diasnummer 3"/>
          <p:cNvSpPr>
            <a:spLocks noGrp="1"/>
          </p:cNvSpPr>
          <p:nvPr>
            <p:ph type="sldNum" sz="quarter" idx="10"/>
          </p:nvPr>
        </p:nvSpPr>
        <p:spPr/>
        <p:txBody>
          <a:bodyPr/>
          <a:lstStyle/>
          <a:p>
            <a:fld id="{00D18490-DE74-4591-83D7-109FCD8059FA}" type="slidenum">
              <a:rPr lang="da-DK" smtClean="0"/>
              <a:t>6</a:t>
            </a:fld>
            <a:endParaRPr lang="da-DK"/>
          </a:p>
        </p:txBody>
      </p:sp>
    </p:spTree>
    <p:extLst>
      <p:ext uri="{BB962C8B-B14F-4D97-AF65-F5344CB8AC3E}">
        <p14:creationId xmlns:p14="http://schemas.microsoft.com/office/powerpoint/2010/main" val="896949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Vigtigt at vise og tale om en rubrik ad gangen</a:t>
            </a:r>
          </a:p>
        </p:txBody>
      </p:sp>
      <p:sp>
        <p:nvSpPr>
          <p:cNvPr id="4" name="Pladsholder til slidenummer 3"/>
          <p:cNvSpPr>
            <a:spLocks noGrp="1"/>
          </p:cNvSpPr>
          <p:nvPr>
            <p:ph type="sldNum" sz="quarter" idx="5"/>
          </p:nvPr>
        </p:nvSpPr>
        <p:spPr/>
        <p:txBody>
          <a:bodyPr/>
          <a:lstStyle/>
          <a:p>
            <a:fld id="{7319EA10-BB89-483D-8E07-457A39A72F8F}" type="slidenum">
              <a:rPr lang="da-DK" smtClean="0"/>
              <a:t>7</a:t>
            </a:fld>
            <a:endParaRPr lang="da-DK" dirty="0"/>
          </a:p>
        </p:txBody>
      </p:sp>
    </p:spTree>
    <p:extLst>
      <p:ext uri="{BB962C8B-B14F-4D97-AF65-F5344CB8AC3E}">
        <p14:creationId xmlns:p14="http://schemas.microsoft.com/office/powerpoint/2010/main" val="1102494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a:t> </a:t>
            </a:r>
            <a:endParaRPr lang="da-DK" dirty="0"/>
          </a:p>
        </p:txBody>
      </p:sp>
      <p:sp>
        <p:nvSpPr>
          <p:cNvPr id="4" name="Pladsholder til diasnummer 3"/>
          <p:cNvSpPr>
            <a:spLocks noGrp="1"/>
          </p:cNvSpPr>
          <p:nvPr>
            <p:ph type="sldNum" sz="quarter" idx="10"/>
          </p:nvPr>
        </p:nvSpPr>
        <p:spPr/>
        <p:txBody>
          <a:bodyPr/>
          <a:lstStyle/>
          <a:p>
            <a:fld id="{00D18490-DE74-4591-83D7-109FCD8059FA}" type="slidenum">
              <a:rPr lang="da-DK" smtClean="0"/>
              <a:t>8</a:t>
            </a:fld>
            <a:endParaRPr lang="da-DK"/>
          </a:p>
        </p:txBody>
      </p:sp>
    </p:spTree>
    <p:extLst>
      <p:ext uri="{BB962C8B-B14F-4D97-AF65-F5344CB8AC3E}">
        <p14:creationId xmlns:p14="http://schemas.microsoft.com/office/powerpoint/2010/main" val="3765368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Hvilken betydning har vores hverdagsliv for vores livskvalitet? </a:t>
            </a:r>
          </a:p>
          <a:p>
            <a:r>
              <a:rPr lang="da-DK" dirty="0"/>
              <a:t>Det er derfor vigtigt at opretholde hverdagslivet, og de vaner og rutiner man har</a:t>
            </a:r>
          </a:p>
          <a:p>
            <a:r>
              <a:rPr lang="da-DK" dirty="0"/>
              <a:t>Gælder både for personer med demens og pårørende – altså alle mennesker!  </a:t>
            </a:r>
          </a:p>
        </p:txBody>
      </p:sp>
      <p:sp>
        <p:nvSpPr>
          <p:cNvPr id="4" name="Pladsholder til diasnummer 3"/>
          <p:cNvSpPr>
            <a:spLocks noGrp="1"/>
          </p:cNvSpPr>
          <p:nvPr>
            <p:ph type="sldNum" sz="quarter" idx="10"/>
          </p:nvPr>
        </p:nvSpPr>
        <p:spPr/>
        <p:txBody>
          <a:bodyPr/>
          <a:lstStyle/>
          <a:p>
            <a:fld id="{7319EA10-BB89-483D-8E07-457A39A72F8F}" type="slidenum">
              <a:rPr lang="da-DK" smtClean="0"/>
              <a:t>10</a:t>
            </a:fld>
            <a:endParaRPr lang="da-DK" dirty="0"/>
          </a:p>
        </p:txBody>
      </p:sp>
    </p:spTree>
    <p:extLst>
      <p:ext uri="{BB962C8B-B14F-4D97-AF65-F5344CB8AC3E}">
        <p14:creationId xmlns:p14="http://schemas.microsoft.com/office/powerpoint/2010/main" val="2634687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319EA10-BB89-483D-8E07-457A39A72F8F}" type="slidenum">
              <a:rPr lang="da-DK" smtClean="0"/>
              <a:t>11</a:t>
            </a:fld>
            <a:endParaRPr lang="da-DK" dirty="0"/>
          </a:p>
        </p:txBody>
      </p:sp>
    </p:spTree>
    <p:extLst>
      <p:ext uri="{BB962C8B-B14F-4D97-AF65-F5344CB8AC3E}">
        <p14:creationId xmlns:p14="http://schemas.microsoft.com/office/powerpoint/2010/main" val="11516488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2" name="Title 1"/>
          <p:cNvSpPr>
            <a:spLocks noGrp="1"/>
          </p:cNvSpPr>
          <p:nvPr>
            <p:ph type="ctrTitle"/>
          </p:nvPr>
        </p:nvSpPr>
        <p:spPr>
          <a:xfrm>
            <a:off x="685800" y="841773"/>
            <a:ext cx="7772400" cy="1413413"/>
          </a:xfrm>
        </p:spPr>
        <p:txBody>
          <a:bodyPr anchor="t" anchorCtr="0">
            <a:normAutofit/>
          </a:bodyPr>
          <a:lstStyle>
            <a:lvl1pPr algn="ctr">
              <a:defRPr sz="3600"/>
            </a:lvl1pPr>
          </a:lstStyle>
          <a:p>
            <a:r>
              <a:rPr lang="da-DK"/>
              <a:t>Klik for at redigere i master</a:t>
            </a:r>
            <a:endParaRPr lang="da-DK" dirty="0"/>
          </a:p>
        </p:txBody>
      </p:sp>
      <p:sp>
        <p:nvSpPr>
          <p:cNvPr id="3" name="Subtitle 2"/>
          <p:cNvSpPr>
            <a:spLocks noGrp="1"/>
          </p:cNvSpPr>
          <p:nvPr>
            <p:ph type="subTitle" idx="1"/>
          </p:nvPr>
        </p:nvSpPr>
        <p:spPr>
          <a:xfrm>
            <a:off x="685800" y="2315923"/>
            <a:ext cx="7772400" cy="1627427"/>
          </a:xfrm>
        </p:spPr>
        <p:txBody>
          <a:bodyPr/>
          <a:lstStyle>
            <a:lvl1pPr marL="0" indent="0" algn="ctr">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i master</a:t>
            </a:r>
            <a:endParaRPr lang="da-DK" dirty="0"/>
          </a:p>
        </p:txBody>
      </p:sp>
      <p:pic>
        <p:nvPicPr>
          <p:cNvPr id="4" name="Billede 8">
            <a:extLst>
              <a:ext uri="{FF2B5EF4-FFF2-40B4-BE49-F238E27FC236}">
                <a16:creationId xmlns:a16="http://schemas.microsoft.com/office/drawing/2014/main" id="{4B9B15B4-A376-16AA-039A-3B47B8306F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548968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712096"/>
            <a:ext cx="4629150" cy="3683693"/>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Date Placeholder 4"/>
          <p:cNvSpPr>
            <a:spLocks noGrp="1"/>
          </p:cNvSpPr>
          <p:nvPr>
            <p:ph type="dt" sz="half" idx="10"/>
          </p:nvPr>
        </p:nvSpPr>
        <p:spPr/>
        <p:txBody>
          <a:bodyPr/>
          <a:lstStyle/>
          <a:p>
            <a:fld id="{0463D444-1F49-4EDE-A8C0-7A08DBF8C67D}" type="datetime2">
              <a:rPr lang="da-DK" smtClean="0"/>
              <a:t>6. september 2023</a:t>
            </a:fld>
            <a:endParaRPr lang="da-DK" dirty="0"/>
          </a:p>
        </p:txBody>
      </p:sp>
      <p:sp>
        <p:nvSpPr>
          <p:cNvPr id="6" name="Footer Placeholder 5"/>
          <p:cNvSpPr>
            <a:spLocks noGrp="1"/>
          </p:cNvSpPr>
          <p:nvPr>
            <p:ph type="ftr" sz="quarter" idx="11"/>
          </p:nvPr>
        </p:nvSpPr>
        <p:spPr/>
        <p:txBody>
          <a:bodyPr/>
          <a:lstStyle/>
          <a:p>
            <a:r>
              <a:rPr lang="da-DK"/>
              <a:t>Jette Kallehauge</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itle 7"/>
          <p:cNvSpPr>
            <a:spLocks noGrp="1"/>
          </p:cNvSpPr>
          <p:nvPr>
            <p:ph type="title"/>
          </p:nvPr>
        </p:nvSpPr>
        <p:spPr/>
        <p:txBody>
          <a:bodyPr/>
          <a:lstStyle/>
          <a:p>
            <a:r>
              <a:rPr lang="da-DK"/>
              <a:t>Klik for at redigere i master</a:t>
            </a:r>
          </a:p>
        </p:txBody>
      </p:sp>
      <p:sp>
        <p:nvSpPr>
          <p:cNvPr id="9" name="Text Placeholder 7"/>
          <p:cNvSpPr>
            <a:spLocks noGrp="1"/>
          </p:cNvSpPr>
          <p:nvPr>
            <p:ph type="body" sz="quarter" idx="13"/>
          </p:nvPr>
        </p:nvSpPr>
        <p:spPr>
          <a:xfrm>
            <a:off x="628651" y="712096"/>
            <a:ext cx="2950369" cy="741389"/>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316536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712096"/>
            <a:ext cx="4629150" cy="3683693"/>
          </a:xfrm>
        </p:spPr>
        <p:txBody>
          <a:bodyPr anchor="ctr" anchorCtr="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da-DK"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i master</a:t>
            </a:r>
          </a:p>
        </p:txBody>
      </p:sp>
      <p:sp>
        <p:nvSpPr>
          <p:cNvPr id="5" name="Date Placeholder 4"/>
          <p:cNvSpPr>
            <a:spLocks noGrp="1"/>
          </p:cNvSpPr>
          <p:nvPr>
            <p:ph type="dt" sz="half" idx="10"/>
          </p:nvPr>
        </p:nvSpPr>
        <p:spPr/>
        <p:txBody>
          <a:bodyPr/>
          <a:lstStyle/>
          <a:p>
            <a:fld id="{2B3307CC-5CB5-45E9-9963-C912054B8200}" type="datetime2">
              <a:rPr lang="da-DK" smtClean="0"/>
              <a:t>6. september 2023</a:t>
            </a:fld>
            <a:endParaRPr lang="da-DK" dirty="0"/>
          </a:p>
        </p:txBody>
      </p:sp>
      <p:sp>
        <p:nvSpPr>
          <p:cNvPr id="6" name="Footer Placeholder 5"/>
          <p:cNvSpPr>
            <a:spLocks noGrp="1"/>
          </p:cNvSpPr>
          <p:nvPr>
            <p:ph type="ftr" sz="quarter" idx="11"/>
          </p:nvPr>
        </p:nvSpPr>
        <p:spPr/>
        <p:txBody>
          <a:bodyPr/>
          <a:lstStyle/>
          <a:p>
            <a:r>
              <a:rPr lang="da-DK"/>
              <a:t>Jette Kallehauge</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itle 7"/>
          <p:cNvSpPr>
            <a:spLocks noGrp="1"/>
          </p:cNvSpPr>
          <p:nvPr>
            <p:ph type="title"/>
          </p:nvPr>
        </p:nvSpPr>
        <p:spPr/>
        <p:txBody>
          <a:bodyPr/>
          <a:lstStyle/>
          <a:p>
            <a:r>
              <a:rPr lang="da-DK"/>
              <a:t>Klik for at redigere i master</a:t>
            </a:r>
          </a:p>
        </p:txBody>
      </p:sp>
      <p:sp>
        <p:nvSpPr>
          <p:cNvPr id="2" name="Text Placeholder 7">
            <a:extLst>
              <a:ext uri="{FF2B5EF4-FFF2-40B4-BE49-F238E27FC236}">
                <a16:creationId xmlns:a16="http://schemas.microsoft.com/office/drawing/2014/main" id="{587DE03F-A19F-2DA5-D07F-39AEA57ED940}"/>
              </a:ext>
            </a:extLst>
          </p:cNvPr>
          <p:cNvSpPr>
            <a:spLocks noGrp="1"/>
          </p:cNvSpPr>
          <p:nvPr>
            <p:ph type="body" sz="quarter" idx="13"/>
          </p:nvPr>
        </p:nvSpPr>
        <p:spPr>
          <a:xfrm>
            <a:off x="628651" y="712096"/>
            <a:ext cx="2950369" cy="741389"/>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2548643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xit m. logo">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12" name="Title 15"/>
          <p:cNvSpPr>
            <a:spLocks noGrp="1"/>
          </p:cNvSpPr>
          <p:nvPr>
            <p:ph type="title"/>
          </p:nvPr>
        </p:nvSpPr>
        <p:spPr>
          <a:xfrm>
            <a:off x="951227" y="1676696"/>
            <a:ext cx="7241549" cy="1790108"/>
          </a:xfrm>
        </p:spPr>
        <p:txBody>
          <a:bodyPr anchor="t" anchorCtr="0"/>
          <a:lstStyle>
            <a:lvl1pPr algn="ctr">
              <a:defRPr sz="5400"/>
            </a:lvl1pPr>
          </a:lstStyle>
          <a:p>
            <a:r>
              <a:rPr lang="da-DK"/>
              <a:t>Klik for at redigere i master</a:t>
            </a:r>
          </a:p>
        </p:txBody>
      </p:sp>
      <p:pic>
        <p:nvPicPr>
          <p:cNvPr id="2" name="Billede 8">
            <a:extLst>
              <a:ext uri="{FF2B5EF4-FFF2-40B4-BE49-F238E27FC236}">
                <a16:creationId xmlns:a16="http://schemas.microsoft.com/office/drawing/2014/main" id="{1B6FAF98-451D-536D-66DB-C718C67739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3611418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r>
              <a:rPr lang="da-DK"/>
              <a:t>Revideret efterår 2023</a:t>
            </a:r>
          </a:p>
        </p:txBody>
      </p:sp>
      <p:sp>
        <p:nvSpPr>
          <p:cNvPr id="5" name="Pladsholder til sidefod 4"/>
          <p:cNvSpPr>
            <a:spLocks noGrp="1"/>
          </p:cNvSpPr>
          <p:nvPr>
            <p:ph type="ftr" sz="quarter" idx="11"/>
          </p:nvPr>
        </p:nvSpPr>
        <p:spPr/>
        <p:txBody>
          <a:bodyPr/>
          <a:lstStyle/>
          <a:p>
            <a:r>
              <a:rPr lang="da-DK"/>
              <a:t>Billedmateriale: Nationalt Videnscenter for Demens / Colourbox.dk </a:t>
            </a:r>
          </a:p>
        </p:txBody>
      </p:sp>
      <p:sp>
        <p:nvSpPr>
          <p:cNvPr id="6" name="Pladsholder til diasnummer 5"/>
          <p:cNvSpPr>
            <a:spLocks noGrp="1"/>
          </p:cNvSpPr>
          <p:nvPr>
            <p:ph type="sldNum" sz="quarter" idx="12"/>
          </p:nvPr>
        </p:nvSpPr>
        <p:spPr/>
        <p:txBody>
          <a:bodyPr/>
          <a:lstStyle/>
          <a:p>
            <a:fld id="{12D9117D-07CD-464D-A948-586AC01EB90E}" type="slidenum">
              <a:rPr lang="da-DK" smtClean="0"/>
              <a:t>‹nr.›</a:t>
            </a:fld>
            <a:endParaRPr lang="da-DK"/>
          </a:p>
        </p:txBody>
      </p:sp>
    </p:spTree>
    <p:extLst>
      <p:ext uri="{BB962C8B-B14F-4D97-AF65-F5344CB8AC3E}">
        <p14:creationId xmlns:p14="http://schemas.microsoft.com/office/powerpoint/2010/main" val="1789834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Content Placeholder 2"/>
          <p:cNvSpPr>
            <a:spLocks noGrp="1"/>
          </p:cNvSpPr>
          <p:nvPr>
            <p:ph idx="1"/>
          </p:nvPr>
        </p:nvSpPr>
        <p:spPr>
          <a:xfrm>
            <a:off x="628650" y="1393479"/>
            <a:ext cx="7886700" cy="323924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r>
              <a:rPr lang="da-DK"/>
              <a:t>Revideret efterår 2023</a:t>
            </a:r>
            <a:endParaRPr lang="da-DK" dirty="0"/>
          </a:p>
        </p:txBody>
      </p:sp>
      <p:sp>
        <p:nvSpPr>
          <p:cNvPr id="5" name="Footer Placeholder 4"/>
          <p:cNvSpPr>
            <a:spLocks noGrp="1"/>
          </p:cNvSpPr>
          <p:nvPr>
            <p:ph type="ftr" sz="quarter" idx="11"/>
          </p:nvPr>
        </p:nvSpPr>
        <p:spPr/>
        <p:txBody>
          <a:bodyPr/>
          <a:lstStyle/>
          <a:p>
            <a:r>
              <a:rPr lang="da-DK"/>
              <a:t>Billedmateriale: Nationalt Videnscenter for Demens / Colourbox.dk </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ext Placeholder 7"/>
          <p:cNvSpPr>
            <a:spLocks noGrp="1"/>
          </p:cNvSpPr>
          <p:nvPr>
            <p:ph type="body" sz="quarter" idx="13"/>
          </p:nvPr>
        </p:nvSpPr>
        <p:spPr>
          <a:xfrm>
            <a:off x="628650" y="577453"/>
            <a:ext cx="7886700" cy="675905"/>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399266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Content Placeholder 2"/>
          <p:cNvSpPr>
            <a:spLocks noGrp="1"/>
          </p:cNvSpPr>
          <p:nvPr>
            <p:ph idx="1"/>
          </p:nvPr>
        </p:nvSpPr>
        <p:spPr>
          <a:xfrm>
            <a:off x="628650" y="1393479"/>
            <a:ext cx="7886700" cy="323924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r>
              <a:rPr lang="da-DK"/>
              <a:t>Revideret efterår 2023</a:t>
            </a:r>
            <a:endParaRPr lang="da-DK" dirty="0"/>
          </a:p>
        </p:txBody>
      </p:sp>
      <p:sp>
        <p:nvSpPr>
          <p:cNvPr id="5" name="Footer Placeholder 4"/>
          <p:cNvSpPr>
            <a:spLocks noGrp="1"/>
          </p:cNvSpPr>
          <p:nvPr>
            <p:ph type="ftr" sz="quarter" idx="11"/>
          </p:nvPr>
        </p:nvSpPr>
        <p:spPr/>
        <p:txBody>
          <a:bodyPr/>
          <a:lstStyle/>
          <a:p>
            <a:r>
              <a:rPr lang="da-DK"/>
              <a:t>Billedmateriale: Nationalt Videnscenter for Demens / Colourbox.dk </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ext Placeholder 7"/>
          <p:cNvSpPr>
            <a:spLocks noGrp="1"/>
          </p:cNvSpPr>
          <p:nvPr>
            <p:ph type="body" sz="quarter" idx="13"/>
          </p:nvPr>
        </p:nvSpPr>
        <p:spPr>
          <a:xfrm>
            <a:off x="628650" y="577453"/>
            <a:ext cx="7886700" cy="675905"/>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1014489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Content Placeholder 2"/>
          <p:cNvSpPr>
            <a:spLocks noGrp="1"/>
          </p:cNvSpPr>
          <p:nvPr>
            <p:ph idx="1"/>
          </p:nvPr>
        </p:nvSpPr>
        <p:spPr>
          <a:xfrm>
            <a:off x="628650" y="1393479"/>
            <a:ext cx="7886700" cy="323924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r>
              <a:rPr lang="da-DK"/>
              <a:t>Revideret efterår 2023</a:t>
            </a:r>
            <a:endParaRPr lang="da-DK" dirty="0"/>
          </a:p>
        </p:txBody>
      </p:sp>
      <p:sp>
        <p:nvSpPr>
          <p:cNvPr id="5" name="Footer Placeholder 4"/>
          <p:cNvSpPr>
            <a:spLocks noGrp="1"/>
          </p:cNvSpPr>
          <p:nvPr>
            <p:ph type="ftr" sz="quarter" idx="11"/>
          </p:nvPr>
        </p:nvSpPr>
        <p:spPr/>
        <p:txBody>
          <a:bodyPr/>
          <a:lstStyle/>
          <a:p>
            <a:r>
              <a:rPr lang="da-DK"/>
              <a:t>Billedmateriale: Nationalt Videnscenter for Demens / Colourbox.dk </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ext Placeholder 7"/>
          <p:cNvSpPr>
            <a:spLocks noGrp="1"/>
          </p:cNvSpPr>
          <p:nvPr>
            <p:ph type="body" sz="quarter" idx="13"/>
          </p:nvPr>
        </p:nvSpPr>
        <p:spPr>
          <a:xfrm>
            <a:off x="628650" y="577453"/>
            <a:ext cx="7886700" cy="675905"/>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2335476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Content Placeholder 2"/>
          <p:cNvSpPr>
            <a:spLocks noGrp="1"/>
          </p:cNvSpPr>
          <p:nvPr>
            <p:ph idx="1"/>
          </p:nvPr>
        </p:nvSpPr>
        <p:spPr>
          <a:xfrm>
            <a:off x="628650" y="1393479"/>
            <a:ext cx="7886700" cy="323924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r>
              <a:rPr lang="da-DK"/>
              <a:t>Revideret efterår 2023</a:t>
            </a:r>
            <a:endParaRPr lang="da-DK" dirty="0"/>
          </a:p>
        </p:txBody>
      </p:sp>
      <p:sp>
        <p:nvSpPr>
          <p:cNvPr id="5" name="Footer Placeholder 4"/>
          <p:cNvSpPr>
            <a:spLocks noGrp="1"/>
          </p:cNvSpPr>
          <p:nvPr>
            <p:ph type="ftr" sz="quarter" idx="11"/>
          </p:nvPr>
        </p:nvSpPr>
        <p:spPr/>
        <p:txBody>
          <a:bodyPr/>
          <a:lstStyle/>
          <a:p>
            <a:r>
              <a:rPr lang="da-DK"/>
              <a:t>Billedmateriale: Nationalt Videnscenter for Demens / Colourbox.dk </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ext Placeholder 7"/>
          <p:cNvSpPr>
            <a:spLocks noGrp="1"/>
          </p:cNvSpPr>
          <p:nvPr>
            <p:ph type="body" sz="quarter" idx="13"/>
          </p:nvPr>
        </p:nvSpPr>
        <p:spPr>
          <a:xfrm>
            <a:off x="628650" y="577453"/>
            <a:ext cx="7886700" cy="675905"/>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2321730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Content Placeholder 2"/>
          <p:cNvSpPr>
            <a:spLocks noGrp="1"/>
          </p:cNvSpPr>
          <p:nvPr>
            <p:ph idx="1"/>
          </p:nvPr>
        </p:nvSpPr>
        <p:spPr>
          <a:xfrm>
            <a:off x="628650" y="1393479"/>
            <a:ext cx="7886700" cy="323924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r>
              <a:rPr lang="da-DK"/>
              <a:t>Revideret efterår 2023</a:t>
            </a:r>
            <a:endParaRPr lang="da-DK" dirty="0"/>
          </a:p>
        </p:txBody>
      </p:sp>
      <p:sp>
        <p:nvSpPr>
          <p:cNvPr id="5" name="Footer Placeholder 4"/>
          <p:cNvSpPr>
            <a:spLocks noGrp="1"/>
          </p:cNvSpPr>
          <p:nvPr>
            <p:ph type="ftr" sz="quarter" idx="11"/>
          </p:nvPr>
        </p:nvSpPr>
        <p:spPr/>
        <p:txBody>
          <a:bodyPr/>
          <a:lstStyle/>
          <a:p>
            <a:r>
              <a:rPr lang="da-DK"/>
              <a:t>Billedmateriale: Nationalt Videnscenter for Demens / Colourbox.dk </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ext Placeholder 7"/>
          <p:cNvSpPr>
            <a:spLocks noGrp="1"/>
          </p:cNvSpPr>
          <p:nvPr>
            <p:ph type="body" sz="quarter" idx="13"/>
          </p:nvPr>
        </p:nvSpPr>
        <p:spPr>
          <a:xfrm>
            <a:off x="628650" y="577453"/>
            <a:ext cx="7886700" cy="675905"/>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1175724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Content Placeholder 2"/>
          <p:cNvSpPr>
            <a:spLocks noGrp="1"/>
          </p:cNvSpPr>
          <p:nvPr>
            <p:ph idx="1"/>
          </p:nvPr>
        </p:nvSpPr>
        <p:spPr>
          <a:xfrm>
            <a:off x="628650" y="1393479"/>
            <a:ext cx="7886700" cy="323924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r>
              <a:rPr lang="da-DK"/>
              <a:t>Revideret efterår 2023</a:t>
            </a:r>
            <a:endParaRPr lang="da-DK" dirty="0"/>
          </a:p>
        </p:txBody>
      </p:sp>
      <p:sp>
        <p:nvSpPr>
          <p:cNvPr id="5" name="Footer Placeholder 4"/>
          <p:cNvSpPr>
            <a:spLocks noGrp="1"/>
          </p:cNvSpPr>
          <p:nvPr>
            <p:ph type="ftr" sz="quarter" idx="11"/>
          </p:nvPr>
        </p:nvSpPr>
        <p:spPr/>
        <p:txBody>
          <a:bodyPr/>
          <a:lstStyle/>
          <a:p>
            <a:r>
              <a:rPr lang="da-DK"/>
              <a:t>Billedmateriale: Nationalt Videnscenter for Demens / Colourbox.dk </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ext Placeholder 7"/>
          <p:cNvSpPr>
            <a:spLocks noGrp="1"/>
          </p:cNvSpPr>
          <p:nvPr>
            <p:ph type="body" sz="quarter" idx="13"/>
          </p:nvPr>
        </p:nvSpPr>
        <p:spPr>
          <a:xfrm>
            <a:off x="628650" y="577453"/>
            <a:ext cx="7886700" cy="675905"/>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873190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m. logo">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2" name="Title 1"/>
          <p:cNvSpPr>
            <a:spLocks noGrp="1"/>
          </p:cNvSpPr>
          <p:nvPr>
            <p:ph type="ctrTitle"/>
          </p:nvPr>
        </p:nvSpPr>
        <p:spPr>
          <a:xfrm>
            <a:off x="685800" y="841773"/>
            <a:ext cx="7772400" cy="1413413"/>
          </a:xfrm>
        </p:spPr>
        <p:txBody>
          <a:bodyPr anchor="t" anchorCtr="0">
            <a:normAutofit/>
          </a:bodyPr>
          <a:lstStyle>
            <a:lvl1pPr algn="ctr">
              <a:defRPr sz="3600"/>
            </a:lvl1pPr>
          </a:lstStyle>
          <a:p>
            <a:r>
              <a:rPr lang="da-DK"/>
              <a:t>Klik for at redigere i master</a:t>
            </a:r>
            <a:endParaRPr lang="da-DK" dirty="0"/>
          </a:p>
        </p:txBody>
      </p:sp>
      <p:sp>
        <p:nvSpPr>
          <p:cNvPr id="3" name="Subtitle 2"/>
          <p:cNvSpPr>
            <a:spLocks noGrp="1"/>
          </p:cNvSpPr>
          <p:nvPr>
            <p:ph type="subTitle" idx="1"/>
          </p:nvPr>
        </p:nvSpPr>
        <p:spPr>
          <a:xfrm>
            <a:off x="685800" y="2315923"/>
            <a:ext cx="7772400" cy="1627427"/>
          </a:xfrm>
        </p:spPr>
        <p:txBody>
          <a:bodyPr/>
          <a:lstStyle>
            <a:lvl1pPr marL="0" indent="0" algn="ctr">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i master</a:t>
            </a:r>
            <a:endParaRPr lang="da-DK" dirty="0"/>
          </a:p>
        </p:txBody>
      </p:sp>
      <p:pic>
        <p:nvPicPr>
          <p:cNvPr id="4" name="Billede 8">
            <a:extLst>
              <a:ext uri="{FF2B5EF4-FFF2-40B4-BE49-F238E27FC236}">
                <a16:creationId xmlns:a16="http://schemas.microsoft.com/office/drawing/2014/main" id="{F8C363EF-119C-1239-75CE-795D957DD2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0190" y="4529347"/>
            <a:ext cx="1127873" cy="422650"/>
          </a:xfrm>
          <a:prstGeom prst="rect">
            <a:avLst/>
          </a:prstGeom>
        </p:spPr>
      </p:pic>
    </p:spTree>
    <p:extLst>
      <p:ext uri="{BB962C8B-B14F-4D97-AF65-F5344CB8AC3E}">
        <p14:creationId xmlns:p14="http://schemas.microsoft.com/office/powerpoint/2010/main" val="1907970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Klik for at redigere i master</a:t>
            </a:r>
          </a:p>
        </p:txBody>
      </p:sp>
      <p:sp>
        <p:nvSpPr>
          <p:cNvPr id="3" name="Content Placeholder 2"/>
          <p:cNvSpPr>
            <a:spLocks noGrp="1"/>
          </p:cNvSpPr>
          <p:nvPr>
            <p:ph idx="1"/>
          </p:nvPr>
        </p:nvSpPr>
        <p:spPr>
          <a:xfrm>
            <a:off x="628650" y="1393479"/>
            <a:ext cx="7886700" cy="3239243"/>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r>
              <a:rPr lang="da-DK"/>
              <a:t>Revideret efterår 2023</a:t>
            </a:r>
            <a:endParaRPr lang="da-DK" dirty="0"/>
          </a:p>
        </p:txBody>
      </p:sp>
      <p:sp>
        <p:nvSpPr>
          <p:cNvPr id="5" name="Footer Placeholder 4"/>
          <p:cNvSpPr>
            <a:spLocks noGrp="1"/>
          </p:cNvSpPr>
          <p:nvPr>
            <p:ph type="ftr" sz="quarter" idx="11"/>
          </p:nvPr>
        </p:nvSpPr>
        <p:spPr/>
        <p:txBody>
          <a:bodyPr/>
          <a:lstStyle/>
          <a:p>
            <a:r>
              <a:rPr lang="da-DK"/>
              <a:t>Billedmateriale: Nationalt Videnscenter for Demens / Colourbox.dk </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ext Placeholder 7"/>
          <p:cNvSpPr>
            <a:spLocks noGrp="1"/>
          </p:cNvSpPr>
          <p:nvPr>
            <p:ph type="body" sz="quarter" idx="13"/>
          </p:nvPr>
        </p:nvSpPr>
        <p:spPr>
          <a:xfrm>
            <a:off x="628650" y="577453"/>
            <a:ext cx="7886700" cy="675905"/>
          </a:xfrm>
        </p:spPr>
        <p:txBody>
          <a:bodyPr>
            <a:normAutofit/>
          </a:bodyPr>
          <a:lstStyle>
            <a:lvl1pPr marL="0" indent="0">
              <a:buNone/>
              <a:defRPr sz="1800">
                <a:latin typeface="+mj-lt"/>
              </a:defRPr>
            </a:lvl1pPr>
          </a:lstStyle>
          <a:p>
            <a:pPr lvl="0"/>
            <a:r>
              <a:rPr lang="da-DK" dirty="0"/>
              <a:t>Klik for at redigere i master</a:t>
            </a:r>
          </a:p>
        </p:txBody>
      </p:sp>
    </p:spTree>
    <p:extLst>
      <p:ext uri="{BB962C8B-B14F-4D97-AF65-F5344CB8AC3E}">
        <p14:creationId xmlns:p14="http://schemas.microsoft.com/office/powerpoint/2010/main" val="3776447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Exit">
    <p:spTree>
      <p:nvGrpSpPr>
        <p:cNvPr id="1" name=""/>
        <p:cNvGrpSpPr/>
        <p:nvPr/>
      </p:nvGrpSpPr>
      <p:grpSpPr>
        <a:xfrm>
          <a:off x="0" y="0"/>
          <a:ext cx="0" cy="0"/>
          <a:chOff x="0" y="0"/>
          <a:chExt cx="0" cy="0"/>
        </a:xfrm>
      </p:grpSpPr>
      <p:sp>
        <p:nvSpPr>
          <p:cNvPr id="7" name="Rektangel 4"/>
          <p:cNvSpPr/>
          <p:nvPr userDrawn="1"/>
        </p:nvSpPr>
        <p:spPr>
          <a:xfrm>
            <a:off x="0" y="0"/>
            <a:ext cx="9144000" cy="4401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12" name="Title 15"/>
          <p:cNvSpPr>
            <a:spLocks noGrp="1"/>
          </p:cNvSpPr>
          <p:nvPr>
            <p:ph type="title"/>
          </p:nvPr>
        </p:nvSpPr>
        <p:spPr>
          <a:xfrm>
            <a:off x="951227" y="1676696"/>
            <a:ext cx="7241549" cy="1790108"/>
          </a:xfrm>
        </p:spPr>
        <p:txBody>
          <a:bodyPr anchor="t" anchorCtr="0"/>
          <a:lstStyle>
            <a:lvl1pPr algn="ctr">
              <a:defRPr sz="5400"/>
            </a:lvl1pPr>
          </a:lstStyle>
          <a:p>
            <a:r>
              <a:rPr lang="da-DK"/>
              <a:t>Klik for at redigere i master</a:t>
            </a:r>
          </a:p>
        </p:txBody>
      </p:sp>
      <p:pic>
        <p:nvPicPr>
          <p:cNvPr id="6" name="Billede 5">
            <a:extLst>
              <a:ext uri="{FF2B5EF4-FFF2-40B4-BE49-F238E27FC236}">
                <a16:creationId xmlns:a16="http://schemas.microsoft.com/office/drawing/2014/main" id="{01A6F129-EE23-4D3F-BC3D-706A009916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74233" y="4529346"/>
            <a:ext cx="1503830" cy="422650"/>
          </a:xfrm>
          <a:prstGeom prst="rect">
            <a:avLst/>
          </a:prstGeom>
        </p:spPr>
      </p:pic>
    </p:spTree>
    <p:extLst>
      <p:ext uri="{BB962C8B-B14F-4D97-AF65-F5344CB8AC3E}">
        <p14:creationId xmlns:p14="http://schemas.microsoft.com/office/powerpoint/2010/main" val="339781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Content Placeholder 2"/>
          <p:cNvSpPr>
            <a:spLocks noGrp="1"/>
          </p:cNvSpPr>
          <p:nvPr>
            <p:ph idx="1"/>
          </p:nvPr>
        </p:nvSpPr>
        <p:spPr>
          <a:xfrm>
            <a:off x="628650" y="1524000"/>
            <a:ext cx="7886700" cy="3108722"/>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Date Placeholder 3"/>
          <p:cNvSpPr>
            <a:spLocks noGrp="1"/>
          </p:cNvSpPr>
          <p:nvPr>
            <p:ph type="dt" sz="half" idx="10"/>
          </p:nvPr>
        </p:nvSpPr>
        <p:spPr/>
        <p:txBody>
          <a:bodyPr/>
          <a:lstStyle/>
          <a:p>
            <a:fld id="{3E60390F-487D-41BA-87F2-0E55180463A7}" type="datetime2">
              <a:rPr lang="da-DK" smtClean="0"/>
              <a:t>6. september 2023</a:t>
            </a:fld>
            <a:endParaRPr lang="da-DK" dirty="0"/>
          </a:p>
        </p:txBody>
      </p:sp>
      <p:sp>
        <p:nvSpPr>
          <p:cNvPr id="5" name="Footer Placeholder 4"/>
          <p:cNvSpPr>
            <a:spLocks noGrp="1"/>
          </p:cNvSpPr>
          <p:nvPr>
            <p:ph type="ftr" sz="quarter" idx="11"/>
          </p:nvPr>
        </p:nvSpPr>
        <p:spPr/>
        <p:txBody>
          <a:bodyPr/>
          <a:lstStyle/>
          <a:p>
            <a:r>
              <a:rPr lang="da-DK"/>
              <a:t>Jette Kallehauge</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
        <p:nvSpPr>
          <p:cNvPr id="8" name="Text Placeholder 7"/>
          <p:cNvSpPr>
            <a:spLocks noGrp="1"/>
          </p:cNvSpPr>
          <p:nvPr>
            <p:ph type="body" sz="quarter" idx="13"/>
          </p:nvPr>
        </p:nvSpPr>
        <p:spPr>
          <a:xfrm>
            <a:off x="628650" y="712096"/>
            <a:ext cx="7886700" cy="675905"/>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7219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da-DK" dirty="0"/>
              <a:t>Klik for at redigere i master</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i master</a:t>
            </a:r>
          </a:p>
        </p:txBody>
      </p:sp>
      <p:sp>
        <p:nvSpPr>
          <p:cNvPr id="4" name="Date Placeholder 3"/>
          <p:cNvSpPr>
            <a:spLocks noGrp="1"/>
          </p:cNvSpPr>
          <p:nvPr>
            <p:ph type="dt" sz="half" idx="10"/>
          </p:nvPr>
        </p:nvSpPr>
        <p:spPr/>
        <p:txBody>
          <a:bodyPr/>
          <a:lstStyle/>
          <a:p>
            <a:fld id="{38C86462-01DC-48A4-91C1-EEA79BD0BA60}" type="datetime2">
              <a:rPr lang="da-DK" smtClean="0"/>
              <a:t>6. september 2023</a:t>
            </a:fld>
            <a:endParaRPr lang="da-DK" dirty="0"/>
          </a:p>
        </p:txBody>
      </p:sp>
      <p:sp>
        <p:nvSpPr>
          <p:cNvPr id="5" name="Footer Placeholder 4"/>
          <p:cNvSpPr>
            <a:spLocks noGrp="1"/>
          </p:cNvSpPr>
          <p:nvPr>
            <p:ph type="ftr" sz="quarter" idx="11"/>
          </p:nvPr>
        </p:nvSpPr>
        <p:spPr/>
        <p:txBody>
          <a:bodyPr/>
          <a:lstStyle/>
          <a:p>
            <a:r>
              <a:rPr lang="da-DK"/>
              <a:t>Jette Kallehauge</a:t>
            </a:r>
            <a:endParaRPr lang="da-DK" dirty="0"/>
          </a:p>
        </p:txBody>
      </p:sp>
      <p:sp>
        <p:nvSpPr>
          <p:cNvPr id="6" name="Slide Number Placeholder 5"/>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4052499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Content Placeholder 2"/>
          <p:cNvSpPr>
            <a:spLocks noGrp="1"/>
          </p:cNvSpPr>
          <p:nvPr>
            <p:ph sz="half" idx="1"/>
          </p:nvPr>
        </p:nvSpPr>
        <p:spPr>
          <a:xfrm>
            <a:off x="628650" y="1369218"/>
            <a:ext cx="3886200" cy="326350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Content Placeholder 3"/>
          <p:cNvSpPr>
            <a:spLocks noGrp="1"/>
          </p:cNvSpPr>
          <p:nvPr>
            <p:ph sz="half" idx="2"/>
          </p:nvPr>
        </p:nvSpPr>
        <p:spPr>
          <a:xfrm>
            <a:off x="4629150" y="1369218"/>
            <a:ext cx="3886200" cy="3263504"/>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Date Placeholder 4"/>
          <p:cNvSpPr>
            <a:spLocks noGrp="1"/>
          </p:cNvSpPr>
          <p:nvPr>
            <p:ph type="dt" sz="half" idx="10"/>
          </p:nvPr>
        </p:nvSpPr>
        <p:spPr/>
        <p:txBody>
          <a:bodyPr/>
          <a:lstStyle/>
          <a:p>
            <a:fld id="{586C84A1-6A39-475A-AA88-CCE5E5257D5B}" type="datetime2">
              <a:rPr lang="da-DK" smtClean="0"/>
              <a:t>6. september 2023</a:t>
            </a:fld>
            <a:endParaRPr lang="da-DK" dirty="0"/>
          </a:p>
        </p:txBody>
      </p:sp>
      <p:sp>
        <p:nvSpPr>
          <p:cNvPr id="6" name="Footer Placeholder 5"/>
          <p:cNvSpPr>
            <a:spLocks noGrp="1"/>
          </p:cNvSpPr>
          <p:nvPr>
            <p:ph type="ftr" sz="quarter" idx="11"/>
          </p:nvPr>
        </p:nvSpPr>
        <p:spPr/>
        <p:txBody>
          <a:bodyPr/>
          <a:lstStyle/>
          <a:p>
            <a:r>
              <a:rPr lang="da-DK"/>
              <a:t>Jette Kallehauge</a:t>
            </a:r>
            <a:endParaRPr lang="da-DK" dirty="0"/>
          </a:p>
        </p:txBody>
      </p:sp>
      <p:sp>
        <p:nvSpPr>
          <p:cNvPr id="7" name="Slide Number Placeholder 6"/>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243185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4" name="Content Placeholder 3"/>
          <p:cNvSpPr>
            <a:spLocks noGrp="1"/>
          </p:cNvSpPr>
          <p:nvPr>
            <p:ph sz="half" idx="2"/>
          </p:nvPr>
        </p:nvSpPr>
        <p:spPr>
          <a:xfrm>
            <a:off x="629842" y="1878806"/>
            <a:ext cx="3868340" cy="2763441"/>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6" name="Content Placeholder 5"/>
          <p:cNvSpPr>
            <a:spLocks noGrp="1"/>
          </p:cNvSpPr>
          <p:nvPr>
            <p:ph sz="quarter" idx="4"/>
          </p:nvPr>
        </p:nvSpPr>
        <p:spPr>
          <a:xfrm>
            <a:off x="4629151" y="1878806"/>
            <a:ext cx="3887391" cy="2763441"/>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Date Placeholder 6"/>
          <p:cNvSpPr>
            <a:spLocks noGrp="1"/>
          </p:cNvSpPr>
          <p:nvPr>
            <p:ph type="dt" sz="half" idx="10"/>
          </p:nvPr>
        </p:nvSpPr>
        <p:spPr/>
        <p:txBody>
          <a:bodyPr/>
          <a:lstStyle/>
          <a:p>
            <a:fld id="{843BD15C-6318-4BA3-AFD7-279C401607CC}" type="datetime2">
              <a:rPr lang="da-DK" smtClean="0"/>
              <a:t>6. september 2023</a:t>
            </a:fld>
            <a:endParaRPr lang="da-DK" dirty="0"/>
          </a:p>
        </p:txBody>
      </p:sp>
      <p:sp>
        <p:nvSpPr>
          <p:cNvPr id="8" name="Footer Placeholder 7"/>
          <p:cNvSpPr>
            <a:spLocks noGrp="1"/>
          </p:cNvSpPr>
          <p:nvPr>
            <p:ph type="ftr" sz="quarter" idx="11"/>
          </p:nvPr>
        </p:nvSpPr>
        <p:spPr/>
        <p:txBody>
          <a:bodyPr/>
          <a:lstStyle/>
          <a:p>
            <a:r>
              <a:rPr lang="da-DK"/>
              <a:t>Jette Kallehauge</a:t>
            </a:r>
            <a:endParaRPr lang="da-DK" dirty="0"/>
          </a:p>
        </p:txBody>
      </p:sp>
      <p:sp>
        <p:nvSpPr>
          <p:cNvPr id="9" name="Slide Number Placeholder 8"/>
          <p:cNvSpPr>
            <a:spLocks noGrp="1"/>
          </p:cNvSpPr>
          <p:nvPr>
            <p:ph type="sldNum" sz="quarter" idx="12"/>
          </p:nvPr>
        </p:nvSpPr>
        <p:spPr/>
        <p:txBody>
          <a:bodyPr/>
          <a:lstStyle/>
          <a:p>
            <a:fld id="{74447C9C-57A8-4003-9066-4A7E6D84F205}" type="slidenum">
              <a:rPr lang="da-DK" smtClean="0"/>
              <a:t>‹nr.›</a:t>
            </a:fld>
            <a:endParaRPr lang="da-DK" dirty="0"/>
          </a:p>
        </p:txBody>
      </p:sp>
      <p:sp>
        <p:nvSpPr>
          <p:cNvPr id="10" name="Title 9"/>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2393473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Date Placeholder 2"/>
          <p:cNvSpPr>
            <a:spLocks noGrp="1"/>
          </p:cNvSpPr>
          <p:nvPr>
            <p:ph type="dt" sz="half" idx="10"/>
          </p:nvPr>
        </p:nvSpPr>
        <p:spPr/>
        <p:txBody>
          <a:bodyPr/>
          <a:lstStyle/>
          <a:p>
            <a:fld id="{2FF62924-C282-4FB3-B901-BA45725FA179}" type="datetime2">
              <a:rPr lang="da-DK" smtClean="0"/>
              <a:t>6. september 2023</a:t>
            </a:fld>
            <a:endParaRPr lang="da-DK" dirty="0"/>
          </a:p>
        </p:txBody>
      </p:sp>
      <p:sp>
        <p:nvSpPr>
          <p:cNvPr id="4" name="Footer Placeholder 3"/>
          <p:cNvSpPr>
            <a:spLocks noGrp="1"/>
          </p:cNvSpPr>
          <p:nvPr>
            <p:ph type="ftr" sz="quarter" idx="11"/>
          </p:nvPr>
        </p:nvSpPr>
        <p:spPr/>
        <p:txBody>
          <a:bodyPr/>
          <a:lstStyle/>
          <a:p>
            <a:r>
              <a:rPr lang="da-DK"/>
              <a:t>Jette Kallehauge</a:t>
            </a:r>
            <a:endParaRPr lang="da-DK" dirty="0"/>
          </a:p>
        </p:txBody>
      </p:sp>
      <p:sp>
        <p:nvSpPr>
          <p:cNvPr id="5" name="Slide Number Placeholder 4"/>
          <p:cNvSpPr>
            <a:spLocks noGrp="1"/>
          </p:cNvSpPr>
          <p:nvPr>
            <p:ph type="sldNum" sz="quarter" idx="12"/>
          </p:nvPr>
        </p:nvSpPr>
        <p:spPr/>
        <p:txBody>
          <a:bodyPr/>
          <a:lstStyle/>
          <a:p>
            <a:fld id="{74447C9C-57A8-4003-9066-4A7E6D84F205}" type="slidenum">
              <a:rPr lang="da-DK" smtClean="0"/>
              <a:t>‹nr.›</a:t>
            </a:fld>
            <a:endParaRPr lang="da-DK" dirty="0"/>
          </a:p>
        </p:txBody>
      </p:sp>
    </p:spTree>
    <p:extLst>
      <p:ext uri="{BB962C8B-B14F-4D97-AF65-F5344CB8AC3E}">
        <p14:creationId xmlns:p14="http://schemas.microsoft.com/office/powerpoint/2010/main" val="3155086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da-DK" dirty="0"/>
          </a:p>
        </p:txBody>
      </p:sp>
      <p:sp>
        <p:nvSpPr>
          <p:cNvPr id="3" name="Date Placeholder 2"/>
          <p:cNvSpPr>
            <a:spLocks noGrp="1"/>
          </p:cNvSpPr>
          <p:nvPr>
            <p:ph type="dt" sz="half" idx="10"/>
          </p:nvPr>
        </p:nvSpPr>
        <p:spPr/>
        <p:txBody>
          <a:bodyPr/>
          <a:lstStyle/>
          <a:p>
            <a:fld id="{8CC77401-02FA-4E92-A157-F1EA97BFC6E5}" type="datetime2">
              <a:rPr lang="da-DK" smtClean="0"/>
              <a:t>6. september 2023</a:t>
            </a:fld>
            <a:endParaRPr lang="da-DK" dirty="0"/>
          </a:p>
        </p:txBody>
      </p:sp>
      <p:sp>
        <p:nvSpPr>
          <p:cNvPr id="4" name="Footer Placeholder 3"/>
          <p:cNvSpPr>
            <a:spLocks noGrp="1"/>
          </p:cNvSpPr>
          <p:nvPr>
            <p:ph type="ftr" sz="quarter" idx="11"/>
          </p:nvPr>
        </p:nvSpPr>
        <p:spPr/>
        <p:txBody>
          <a:bodyPr/>
          <a:lstStyle/>
          <a:p>
            <a:r>
              <a:rPr lang="da-DK"/>
              <a:t>Jette Kallehauge</a:t>
            </a:r>
            <a:endParaRPr lang="da-DK" dirty="0"/>
          </a:p>
        </p:txBody>
      </p:sp>
      <p:sp>
        <p:nvSpPr>
          <p:cNvPr id="5" name="Slide Number Placeholder 4"/>
          <p:cNvSpPr>
            <a:spLocks noGrp="1"/>
          </p:cNvSpPr>
          <p:nvPr>
            <p:ph type="sldNum" sz="quarter" idx="12"/>
          </p:nvPr>
        </p:nvSpPr>
        <p:spPr/>
        <p:txBody>
          <a:bodyPr/>
          <a:lstStyle/>
          <a:p>
            <a:fld id="{74447C9C-57A8-4003-9066-4A7E6D84F205}" type="slidenum">
              <a:rPr lang="da-DK" smtClean="0"/>
              <a:t>‹nr.›</a:t>
            </a:fld>
            <a:endParaRPr lang="da-DK" dirty="0"/>
          </a:p>
        </p:txBody>
      </p:sp>
      <p:sp>
        <p:nvSpPr>
          <p:cNvPr id="7" name="Text Placeholder 7">
            <a:extLst>
              <a:ext uri="{FF2B5EF4-FFF2-40B4-BE49-F238E27FC236}">
                <a16:creationId xmlns:a16="http://schemas.microsoft.com/office/drawing/2014/main" id="{4AE06F40-8F72-4FFE-43A6-58585E0F16AB}"/>
              </a:ext>
            </a:extLst>
          </p:cNvPr>
          <p:cNvSpPr>
            <a:spLocks noGrp="1"/>
          </p:cNvSpPr>
          <p:nvPr>
            <p:ph type="body" sz="quarter" idx="14"/>
          </p:nvPr>
        </p:nvSpPr>
        <p:spPr>
          <a:xfrm>
            <a:off x="628650" y="712096"/>
            <a:ext cx="7886700" cy="675905"/>
          </a:xfrm>
        </p:spPr>
        <p:txBody>
          <a:bodyPr>
            <a:normAutofit/>
          </a:bodyPr>
          <a:lstStyle>
            <a:lvl1pPr marL="0" indent="0">
              <a:buNone/>
              <a:defRPr sz="1800">
                <a:latin typeface="+mj-lt"/>
              </a:defRPr>
            </a:lvl1pPr>
          </a:lstStyle>
          <a:p>
            <a:pPr lvl="0"/>
            <a:r>
              <a:rPr lang="da-DK"/>
              <a:t>Klik for at redigere i master</a:t>
            </a:r>
          </a:p>
        </p:txBody>
      </p:sp>
    </p:spTree>
    <p:extLst>
      <p:ext uri="{BB962C8B-B14F-4D97-AF65-F5344CB8AC3E}">
        <p14:creationId xmlns:p14="http://schemas.microsoft.com/office/powerpoint/2010/main" val="181050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443E7-DF88-4C63-AB72-653FEA0D2612}" type="datetime2">
              <a:rPr lang="da-DK" smtClean="0"/>
              <a:t>6. september 2023</a:t>
            </a:fld>
            <a:endParaRPr lang="da-DK" dirty="0"/>
          </a:p>
        </p:txBody>
      </p:sp>
      <p:sp>
        <p:nvSpPr>
          <p:cNvPr id="3" name="Footer Placeholder 2"/>
          <p:cNvSpPr>
            <a:spLocks noGrp="1"/>
          </p:cNvSpPr>
          <p:nvPr>
            <p:ph type="ftr" sz="quarter" idx="11"/>
          </p:nvPr>
        </p:nvSpPr>
        <p:spPr/>
        <p:txBody>
          <a:bodyPr/>
          <a:lstStyle/>
          <a:p>
            <a:r>
              <a:rPr lang="da-DK"/>
              <a:t>Jette Kallehauge</a:t>
            </a:r>
            <a:endParaRPr lang="da-DK" dirty="0"/>
          </a:p>
        </p:txBody>
      </p:sp>
      <p:sp>
        <p:nvSpPr>
          <p:cNvPr id="4" name="Slide Number Placeholder 3"/>
          <p:cNvSpPr>
            <a:spLocks noGrp="1"/>
          </p:cNvSpPr>
          <p:nvPr>
            <p:ph type="sldNum" sz="quarter" idx="12"/>
          </p:nvPr>
        </p:nvSpPr>
        <p:spPr/>
        <p:txBody>
          <a:bodyPr/>
          <a:lstStyle/>
          <a:p>
            <a:fld id="{74447C9C-57A8-4003-9066-4A7E6D84F205}" type="slidenum">
              <a:rPr lang="da-DK" smtClean="0"/>
              <a:t>‹nr.›</a:t>
            </a:fld>
            <a:endParaRPr lang="da-DK" dirty="0"/>
          </a:p>
        </p:txBody>
      </p:sp>
      <p:sp>
        <p:nvSpPr>
          <p:cNvPr id="5" name="Title 4"/>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141655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ktangel 3"/>
          <p:cNvSpPr/>
          <p:nvPr/>
        </p:nvSpPr>
        <p:spPr>
          <a:xfrm>
            <a:off x="0" y="-1"/>
            <a:ext cx="9144000" cy="5649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dirty="0"/>
          </a:p>
        </p:txBody>
      </p:sp>
      <p:sp>
        <p:nvSpPr>
          <p:cNvPr id="2" name="Title Placeholder 1"/>
          <p:cNvSpPr>
            <a:spLocks noGrp="1"/>
          </p:cNvSpPr>
          <p:nvPr>
            <p:ph type="title"/>
          </p:nvPr>
        </p:nvSpPr>
        <p:spPr>
          <a:xfrm>
            <a:off x="628651" y="98613"/>
            <a:ext cx="6805495" cy="398639"/>
          </a:xfrm>
          <a:prstGeom prst="rect">
            <a:avLst/>
          </a:prstGeom>
        </p:spPr>
        <p:txBody>
          <a:bodyPr vert="horz" lIns="91440" tIns="0" rIns="0" bIns="0" rtlCol="0" anchor="ctr">
            <a:noAutofit/>
          </a:bodyPr>
          <a:lstStyle/>
          <a:p>
            <a:r>
              <a:rPr lang="da-DK" dirty="0"/>
              <a:t>Klik for at redigere i master</a:t>
            </a:r>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da-DK" dirty="0"/>
              <a:t>Edit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 Placeholder 3"/>
          <p:cNvSpPr>
            <a:spLocks noGrp="1"/>
          </p:cNvSpPr>
          <p:nvPr>
            <p:ph type="dt" sz="half" idx="2"/>
          </p:nvPr>
        </p:nvSpPr>
        <p:spPr>
          <a:xfrm>
            <a:off x="628650" y="4847566"/>
            <a:ext cx="1535430" cy="273844"/>
          </a:xfrm>
          <a:prstGeom prst="rect">
            <a:avLst/>
          </a:prstGeom>
        </p:spPr>
        <p:txBody>
          <a:bodyPr vert="horz" lIns="91440" tIns="45720" rIns="91440" bIns="45720" rtlCol="0" anchor="ctr"/>
          <a:lstStyle>
            <a:lvl1pPr algn="l">
              <a:defRPr sz="900">
                <a:solidFill>
                  <a:schemeClr val="tx1"/>
                </a:solidFill>
              </a:defRPr>
            </a:lvl1pPr>
          </a:lstStyle>
          <a:p>
            <a:fld id="{B1564EA8-4A29-458C-84E6-484B46E57720}" type="datetime2">
              <a:rPr lang="da-DK" noProof="0" smtClean="0"/>
              <a:t>6. september 2023</a:t>
            </a:fld>
            <a:endParaRPr lang="da-DK" noProof="0" dirty="0"/>
          </a:p>
        </p:txBody>
      </p:sp>
      <p:sp>
        <p:nvSpPr>
          <p:cNvPr id="5" name="Footer Placeholder 4"/>
          <p:cNvSpPr>
            <a:spLocks noGrp="1"/>
          </p:cNvSpPr>
          <p:nvPr>
            <p:ph type="ftr" sz="quarter" idx="3"/>
          </p:nvPr>
        </p:nvSpPr>
        <p:spPr>
          <a:xfrm>
            <a:off x="2255520" y="4847566"/>
            <a:ext cx="5760720" cy="273844"/>
          </a:xfrm>
          <a:prstGeom prst="rect">
            <a:avLst/>
          </a:prstGeom>
        </p:spPr>
        <p:txBody>
          <a:bodyPr vert="horz" lIns="91440" tIns="45720" rIns="91440" bIns="45720" rtlCol="0" anchor="ctr"/>
          <a:lstStyle>
            <a:lvl1pPr algn="l">
              <a:defRPr sz="900">
                <a:solidFill>
                  <a:schemeClr val="tx1"/>
                </a:solidFill>
              </a:defRPr>
            </a:lvl1pPr>
          </a:lstStyle>
          <a:p>
            <a:r>
              <a:rPr lang="da-DK"/>
              <a:t>Jette Kallehauge</a:t>
            </a:r>
            <a:endParaRPr lang="da-DK" dirty="0"/>
          </a:p>
        </p:txBody>
      </p:sp>
      <p:sp>
        <p:nvSpPr>
          <p:cNvPr id="6" name="Slide Number Placeholder 5"/>
          <p:cNvSpPr>
            <a:spLocks noGrp="1"/>
          </p:cNvSpPr>
          <p:nvPr>
            <p:ph type="sldNum" sz="quarter" idx="4"/>
          </p:nvPr>
        </p:nvSpPr>
        <p:spPr>
          <a:xfrm>
            <a:off x="8091158" y="4847566"/>
            <a:ext cx="424192" cy="273844"/>
          </a:xfrm>
          <a:prstGeom prst="rect">
            <a:avLst/>
          </a:prstGeom>
        </p:spPr>
        <p:txBody>
          <a:bodyPr vert="horz" lIns="91440" tIns="45720" rIns="91440" bIns="45720" rtlCol="0" anchor="ctr"/>
          <a:lstStyle>
            <a:lvl1pPr algn="r">
              <a:defRPr sz="900">
                <a:solidFill>
                  <a:schemeClr val="tx1"/>
                </a:solidFill>
              </a:defRPr>
            </a:lvl1pPr>
          </a:lstStyle>
          <a:p>
            <a:fld id="{74447C9C-57A8-4003-9066-4A7E6D84F205}" type="slidenum">
              <a:rPr lang="da-DK" smtClean="0"/>
              <a:pPr/>
              <a:t>‹nr.›</a:t>
            </a:fld>
            <a:endParaRPr lang="da-DK" dirty="0"/>
          </a:p>
        </p:txBody>
      </p:sp>
      <p:cxnSp>
        <p:nvCxnSpPr>
          <p:cNvPr id="9" name="Lige forbindelse 6"/>
          <p:cNvCxnSpPr/>
          <p:nvPr/>
        </p:nvCxnSpPr>
        <p:spPr>
          <a:xfrm>
            <a:off x="0" y="4824557"/>
            <a:ext cx="9144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Billede 9">
            <a:extLst>
              <a:ext uri="{FF2B5EF4-FFF2-40B4-BE49-F238E27FC236}">
                <a16:creationId xmlns:a16="http://schemas.microsoft.com/office/drawing/2014/main" id="{F1743E11-D8BE-4D28-F4F0-E6FE08D07C01}"/>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7870200" y="79237"/>
            <a:ext cx="1077835" cy="406511"/>
          </a:xfrm>
          <a:prstGeom prst="rect">
            <a:avLst/>
          </a:prstGeom>
        </p:spPr>
      </p:pic>
    </p:spTree>
    <p:extLst>
      <p:ext uri="{BB962C8B-B14F-4D97-AF65-F5344CB8AC3E}">
        <p14:creationId xmlns:p14="http://schemas.microsoft.com/office/powerpoint/2010/main" val="2187612668"/>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71" r:id="rId8"/>
    <p:sldLayoutId id="2147483667" r:id="rId9"/>
    <p:sldLayoutId id="2147483668" r:id="rId10"/>
    <p:sldLayoutId id="2147483669"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Lst>
  <p:hf sldNum="0" hdr="0"/>
  <p:txStyles>
    <p:titleStyle>
      <a:lvl1pPr algn="l" defTabSz="685800" rtl="0" eaLnBrk="1" latinLnBrk="0" hangingPunct="1">
        <a:lnSpc>
          <a:spcPct val="90000"/>
        </a:lnSpc>
        <a:spcBef>
          <a:spcPct val="0"/>
        </a:spcBef>
        <a:buNone/>
        <a:defRPr sz="2100" b="1" kern="1200">
          <a:solidFill>
            <a:schemeClr val="bg1"/>
          </a:solidFill>
          <a:latin typeface="+mj-lt"/>
          <a:ea typeface="+mj-ea"/>
          <a:cs typeface="+mj-cs"/>
        </a:defRPr>
      </a:lvl1pPr>
    </p:titleStyle>
    <p:bodyStyle>
      <a:lvl1pPr marL="133350" indent="-133350" algn="l" defTabSz="685800" rtl="0" eaLnBrk="1" latinLnBrk="0" hangingPunct="1">
        <a:lnSpc>
          <a:spcPct val="100000"/>
        </a:lnSpc>
        <a:spcBef>
          <a:spcPts val="450"/>
        </a:spcBef>
        <a:buFont typeface="Arial" panose="020B0604020202020204" pitchFamily="34" charset="0"/>
        <a:buChar char="•"/>
        <a:defRPr sz="1500" kern="1200">
          <a:solidFill>
            <a:schemeClr val="tx1"/>
          </a:solidFill>
          <a:latin typeface="+mn-lt"/>
          <a:ea typeface="+mn-ea"/>
          <a:cs typeface="+mn-cs"/>
        </a:defRPr>
      </a:lvl1pPr>
      <a:lvl2pPr marL="267891" indent="-134541" algn="l" defTabSz="685800" rtl="0" eaLnBrk="1" latinLnBrk="0" hangingPunct="1">
        <a:lnSpc>
          <a:spcPct val="100000"/>
        </a:lnSpc>
        <a:spcBef>
          <a:spcPts val="450"/>
        </a:spcBef>
        <a:buFont typeface="Arial" panose="020B0604020202020204" pitchFamily="34" charset="0"/>
        <a:buChar char="•"/>
        <a:defRPr sz="1350" kern="1200">
          <a:solidFill>
            <a:schemeClr val="tx1"/>
          </a:solidFill>
          <a:latin typeface="+mn-lt"/>
          <a:ea typeface="+mn-ea"/>
          <a:cs typeface="+mn-cs"/>
        </a:defRPr>
      </a:lvl2pPr>
      <a:lvl3pPr marL="404813" indent="-136922" algn="l" defTabSz="685800" rtl="0" eaLnBrk="1" latinLnBrk="0" hangingPunct="1">
        <a:lnSpc>
          <a:spcPct val="100000"/>
        </a:lnSpc>
        <a:spcBef>
          <a:spcPts val="450"/>
        </a:spcBef>
        <a:buFont typeface="Arial" panose="020B0604020202020204" pitchFamily="34" charset="0"/>
        <a:buChar char="•"/>
        <a:defRPr sz="1200" kern="1200">
          <a:solidFill>
            <a:schemeClr val="tx1"/>
          </a:solidFill>
          <a:latin typeface="+mn-lt"/>
          <a:ea typeface="+mn-ea"/>
          <a:cs typeface="+mn-cs"/>
        </a:defRPr>
      </a:lvl3pPr>
      <a:lvl4pPr marL="538163" indent="-133350" algn="l" defTabSz="685800" rtl="0" eaLnBrk="1" latinLnBrk="0" hangingPunct="1">
        <a:lnSpc>
          <a:spcPct val="100000"/>
        </a:lnSpc>
        <a:spcBef>
          <a:spcPts val="450"/>
        </a:spcBef>
        <a:buFont typeface="Arial" panose="020B0604020202020204" pitchFamily="34" charset="0"/>
        <a:buChar char="•"/>
        <a:defRPr sz="1050" kern="1200">
          <a:solidFill>
            <a:schemeClr val="tx1"/>
          </a:solidFill>
          <a:latin typeface="+mn-lt"/>
          <a:ea typeface="+mn-ea"/>
          <a:cs typeface="+mn-cs"/>
        </a:defRPr>
      </a:lvl4pPr>
      <a:lvl5pPr marL="672704" indent="-134541" algn="l" defTabSz="685800" rtl="0" eaLnBrk="1" latinLnBrk="0" hangingPunct="1">
        <a:lnSpc>
          <a:spcPct val="100000"/>
        </a:lnSpc>
        <a:spcBef>
          <a:spcPts val="450"/>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AR34FQXYClQ" TargetMode="External"/><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8.pn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https://www.youtube.com/watch?v=8L8__fsFhIY&amp;feature=emb_logo"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hyperlink" Target="http://www.videnscenterfordemens.dk/forskning/adex/" TargetMode="External"/><Relationship Id="rId5" Type="http://schemas.openxmlformats.org/officeDocument/2006/relationships/image" Target="../media/image58.jpeg"/><Relationship Id="rId4" Type="http://schemas.openxmlformats.org/officeDocument/2006/relationships/image" Target="../media/image5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dT0CnvYJzFg"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CD77D-BD04-93D5-C2AC-7AB7B14E0775}"/>
              </a:ext>
            </a:extLst>
          </p:cNvPr>
          <p:cNvSpPr>
            <a:spLocks noGrp="1"/>
          </p:cNvSpPr>
          <p:nvPr>
            <p:ph type="ctrTitle"/>
          </p:nvPr>
        </p:nvSpPr>
        <p:spPr/>
        <p:txBody>
          <a:bodyPr/>
          <a:lstStyle/>
          <a:p>
            <a:r>
              <a:rPr lang="da-DK" dirty="0"/>
              <a:t>Værktøjskassen</a:t>
            </a:r>
            <a:br>
              <a:rPr lang="da-DK" dirty="0"/>
            </a:br>
            <a:r>
              <a:rPr lang="da-DK" dirty="0"/>
              <a:t>– støtte til et liv med demens</a:t>
            </a:r>
          </a:p>
        </p:txBody>
      </p:sp>
      <p:sp>
        <p:nvSpPr>
          <p:cNvPr id="3" name="Subtitle 2">
            <a:extLst>
              <a:ext uri="{FF2B5EF4-FFF2-40B4-BE49-F238E27FC236}">
                <a16:creationId xmlns:a16="http://schemas.microsoft.com/office/drawing/2014/main" id="{BD22D59C-0913-34F3-BCEB-C72D183EBAD9}"/>
              </a:ext>
            </a:extLst>
          </p:cNvPr>
          <p:cNvSpPr>
            <a:spLocks noGrp="1"/>
          </p:cNvSpPr>
          <p:nvPr>
            <p:ph type="subTitle" idx="1"/>
          </p:nvPr>
        </p:nvSpPr>
        <p:spPr/>
        <p:txBody>
          <a:bodyPr/>
          <a:lstStyle/>
          <a:p>
            <a:endParaRPr lang="da-DK" dirty="0"/>
          </a:p>
        </p:txBody>
      </p:sp>
    </p:spTree>
    <p:extLst>
      <p:ext uri="{BB962C8B-B14F-4D97-AF65-F5344CB8AC3E}">
        <p14:creationId xmlns:p14="http://schemas.microsoft.com/office/powerpoint/2010/main" val="186443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36904" y="51520"/>
            <a:ext cx="6172200" cy="369317"/>
          </a:xfrm>
        </p:spPr>
        <p:txBody>
          <a:bodyPr/>
          <a:lstStyle/>
          <a:p>
            <a:r>
              <a:rPr lang="da-DK" dirty="0"/>
              <a:t>Hverdagsliv og livskvalitet</a:t>
            </a:r>
          </a:p>
        </p:txBody>
      </p:sp>
      <p:sp>
        <p:nvSpPr>
          <p:cNvPr id="5" name="Pladsholder til indhold 4"/>
          <p:cNvSpPr>
            <a:spLocks noGrp="1"/>
          </p:cNvSpPr>
          <p:nvPr>
            <p:ph idx="1"/>
          </p:nvPr>
        </p:nvSpPr>
        <p:spPr>
          <a:xfrm>
            <a:off x="784994" y="1303947"/>
            <a:ext cx="3858709" cy="1694152"/>
          </a:xfrm>
        </p:spPr>
        <p:txBody>
          <a:bodyPr>
            <a:normAutofit/>
          </a:bodyPr>
          <a:lstStyle/>
          <a:p>
            <a:pPr lvl="0"/>
            <a:r>
              <a:rPr lang="da-DK" dirty="0"/>
              <a:t>Styrker fornemmelsen af at være den person, man altid har været</a:t>
            </a:r>
          </a:p>
          <a:p>
            <a:pPr lvl="0"/>
            <a:r>
              <a:rPr lang="da-DK" dirty="0"/>
              <a:t>Vedligeholder færdigheder</a:t>
            </a:r>
          </a:p>
          <a:p>
            <a:pPr lvl="0"/>
            <a:r>
              <a:rPr lang="da-DK" dirty="0"/>
              <a:t>Giver struktur i hverdagen</a:t>
            </a:r>
          </a:p>
          <a:p>
            <a:pPr lvl="0"/>
            <a:r>
              <a:rPr lang="da-DK" dirty="0"/>
              <a:t>Giver glæde og mening i hverdagen</a:t>
            </a:r>
          </a:p>
          <a:p>
            <a:pPr marL="0" indent="0">
              <a:buNone/>
            </a:pPr>
            <a:endParaRPr lang="da-DK" dirty="0"/>
          </a:p>
          <a:p>
            <a:pPr marL="0" indent="0">
              <a:buNone/>
            </a:pPr>
            <a:endParaRPr lang="da-DK" dirty="0"/>
          </a:p>
          <a:p>
            <a:pPr marL="0" indent="0">
              <a:buNone/>
            </a:pPr>
            <a:endParaRPr lang="da-DK" dirty="0"/>
          </a:p>
          <a:p>
            <a:endParaRPr lang="da-DK" dirty="0"/>
          </a:p>
        </p:txBody>
      </p:sp>
      <p:sp>
        <p:nvSpPr>
          <p:cNvPr id="6" name="Pladsholder til tekst 5"/>
          <p:cNvSpPr>
            <a:spLocks noGrp="1"/>
          </p:cNvSpPr>
          <p:nvPr>
            <p:ph type="body" sz="quarter" idx="13"/>
          </p:nvPr>
        </p:nvSpPr>
        <p:spPr>
          <a:xfrm>
            <a:off x="765401" y="925348"/>
            <a:ext cx="3207131" cy="369316"/>
          </a:xfrm>
        </p:spPr>
        <p:txBody>
          <a:bodyPr/>
          <a:lstStyle/>
          <a:p>
            <a:r>
              <a:rPr lang="da-DK" b="1" dirty="0"/>
              <a:t>De daglige aktiviteter: </a:t>
            </a:r>
            <a:endParaRPr lang="da-DK" dirty="0"/>
          </a:p>
        </p:txBody>
      </p:sp>
      <p:sp>
        <p:nvSpPr>
          <p:cNvPr id="3" name="Pladsholder til dato 2">
            <a:extLst>
              <a:ext uri="{FF2B5EF4-FFF2-40B4-BE49-F238E27FC236}">
                <a16:creationId xmlns:a16="http://schemas.microsoft.com/office/drawing/2014/main" id="{FF357644-804A-4D0C-ACB0-758CD754DC22}"/>
              </a:ext>
            </a:extLst>
          </p:cNvPr>
          <p:cNvSpPr>
            <a:spLocks noGrp="1"/>
          </p:cNvSpPr>
          <p:nvPr>
            <p:ph type="dt" sz="half" idx="10"/>
          </p:nvPr>
        </p:nvSpPr>
        <p:spPr/>
        <p:txBody>
          <a:bodyPr/>
          <a:lstStyle/>
          <a:p>
            <a:r>
              <a:rPr lang="da-DK"/>
              <a:t>Revideret efterår 2023</a:t>
            </a:r>
            <a:endParaRPr lang="da-DK" dirty="0"/>
          </a:p>
        </p:txBody>
      </p:sp>
      <p:sp>
        <p:nvSpPr>
          <p:cNvPr id="10" name="Pladsholder til sidefod 9">
            <a:extLst>
              <a:ext uri="{FF2B5EF4-FFF2-40B4-BE49-F238E27FC236}">
                <a16:creationId xmlns:a16="http://schemas.microsoft.com/office/drawing/2014/main" id="{6E9036A4-D2A5-46B1-B970-915B8290A549}"/>
              </a:ext>
            </a:extLst>
          </p:cNvPr>
          <p:cNvSpPr>
            <a:spLocks noGrp="1"/>
          </p:cNvSpPr>
          <p:nvPr>
            <p:ph type="ftr" sz="quarter" idx="11"/>
          </p:nvPr>
        </p:nvSpPr>
        <p:spPr/>
        <p:txBody>
          <a:bodyPr/>
          <a:lstStyle/>
          <a:p>
            <a:r>
              <a:rPr lang="da-DK"/>
              <a:t>Billedmateriale: Nationalt Videnscenter for Demens / Colourbox.dk </a:t>
            </a:r>
            <a:endParaRPr lang="da-DK" dirty="0"/>
          </a:p>
        </p:txBody>
      </p:sp>
      <p:pic>
        <p:nvPicPr>
          <p:cNvPr id="11" name="Billede 10">
            <a:extLst>
              <a:ext uri="{FF2B5EF4-FFF2-40B4-BE49-F238E27FC236}">
                <a16:creationId xmlns:a16="http://schemas.microsoft.com/office/drawing/2014/main" id="{4E41B04A-D3A8-47C7-819A-FB3A6C705C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2936" y="2001067"/>
            <a:ext cx="1877801" cy="1242497"/>
          </a:xfrm>
          <a:prstGeom prst="rect">
            <a:avLst/>
          </a:prstGeom>
        </p:spPr>
      </p:pic>
      <p:pic>
        <p:nvPicPr>
          <p:cNvPr id="12" name="Billede 11">
            <a:extLst>
              <a:ext uri="{FF2B5EF4-FFF2-40B4-BE49-F238E27FC236}">
                <a16:creationId xmlns:a16="http://schemas.microsoft.com/office/drawing/2014/main" id="{8323FD6C-2698-4B35-87C1-112E7192D6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52936" y="3359959"/>
            <a:ext cx="1931176" cy="1281703"/>
          </a:xfrm>
          <a:prstGeom prst="rect">
            <a:avLst/>
          </a:prstGeom>
        </p:spPr>
      </p:pic>
      <p:pic>
        <p:nvPicPr>
          <p:cNvPr id="13" name="Billede 12">
            <a:extLst>
              <a:ext uri="{FF2B5EF4-FFF2-40B4-BE49-F238E27FC236}">
                <a16:creationId xmlns:a16="http://schemas.microsoft.com/office/drawing/2014/main" id="{62F0D811-CFC0-4591-B2F2-2A49FD4999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52935" y="632202"/>
            <a:ext cx="1877801" cy="1242497"/>
          </a:xfrm>
          <a:prstGeom prst="rect">
            <a:avLst/>
          </a:prstGeom>
        </p:spPr>
      </p:pic>
      <p:pic>
        <p:nvPicPr>
          <p:cNvPr id="14" name="Billede 13">
            <a:extLst>
              <a:ext uri="{FF2B5EF4-FFF2-40B4-BE49-F238E27FC236}">
                <a16:creationId xmlns:a16="http://schemas.microsoft.com/office/drawing/2014/main" id="{FE8862C4-0CF8-40BF-8AAD-53F2B4574E3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27617" y="3356539"/>
            <a:ext cx="1956172" cy="1298186"/>
          </a:xfrm>
          <a:prstGeom prst="rect">
            <a:avLst/>
          </a:prstGeom>
        </p:spPr>
      </p:pic>
      <p:pic>
        <p:nvPicPr>
          <p:cNvPr id="15" name="Billede 14">
            <a:extLst>
              <a:ext uri="{FF2B5EF4-FFF2-40B4-BE49-F238E27FC236}">
                <a16:creationId xmlns:a16="http://schemas.microsoft.com/office/drawing/2014/main" id="{45B94C21-CA31-4566-A2C3-D957415E98F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0216" y="3359959"/>
            <a:ext cx="1929738" cy="1298186"/>
          </a:xfrm>
          <a:prstGeom prst="rect">
            <a:avLst/>
          </a:prstGeom>
        </p:spPr>
      </p:pic>
    </p:spTree>
    <p:extLst>
      <p:ext uri="{BB962C8B-B14F-4D97-AF65-F5344CB8AC3E}">
        <p14:creationId xmlns:p14="http://schemas.microsoft.com/office/powerpoint/2010/main" val="2339588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074269" y="901595"/>
            <a:ext cx="3471863" cy="3655219"/>
          </a:xfrm>
        </p:spPr>
        <p:txBody>
          <a:bodyPr>
            <a:normAutofit/>
          </a:bodyPr>
          <a:lstStyle/>
          <a:p>
            <a:pPr marL="0" indent="0">
              <a:buNone/>
            </a:pPr>
            <a:endParaRPr lang="da-DK" dirty="0"/>
          </a:p>
          <a:p>
            <a:pPr marL="0" indent="0">
              <a:buNone/>
            </a:pPr>
            <a:r>
              <a:rPr lang="da-DK" dirty="0"/>
              <a:t>	</a:t>
            </a:r>
          </a:p>
        </p:txBody>
      </p:sp>
      <p:sp>
        <p:nvSpPr>
          <p:cNvPr id="7" name="Pladsholder til tekst 6"/>
          <p:cNvSpPr>
            <a:spLocks noGrp="1"/>
          </p:cNvSpPr>
          <p:nvPr>
            <p:ph type="body" sz="half" idx="2"/>
          </p:nvPr>
        </p:nvSpPr>
        <p:spPr>
          <a:xfrm>
            <a:off x="707245" y="1437155"/>
            <a:ext cx="3966717" cy="1494186"/>
          </a:xfrm>
        </p:spPr>
        <p:txBody>
          <a:bodyPr>
            <a:noAutofit/>
          </a:bodyPr>
          <a:lstStyle/>
          <a:p>
            <a:pPr marL="214313" indent="-214313">
              <a:buFont typeface="Arial" panose="020B0604020202020204" pitchFamily="34" charset="0"/>
              <a:buChar char="•"/>
            </a:pPr>
            <a:r>
              <a:rPr lang="da-DK" sz="1500" dirty="0"/>
              <a:t>at klare økonomien</a:t>
            </a:r>
          </a:p>
          <a:p>
            <a:pPr marL="214313" indent="-214313">
              <a:buFont typeface="Arial" panose="020B0604020202020204" pitchFamily="34" charset="0"/>
              <a:buChar char="•"/>
            </a:pPr>
            <a:r>
              <a:rPr lang="da-DK" sz="1500" dirty="0"/>
              <a:t>at køre bil</a:t>
            </a:r>
          </a:p>
          <a:p>
            <a:pPr marL="214313" indent="-214313">
              <a:buFont typeface="Arial" panose="020B0604020202020204" pitchFamily="34" charset="0"/>
              <a:buChar char="•"/>
            </a:pPr>
            <a:r>
              <a:rPr lang="da-DK" sz="1500" dirty="0"/>
              <a:t>at finde vej</a:t>
            </a:r>
          </a:p>
          <a:p>
            <a:pPr marL="214313" indent="-214313">
              <a:buFont typeface="Arial" panose="020B0604020202020204" pitchFamily="34" charset="0"/>
              <a:buChar char="•"/>
            </a:pPr>
            <a:r>
              <a:rPr lang="da-DK" sz="1500" dirty="0"/>
              <a:t>at lave mad og passe hus og have</a:t>
            </a:r>
          </a:p>
          <a:p>
            <a:pPr marL="214313" indent="-214313">
              <a:buFont typeface="Arial" panose="020B0604020202020204" pitchFamily="34" charset="0"/>
              <a:buChar char="•"/>
            </a:pPr>
            <a:r>
              <a:rPr lang="da-DK" sz="1500" dirty="0"/>
              <a:t>at strukturere hverdagens aktiviteter</a:t>
            </a:r>
          </a:p>
          <a:p>
            <a:pPr marL="214313" indent="-214313">
              <a:buFont typeface="Arial" panose="020B0604020202020204" pitchFamily="34" charset="0"/>
              <a:buChar char="•"/>
            </a:pPr>
            <a:endParaRPr lang="da-DK" sz="1500" dirty="0"/>
          </a:p>
        </p:txBody>
      </p:sp>
      <p:sp>
        <p:nvSpPr>
          <p:cNvPr id="2" name="Titel 1"/>
          <p:cNvSpPr>
            <a:spLocks noGrp="1"/>
          </p:cNvSpPr>
          <p:nvPr>
            <p:ph type="title"/>
          </p:nvPr>
        </p:nvSpPr>
        <p:spPr/>
        <p:txBody>
          <a:bodyPr/>
          <a:lstStyle/>
          <a:p>
            <a:r>
              <a:rPr lang="da-DK" dirty="0"/>
              <a:t>Udfordringer i hverdagen</a:t>
            </a:r>
          </a:p>
        </p:txBody>
      </p:sp>
      <p:sp>
        <p:nvSpPr>
          <p:cNvPr id="9" name="Pladsholder til tekst 8"/>
          <p:cNvSpPr>
            <a:spLocks noGrp="1"/>
          </p:cNvSpPr>
          <p:nvPr>
            <p:ph type="body" sz="quarter" idx="13"/>
          </p:nvPr>
        </p:nvSpPr>
        <p:spPr>
          <a:xfrm>
            <a:off x="654372" y="740569"/>
            <a:ext cx="5743576" cy="766007"/>
          </a:xfrm>
        </p:spPr>
        <p:txBody>
          <a:bodyPr>
            <a:normAutofit fontScale="55000" lnSpcReduction="20000"/>
          </a:bodyPr>
          <a:lstStyle/>
          <a:p>
            <a:r>
              <a:rPr lang="da-DK" sz="3300" dirty="0"/>
              <a:t>Når man får en demenssygdom, kan man opleve udfordringer med at klare aktiviteter i hverdagen – fx:</a:t>
            </a:r>
          </a:p>
          <a:p>
            <a:r>
              <a:rPr lang="da-DK" dirty="0"/>
              <a:t> </a:t>
            </a:r>
          </a:p>
          <a:p>
            <a:endParaRPr lang="da-DK" dirty="0"/>
          </a:p>
        </p:txBody>
      </p:sp>
      <p:sp>
        <p:nvSpPr>
          <p:cNvPr id="4" name="Pladsholder til dato 3">
            <a:extLst>
              <a:ext uri="{FF2B5EF4-FFF2-40B4-BE49-F238E27FC236}">
                <a16:creationId xmlns:a16="http://schemas.microsoft.com/office/drawing/2014/main" id="{6AB25094-9602-4137-BAC7-3C041A032080}"/>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32D7D5D4-80F6-4D05-8007-E0732374CC82}"/>
              </a:ext>
            </a:extLst>
          </p:cNvPr>
          <p:cNvSpPr>
            <a:spLocks noGrp="1"/>
          </p:cNvSpPr>
          <p:nvPr>
            <p:ph type="ftr" sz="quarter" idx="11"/>
          </p:nvPr>
        </p:nvSpPr>
        <p:spPr/>
        <p:txBody>
          <a:bodyPr/>
          <a:lstStyle/>
          <a:p>
            <a:r>
              <a:rPr lang="da-DK"/>
              <a:t>Billedmateriale: Nationalt Videnscenter for Demens / Colourbox.dk </a:t>
            </a:r>
            <a:endParaRPr lang="da-DK" dirty="0"/>
          </a:p>
        </p:txBody>
      </p:sp>
      <p:pic>
        <p:nvPicPr>
          <p:cNvPr id="6" name="Billede 5">
            <a:extLst>
              <a:ext uri="{FF2B5EF4-FFF2-40B4-BE49-F238E27FC236}">
                <a16:creationId xmlns:a16="http://schemas.microsoft.com/office/drawing/2014/main" id="{D3436CD5-B57D-48C3-B8EC-19D88E1584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80946" y="3233784"/>
            <a:ext cx="2005175" cy="1322816"/>
          </a:xfrm>
          <a:prstGeom prst="rect">
            <a:avLst/>
          </a:prstGeom>
        </p:spPr>
      </p:pic>
      <p:pic>
        <p:nvPicPr>
          <p:cNvPr id="10" name="Billede 9">
            <a:extLst>
              <a:ext uri="{FF2B5EF4-FFF2-40B4-BE49-F238E27FC236}">
                <a16:creationId xmlns:a16="http://schemas.microsoft.com/office/drawing/2014/main" id="{212C01C4-5428-42E5-AE81-8424B1CB94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58517" y="3214191"/>
            <a:ext cx="2005175" cy="1322816"/>
          </a:xfrm>
          <a:prstGeom prst="rect">
            <a:avLst/>
          </a:prstGeom>
        </p:spPr>
      </p:pic>
      <p:pic>
        <p:nvPicPr>
          <p:cNvPr id="12" name="Billede 11">
            <a:extLst>
              <a:ext uri="{FF2B5EF4-FFF2-40B4-BE49-F238E27FC236}">
                <a16:creationId xmlns:a16="http://schemas.microsoft.com/office/drawing/2014/main" id="{F0D4ED86-751C-42A9-80CD-A4CB286AC6E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7609" y="3227252"/>
            <a:ext cx="1938248" cy="1288331"/>
          </a:xfrm>
          <a:prstGeom prst="rect">
            <a:avLst/>
          </a:prstGeom>
        </p:spPr>
      </p:pic>
    </p:spTree>
    <p:extLst>
      <p:ext uri="{BB962C8B-B14F-4D97-AF65-F5344CB8AC3E}">
        <p14:creationId xmlns:p14="http://schemas.microsoft.com/office/powerpoint/2010/main" val="3127655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074269" y="901595"/>
            <a:ext cx="3471863" cy="3655219"/>
          </a:xfrm>
        </p:spPr>
        <p:txBody>
          <a:bodyPr>
            <a:normAutofit/>
          </a:bodyPr>
          <a:lstStyle/>
          <a:p>
            <a:pPr marL="0" indent="0">
              <a:buNone/>
            </a:pPr>
            <a:endParaRPr lang="da-DK" dirty="0"/>
          </a:p>
          <a:p>
            <a:pPr marL="0" indent="0">
              <a:buNone/>
            </a:pPr>
            <a:r>
              <a:rPr lang="da-DK" dirty="0"/>
              <a:t>	</a:t>
            </a:r>
          </a:p>
        </p:txBody>
      </p:sp>
      <p:sp>
        <p:nvSpPr>
          <p:cNvPr id="7" name="Pladsholder til tekst 6"/>
          <p:cNvSpPr>
            <a:spLocks noGrp="1"/>
          </p:cNvSpPr>
          <p:nvPr>
            <p:ph type="body" sz="half" idx="2"/>
          </p:nvPr>
        </p:nvSpPr>
        <p:spPr>
          <a:xfrm>
            <a:off x="668051" y="1437154"/>
            <a:ext cx="4804243" cy="2804752"/>
          </a:xfrm>
        </p:spPr>
        <p:txBody>
          <a:bodyPr>
            <a:noAutofit/>
          </a:bodyPr>
          <a:lstStyle/>
          <a:p>
            <a:pPr marL="257175" indent="-257175">
              <a:buFont typeface="Arial" panose="020B0604020202020204" pitchFamily="34" charset="0"/>
              <a:buChar char="•"/>
            </a:pPr>
            <a:r>
              <a:rPr lang="da-DK" sz="1500" dirty="0"/>
              <a:t>at følge med i aviser og nyheder</a:t>
            </a:r>
          </a:p>
          <a:p>
            <a:pPr marL="257175" indent="-257175">
              <a:buFont typeface="Arial" panose="020B0604020202020204" pitchFamily="34" charset="0"/>
              <a:buChar char="•"/>
            </a:pPr>
            <a:r>
              <a:rPr lang="da-DK" sz="1500" dirty="0"/>
              <a:t>at huske aftaler, tid og sted</a:t>
            </a:r>
          </a:p>
          <a:p>
            <a:pPr marL="257175" indent="-257175">
              <a:buFont typeface="Arial" panose="020B0604020202020204" pitchFamily="34" charset="0"/>
              <a:buChar char="•"/>
            </a:pPr>
            <a:r>
              <a:rPr lang="da-DK" sz="1500" dirty="0"/>
              <a:t>at følge med i drøftelser i socialt samvær</a:t>
            </a:r>
          </a:p>
          <a:p>
            <a:pPr marL="257175" indent="-257175">
              <a:buFont typeface="Arial" panose="020B0604020202020204" pitchFamily="34" charset="0"/>
              <a:buChar char="•"/>
            </a:pPr>
            <a:r>
              <a:rPr lang="da-DK" sz="1500" dirty="0"/>
              <a:t>at deltage i kulturelle tilbud, sport/motion og </a:t>
            </a:r>
            <a:br>
              <a:rPr lang="da-DK" sz="1500" dirty="0"/>
            </a:br>
            <a:r>
              <a:rPr lang="da-DK" sz="1500" dirty="0"/>
              <a:t>andet, som man tidligere har holdt af</a:t>
            </a:r>
          </a:p>
          <a:p>
            <a:pPr marL="214313" indent="-214313">
              <a:buFont typeface="Arial" panose="020B0604020202020204" pitchFamily="34" charset="0"/>
              <a:buChar char="•"/>
            </a:pPr>
            <a:endParaRPr lang="da-DK" sz="1500" dirty="0"/>
          </a:p>
        </p:txBody>
      </p:sp>
      <p:sp>
        <p:nvSpPr>
          <p:cNvPr id="2" name="Titel 1"/>
          <p:cNvSpPr>
            <a:spLocks noGrp="1"/>
          </p:cNvSpPr>
          <p:nvPr>
            <p:ph type="title"/>
          </p:nvPr>
        </p:nvSpPr>
        <p:spPr/>
        <p:txBody>
          <a:bodyPr/>
          <a:lstStyle/>
          <a:p>
            <a:r>
              <a:rPr lang="da-DK" dirty="0"/>
              <a:t>Involvering i samfundslivet</a:t>
            </a:r>
          </a:p>
        </p:txBody>
      </p:sp>
      <p:sp>
        <p:nvSpPr>
          <p:cNvPr id="9" name="Pladsholder til tekst 8"/>
          <p:cNvSpPr>
            <a:spLocks noGrp="1"/>
          </p:cNvSpPr>
          <p:nvPr>
            <p:ph type="body" sz="quarter" idx="13"/>
          </p:nvPr>
        </p:nvSpPr>
        <p:spPr>
          <a:xfrm>
            <a:off x="647846" y="740569"/>
            <a:ext cx="5743576" cy="766007"/>
          </a:xfrm>
        </p:spPr>
        <p:txBody>
          <a:bodyPr>
            <a:normAutofit fontScale="47500" lnSpcReduction="20000"/>
          </a:bodyPr>
          <a:lstStyle/>
          <a:p>
            <a:r>
              <a:rPr lang="da-DK" sz="3300" dirty="0"/>
              <a:t>Når man får en demenssygdom, kan man opleve udfordringer med at kunne involvere sig i samfundslivet – fx:</a:t>
            </a:r>
          </a:p>
          <a:p>
            <a:r>
              <a:rPr lang="da-DK" dirty="0"/>
              <a:t> </a:t>
            </a:r>
          </a:p>
          <a:p>
            <a:endParaRPr lang="da-DK" dirty="0"/>
          </a:p>
        </p:txBody>
      </p:sp>
      <p:sp>
        <p:nvSpPr>
          <p:cNvPr id="4" name="Pladsholder til dato 3">
            <a:extLst>
              <a:ext uri="{FF2B5EF4-FFF2-40B4-BE49-F238E27FC236}">
                <a16:creationId xmlns:a16="http://schemas.microsoft.com/office/drawing/2014/main" id="{6AB25094-9602-4137-BAC7-3C041A032080}"/>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32D7D5D4-80F6-4D05-8007-E0732374CC82}"/>
              </a:ext>
            </a:extLst>
          </p:cNvPr>
          <p:cNvSpPr>
            <a:spLocks noGrp="1"/>
          </p:cNvSpPr>
          <p:nvPr>
            <p:ph type="ftr" sz="quarter" idx="11"/>
          </p:nvPr>
        </p:nvSpPr>
        <p:spPr/>
        <p:txBody>
          <a:bodyPr/>
          <a:lstStyle/>
          <a:p>
            <a:r>
              <a:rPr lang="da-DK"/>
              <a:t>Billedmateriale: Nationalt Videnscenter for Demens / Colourbox.dk </a:t>
            </a:r>
            <a:endParaRPr lang="da-DK" dirty="0"/>
          </a:p>
        </p:txBody>
      </p:sp>
      <p:pic>
        <p:nvPicPr>
          <p:cNvPr id="6" name="Billede 5">
            <a:extLst>
              <a:ext uri="{FF2B5EF4-FFF2-40B4-BE49-F238E27FC236}">
                <a16:creationId xmlns:a16="http://schemas.microsoft.com/office/drawing/2014/main" id="{124117D5-DEC5-41E6-AFA0-666A791E5E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6565" y="3164360"/>
            <a:ext cx="1953471" cy="1348269"/>
          </a:xfrm>
          <a:prstGeom prst="rect">
            <a:avLst/>
          </a:prstGeom>
        </p:spPr>
      </p:pic>
      <p:pic>
        <p:nvPicPr>
          <p:cNvPr id="8" name="Billede 7">
            <a:extLst>
              <a:ext uri="{FF2B5EF4-FFF2-40B4-BE49-F238E27FC236}">
                <a16:creationId xmlns:a16="http://schemas.microsoft.com/office/drawing/2014/main" id="{7B57A771-2F97-45E2-BF33-A24D1CCCE8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4979" y="3164360"/>
            <a:ext cx="2049857" cy="1348269"/>
          </a:xfrm>
          <a:prstGeom prst="rect">
            <a:avLst/>
          </a:prstGeom>
        </p:spPr>
      </p:pic>
      <p:pic>
        <p:nvPicPr>
          <p:cNvPr id="10" name="Billede 9">
            <a:extLst>
              <a:ext uri="{FF2B5EF4-FFF2-40B4-BE49-F238E27FC236}">
                <a16:creationId xmlns:a16="http://schemas.microsoft.com/office/drawing/2014/main" id="{35DCDF3E-BDF3-4B2B-BEE5-4956D27302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87376" y="3137876"/>
            <a:ext cx="2049856" cy="1374754"/>
          </a:xfrm>
          <a:prstGeom prst="rect">
            <a:avLst/>
          </a:prstGeom>
        </p:spPr>
      </p:pic>
    </p:spTree>
    <p:extLst>
      <p:ext uri="{BB962C8B-B14F-4D97-AF65-F5344CB8AC3E}">
        <p14:creationId xmlns:p14="http://schemas.microsoft.com/office/powerpoint/2010/main" val="88197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C4BABB-9A34-4952-9CE7-FE6F0E53E3EB}"/>
              </a:ext>
            </a:extLst>
          </p:cNvPr>
          <p:cNvSpPr>
            <a:spLocks noGrp="1"/>
          </p:cNvSpPr>
          <p:nvPr>
            <p:ph type="title"/>
          </p:nvPr>
        </p:nvSpPr>
        <p:spPr/>
        <p:txBody>
          <a:bodyPr/>
          <a:lstStyle/>
          <a:p>
            <a:r>
              <a:rPr lang="da-DK" dirty="0"/>
              <a:t>Du kan få gode råd i </a:t>
            </a:r>
            <a:r>
              <a:rPr lang="da-DK"/>
              <a:t>disse hæfter</a:t>
            </a:r>
            <a:endParaRPr lang="da-DK" dirty="0"/>
          </a:p>
        </p:txBody>
      </p:sp>
      <p:pic>
        <p:nvPicPr>
          <p:cNvPr id="8" name="Pladsholder til indhold 7">
            <a:extLst>
              <a:ext uri="{FF2B5EF4-FFF2-40B4-BE49-F238E27FC236}">
                <a16:creationId xmlns:a16="http://schemas.microsoft.com/office/drawing/2014/main" id="{BEBF7A82-56C8-4EFA-A3B5-3C03132244E2}"/>
              </a:ext>
            </a:extLst>
          </p:cNvPr>
          <p:cNvPicPr>
            <a:picLocks noGrp="1" noChangeAspect="1"/>
          </p:cNvPicPr>
          <p:nvPr>
            <p:ph idx="1"/>
          </p:nvPr>
        </p:nvPicPr>
        <p:blipFill rotWithShape="1">
          <a:blip r:embed="rId2"/>
          <a:srcRect l="2965" r="2467"/>
          <a:stretch/>
        </p:blipFill>
        <p:spPr>
          <a:xfrm>
            <a:off x="1252699" y="748783"/>
            <a:ext cx="2920427" cy="3918857"/>
          </a:xfrm>
        </p:spPr>
      </p:pic>
      <p:sp>
        <p:nvSpPr>
          <p:cNvPr id="4" name="Pladsholder til dato 3">
            <a:extLst>
              <a:ext uri="{FF2B5EF4-FFF2-40B4-BE49-F238E27FC236}">
                <a16:creationId xmlns:a16="http://schemas.microsoft.com/office/drawing/2014/main" id="{91E9AA63-558B-4EE4-A623-83F1FEE00D9F}"/>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BBD76353-EEEC-4A48-9F2A-55E70524A237}"/>
              </a:ext>
            </a:extLst>
          </p:cNvPr>
          <p:cNvSpPr>
            <a:spLocks noGrp="1"/>
          </p:cNvSpPr>
          <p:nvPr>
            <p:ph type="ftr" sz="quarter" idx="11"/>
          </p:nvPr>
        </p:nvSpPr>
        <p:spPr/>
        <p:txBody>
          <a:bodyPr/>
          <a:lstStyle/>
          <a:p>
            <a:r>
              <a:rPr lang="da-DK"/>
              <a:t>Billedmateriale: Nationalt Videnscenter for Demens / Colourbox.dk </a:t>
            </a:r>
            <a:endParaRPr lang="da-DK" dirty="0"/>
          </a:p>
        </p:txBody>
      </p:sp>
      <p:pic>
        <p:nvPicPr>
          <p:cNvPr id="10" name="Billede 9">
            <a:extLst>
              <a:ext uri="{FF2B5EF4-FFF2-40B4-BE49-F238E27FC236}">
                <a16:creationId xmlns:a16="http://schemas.microsoft.com/office/drawing/2014/main" id="{03B0D909-CAAF-467D-9A24-D69DB4764461}"/>
              </a:ext>
            </a:extLst>
          </p:cNvPr>
          <p:cNvPicPr>
            <a:picLocks noChangeAspect="1"/>
          </p:cNvPicPr>
          <p:nvPr/>
        </p:nvPicPr>
        <p:blipFill>
          <a:blip r:embed="rId3"/>
          <a:stretch>
            <a:fillRect/>
          </a:stretch>
        </p:blipFill>
        <p:spPr>
          <a:xfrm>
            <a:off x="5083600" y="748782"/>
            <a:ext cx="2816678" cy="3918857"/>
          </a:xfrm>
          <a:prstGeom prst="rect">
            <a:avLst/>
          </a:prstGeom>
        </p:spPr>
      </p:pic>
    </p:spTree>
    <p:extLst>
      <p:ext uri="{BB962C8B-B14F-4D97-AF65-F5344CB8AC3E}">
        <p14:creationId xmlns:p14="http://schemas.microsoft.com/office/powerpoint/2010/main" val="28623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0B42F726-18E4-4F1D-98E0-A4DF8DC16B2D}"/>
              </a:ext>
            </a:extLst>
          </p:cNvPr>
          <p:cNvSpPr>
            <a:spLocks noGrp="1"/>
          </p:cNvSpPr>
          <p:nvPr>
            <p:ph type="title"/>
          </p:nvPr>
        </p:nvSpPr>
        <p:spPr/>
        <p:txBody>
          <a:bodyPr/>
          <a:lstStyle/>
          <a:p>
            <a:r>
              <a:rPr lang="da-DK" dirty="0"/>
              <a:t>Hvordan kan man hjælpe?</a:t>
            </a:r>
          </a:p>
        </p:txBody>
      </p:sp>
      <p:pic>
        <p:nvPicPr>
          <p:cNvPr id="11" name="Pladsholder til indhold 10">
            <a:extLst>
              <a:ext uri="{FF2B5EF4-FFF2-40B4-BE49-F238E27FC236}">
                <a16:creationId xmlns:a16="http://schemas.microsoft.com/office/drawing/2014/main" id="{2810092D-1590-44BA-BEF7-7DC53FA336F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674450" y="1341255"/>
            <a:ext cx="5268459" cy="2924645"/>
          </a:xfrm>
          <a:prstGeom prst="rect">
            <a:avLst/>
          </a:prstGeom>
        </p:spPr>
      </p:pic>
      <p:sp>
        <p:nvSpPr>
          <p:cNvPr id="4" name="Pladsholder til dato 3">
            <a:extLst>
              <a:ext uri="{FF2B5EF4-FFF2-40B4-BE49-F238E27FC236}">
                <a16:creationId xmlns:a16="http://schemas.microsoft.com/office/drawing/2014/main" id="{CFC7520F-3069-4B6B-8857-070B51629662}"/>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96EBC84D-E87A-4A5E-8A1B-CF8091968521}"/>
              </a:ext>
            </a:extLst>
          </p:cNvPr>
          <p:cNvSpPr>
            <a:spLocks noGrp="1"/>
          </p:cNvSpPr>
          <p:nvPr>
            <p:ph type="ftr" sz="quarter" idx="11"/>
          </p:nvPr>
        </p:nvSpPr>
        <p:spPr/>
        <p:txBody>
          <a:bodyPr/>
          <a:lstStyle/>
          <a:p>
            <a:r>
              <a:rPr lang="da-DK"/>
              <a:t>Billedmateriale: Nationalt Videnscenter for Demens / Colourbox.dk </a:t>
            </a:r>
            <a:endParaRPr lang="da-DK" dirty="0"/>
          </a:p>
        </p:txBody>
      </p:sp>
      <p:sp>
        <p:nvSpPr>
          <p:cNvPr id="10" name="Pladsholder til tekst 9">
            <a:extLst>
              <a:ext uri="{FF2B5EF4-FFF2-40B4-BE49-F238E27FC236}">
                <a16:creationId xmlns:a16="http://schemas.microsoft.com/office/drawing/2014/main" id="{BC665555-EA80-41AD-9A89-0EC007343D7A}"/>
              </a:ext>
            </a:extLst>
          </p:cNvPr>
          <p:cNvSpPr>
            <a:spLocks noGrp="1"/>
          </p:cNvSpPr>
          <p:nvPr>
            <p:ph type="body" sz="quarter" idx="13"/>
          </p:nvPr>
        </p:nvSpPr>
        <p:spPr/>
        <p:txBody>
          <a:bodyPr>
            <a:normAutofit fontScale="25000" lnSpcReduction="20000"/>
          </a:bodyPr>
          <a:lstStyle/>
          <a:p>
            <a:r>
              <a:rPr lang="da-DK" sz="5400" b="1" dirty="0"/>
              <a:t>SE VIDEO: </a:t>
            </a:r>
            <a:r>
              <a:rPr lang="da-DK" sz="5400" dirty="0"/>
              <a:t>Gode råd til hvad kan man gøre som ven eller bekendt  </a:t>
            </a:r>
            <a:br>
              <a:rPr lang="da-DK" sz="4800" dirty="0"/>
            </a:br>
            <a:br>
              <a:rPr lang="da-DK" sz="4800" dirty="0"/>
            </a:br>
            <a:r>
              <a:rPr lang="da-DK" sz="4200" dirty="0">
                <a:hlinkClick r:id="rId3"/>
              </a:rPr>
              <a:t>https://www.youtube.com/watch?v=AR34FQXYClQ</a:t>
            </a:r>
            <a:r>
              <a:rPr lang="da-DK" sz="4200" dirty="0"/>
              <a:t> </a:t>
            </a:r>
            <a:br>
              <a:rPr lang="da-DK" dirty="0"/>
            </a:br>
            <a:br>
              <a:rPr lang="da-DK" dirty="0"/>
            </a:br>
            <a:endParaRPr lang="da-DK" sz="1650" dirty="0">
              <a:latin typeface="+mn-lt"/>
            </a:endParaRPr>
          </a:p>
        </p:txBody>
      </p:sp>
      <p:sp>
        <p:nvSpPr>
          <p:cNvPr id="12" name="Rektangel 11">
            <a:extLst>
              <a:ext uri="{FF2B5EF4-FFF2-40B4-BE49-F238E27FC236}">
                <a16:creationId xmlns:a16="http://schemas.microsoft.com/office/drawing/2014/main" id="{4AD3BC2F-DECC-45E6-8F7D-075DF0E0B050}"/>
              </a:ext>
            </a:extLst>
          </p:cNvPr>
          <p:cNvSpPr/>
          <p:nvPr/>
        </p:nvSpPr>
        <p:spPr>
          <a:xfrm>
            <a:off x="5231674" y="4441317"/>
            <a:ext cx="2292615" cy="230832"/>
          </a:xfrm>
          <a:prstGeom prst="rect">
            <a:avLst/>
          </a:prstGeom>
        </p:spPr>
        <p:txBody>
          <a:bodyPr wrap="none">
            <a:spAutoFit/>
          </a:bodyPr>
          <a:lstStyle/>
          <a:p>
            <a:r>
              <a:rPr lang="da-DK" sz="900" dirty="0"/>
              <a:t>Video produceret af Varde.tv og 101- Frames</a:t>
            </a:r>
          </a:p>
        </p:txBody>
      </p:sp>
    </p:spTree>
    <p:extLst>
      <p:ext uri="{BB962C8B-B14F-4D97-AF65-F5344CB8AC3E}">
        <p14:creationId xmlns:p14="http://schemas.microsoft.com/office/powerpoint/2010/main" val="3329494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Hverdagen og livskvalitet</a:t>
            </a:r>
          </a:p>
        </p:txBody>
      </p:sp>
      <p:sp>
        <p:nvSpPr>
          <p:cNvPr id="3" name="Pladsholder til indhold 2"/>
          <p:cNvSpPr>
            <a:spLocks noGrp="1"/>
          </p:cNvSpPr>
          <p:nvPr>
            <p:ph idx="1"/>
          </p:nvPr>
        </p:nvSpPr>
        <p:spPr>
          <a:xfrm>
            <a:off x="665193" y="889980"/>
            <a:ext cx="3716986" cy="3239243"/>
          </a:xfrm>
        </p:spPr>
        <p:txBody>
          <a:bodyPr>
            <a:normAutofit/>
          </a:bodyPr>
          <a:lstStyle/>
          <a:p>
            <a:pPr marL="0" indent="0">
              <a:buNone/>
            </a:pPr>
            <a:r>
              <a:rPr lang="da-DK" sz="1800" b="1" dirty="0">
                <a:latin typeface="+mj-lt"/>
              </a:rPr>
              <a:t>Sygdommen kan medføre tab af:</a:t>
            </a:r>
          </a:p>
          <a:p>
            <a:r>
              <a:rPr lang="da-DK" dirty="0"/>
              <a:t>Tidligere roller</a:t>
            </a:r>
          </a:p>
          <a:p>
            <a:r>
              <a:rPr lang="da-DK" dirty="0"/>
              <a:t>Arbejde</a:t>
            </a:r>
          </a:p>
          <a:p>
            <a:r>
              <a:rPr lang="da-DK" dirty="0"/>
              <a:t>Selvbestemmelse </a:t>
            </a:r>
          </a:p>
          <a:p>
            <a:r>
              <a:rPr lang="da-DK" dirty="0"/>
              <a:t>Selvtillid og selvværd </a:t>
            </a:r>
          </a:p>
          <a:p>
            <a:r>
              <a:rPr lang="da-DK" dirty="0"/>
              <a:t>Identitet</a:t>
            </a:r>
          </a:p>
          <a:p>
            <a:pPr marL="0" indent="0">
              <a:buNone/>
            </a:pPr>
            <a:endParaRPr lang="da-DK" dirty="0"/>
          </a:p>
          <a:p>
            <a:pPr marL="0" indent="0">
              <a:buNone/>
            </a:pPr>
            <a:r>
              <a:rPr lang="da-DK" sz="1800" b="1" dirty="0"/>
              <a:t>Og kan medføre:</a:t>
            </a:r>
          </a:p>
          <a:p>
            <a:r>
              <a:rPr lang="da-DK" dirty="0"/>
              <a:t>Nedsat livskvalitet og velbefindende</a:t>
            </a:r>
          </a:p>
          <a:p>
            <a:pPr marL="0" indent="0">
              <a:buNone/>
            </a:pPr>
            <a:endParaRPr lang="da-DK" dirty="0"/>
          </a:p>
        </p:txBody>
      </p:sp>
      <p:sp>
        <p:nvSpPr>
          <p:cNvPr id="4" name="Pladsholder til dato 3">
            <a:extLst>
              <a:ext uri="{FF2B5EF4-FFF2-40B4-BE49-F238E27FC236}">
                <a16:creationId xmlns:a16="http://schemas.microsoft.com/office/drawing/2014/main" id="{64D2B83D-F71C-47EE-84C2-91D491F42ECE}"/>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FE18C1FF-C983-4988-8286-174ECC1EE7D9}"/>
              </a:ext>
            </a:extLst>
          </p:cNvPr>
          <p:cNvSpPr>
            <a:spLocks noGrp="1"/>
          </p:cNvSpPr>
          <p:nvPr>
            <p:ph type="ftr" sz="quarter" idx="11"/>
          </p:nvPr>
        </p:nvSpPr>
        <p:spPr/>
        <p:txBody>
          <a:bodyPr/>
          <a:lstStyle/>
          <a:p>
            <a:r>
              <a:rPr lang="da-DK"/>
              <a:t>Billedmateriale: Nationalt Videnscenter for Demens / Colourbox.dk </a:t>
            </a:r>
            <a:endParaRPr lang="da-DK" dirty="0"/>
          </a:p>
        </p:txBody>
      </p:sp>
      <p:pic>
        <p:nvPicPr>
          <p:cNvPr id="7" name="Billede 6">
            <a:extLst>
              <a:ext uri="{FF2B5EF4-FFF2-40B4-BE49-F238E27FC236}">
                <a16:creationId xmlns:a16="http://schemas.microsoft.com/office/drawing/2014/main" id="{A93AF48F-291B-42EF-8C5D-CB438C0B1C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34468" y="2115064"/>
            <a:ext cx="1888366" cy="1266518"/>
          </a:xfrm>
          <a:prstGeom prst="rect">
            <a:avLst/>
          </a:prstGeom>
        </p:spPr>
      </p:pic>
      <p:pic>
        <p:nvPicPr>
          <p:cNvPr id="10" name="Billede 9">
            <a:extLst>
              <a:ext uri="{FF2B5EF4-FFF2-40B4-BE49-F238E27FC236}">
                <a16:creationId xmlns:a16="http://schemas.microsoft.com/office/drawing/2014/main" id="{071CDA78-DC62-4AFB-88B1-CE6BE39D7B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95819" y="976990"/>
            <a:ext cx="2098784" cy="1387387"/>
          </a:xfrm>
          <a:prstGeom prst="rect">
            <a:avLst/>
          </a:prstGeom>
        </p:spPr>
      </p:pic>
      <p:pic>
        <p:nvPicPr>
          <p:cNvPr id="11" name="Billede 10">
            <a:extLst>
              <a:ext uri="{FF2B5EF4-FFF2-40B4-BE49-F238E27FC236}">
                <a16:creationId xmlns:a16="http://schemas.microsoft.com/office/drawing/2014/main" id="{8C11D0F4-7144-4E11-8610-2427C38C88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55824" y="3032056"/>
            <a:ext cx="2077971" cy="1387387"/>
          </a:xfrm>
          <a:prstGeom prst="rect">
            <a:avLst/>
          </a:prstGeom>
        </p:spPr>
      </p:pic>
    </p:spTree>
    <p:extLst>
      <p:ext uri="{BB962C8B-B14F-4D97-AF65-F5344CB8AC3E}">
        <p14:creationId xmlns:p14="http://schemas.microsoft.com/office/powerpoint/2010/main" val="3301093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Hvad er vigtigt </a:t>
            </a:r>
          </a:p>
        </p:txBody>
      </p:sp>
      <p:sp>
        <p:nvSpPr>
          <p:cNvPr id="3" name="Pladsholder til indhold 2"/>
          <p:cNvSpPr>
            <a:spLocks noGrp="1"/>
          </p:cNvSpPr>
          <p:nvPr>
            <p:ph idx="1"/>
          </p:nvPr>
        </p:nvSpPr>
        <p:spPr>
          <a:xfrm>
            <a:off x="667440" y="1014379"/>
            <a:ext cx="7215994" cy="3618343"/>
          </a:xfrm>
        </p:spPr>
        <p:txBody>
          <a:bodyPr>
            <a:noAutofit/>
          </a:bodyPr>
          <a:lstStyle/>
          <a:p>
            <a:r>
              <a:rPr lang="da-DK" dirty="0"/>
              <a:t>Hvad er vigtigt for dig – før, nu og i fremtiden?</a:t>
            </a:r>
            <a:br>
              <a:rPr lang="da-DK" dirty="0"/>
            </a:br>
            <a:endParaRPr lang="da-DK" dirty="0"/>
          </a:p>
          <a:p>
            <a:r>
              <a:rPr lang="da-DK" dirty="0"/>
              <a:t>Hvilke udfordringer oplever du i dagligdagen som følge af demens?</a:t>
            </a:r>
            <a:br>
              <a:rPr lang="da-DK" dirty="0"/>
            </a:br>
            <a:endParaRPr lang="da-DK" dirty="0"/>
          </a:p>
          <a:p>
            <a:r>
              <a:rPr lang="da-DK" dirty="0"/>
              <a:t>Hvilke udfordringer oplever du, at din nærtstående med demens har i sit hverdagsliv?</a:t>
            </a:r>
            <a:br>
              <a:rPr lang="da-DK" dirty="0"/>
            </a:br>
            <a:endParaRPr lang="da-DK" dirty="0"/>
          </a:p>
          <a:p>
            <a:r>
              <a:rPr lang="da-DK" dirty="0"/>
              <a:t>Af hvem og hvor kan jeg få hjælp til at finde en løsning? </a:t>
            </a:r>
          </a:p>
          <a:p>
            <a:pPr lvl="2"/>
            <a:r>
              <a:rPr lang="da-DK" sz="1350" dirty="0"/>
              <a:t>Familie og venner</a:t>
            </a:r>
          </a:p>
          <a:p>
            <a:pPr lvl="2"/>
            <a:r>
              <a:rPr lang="da-DK" sz="1350" dirty="0"/>
              <a:t>Demenskoordinator </a:t>
            </a:r>
          </a:p>
          <a:p>
            <a:pPr lvl="2"/>
            <a:r>
              <a:rPr lang="da-DK" sz="1350" dirty="0"/>
              <a:t>Hjemmesider</a:t>
            </a:r>
          </a:p>
          <a:p>
            <a:pPr lvl="2"/>
            <a:r>
              <a:rPr lang="da-DK" sz="1350" dirty="0"/>
              <a:t>Litteratur </a:t>
            </a:r>
          </a:p>
          <a:p>
            <a:pPr lvl="2"/>
            <a:r>
              <a:rPr lang="da-DK" sz="1350" dirty="0"/>
              <a:t>Kurser og samtale med ligestillede </a:t>
            </a:r>
          </a:p>
          <a:p>
            <a:endParaRPr lang="da-DK" dirty="0"/>
          </a:p>
        </p:txBody>
      </p:sp>
      <p:sp>
        <p:nvSpPr>
          <p:cNvPr id="6" name="Pladsholder til dato 5">
            <a:extLst>
              <a:ext uri="{FF2B5EF4-FFF2-40B4-BE49-F238E27FC236}">
                <a16:creationId xmlns:a16="http://schemas.microsoft.com/office/drawing/2014/main" id="{B6EDBD59-0046-4321-BC7A-9C12A1C4E872}"/>
              </a:ext>
            </a:extLst>
          </p:cNvPr>
          <p:cNvSpPr>
            <a:spLocks noGrp="1"/>
          </p:cNvSpPr>
          <p:nvPr>
            <p:ph type="dt" sz="half" idx="10"/>
          </p:nvPr>
        </p:nvSpPr>
        <p:spPr/>
        <p:txBody>
          <a:bodyPr/>
          <a:lstStyle/>
          <a:p>
            <a:r>
              <a:rPr lang="da-DK"/>
              <a:t>Revideret efterår 2023</a:t>
            </a:r>
            <a:endParaRPr lang="da-DK" dirty="0"/>
          </a:p>
        </p:txBody>
      </p:sp>
      <p:sp>
        <p:nvSpPr>
          <p:cNvPr id="7" name="Pladsholder til sidefod 6">
            <a:extLst>
              <a:ext uri="{FF2B5EF4-FFF2-40B4-BE49-F238E27FC236}">
                <a16:creationId xmlns:a16="http://schemas.microsoft.com/office/drawing/2014/main" id="{F0A2D078-D647-4069-9F81-4FC6AA1885FD}"/>
              </a:ext>
            </a:extLst>
          </p:cNvPr>
          <p:cNvSpPr>
            <a:spLocks noGrp="1"/>
          </p:cNvSpPr>
          <p:nvPr>
            <p:ph type="ftr" sz="quarter" idx="11"/>
          </p:nvPr>
        </p:nvSpPr>
        <p:spPr/>
        <p:txBody>
          <a:bodyPr/>
          <a:lstStyle/>
          <a:p>
            <a:r>
              <a:rPr lang="da-DK"/>
              <a:t>Billedmateriale: Nationalt Videnscenter for Demens / Colourbox.dk </a:t>
            </a:r>
            <a:endParaRPr lang="da-DK" dirty="0"/>
          </a:p>
        </p:txBody>
      </p:sp>
      <p:sp>
        <p:nvSpPr>
          <p:cNvPr id="4" name="Tekstfelt 3">
            <a:extLst>
              <a:ext uri="{FF2B5EF4-FFF2-40B4-BE49-F238E27FC236}">
                <a16:creationId xmlns:a16="http://schemas.microsoft.com/office/drawing/2014/main" id="{42ADDB61-B4BC-467D-9E5A-C70349354CA4}"/>
              </a:ext>
            </a:extLst>
          </p:cNvPr>
          <p:cNvSpPr txBox="1"/>
          <p:nvPr/>
        </p:nvSpPr>
        <p:spPr>
          <a:xfrm>
            <a:off x="673979" y="599955"/>
            <a:ext cx="4056006" cy="251803"/>
          </a:xfrm>
          <a:prstGeom prst="rect">
            <a:avLst/>
          </a:prstGeom>
          <a:noFill/>
        </p:spPr>
        <p:txBody>
          <a:bodyPr wrap="square" lIns="67500" rtlCol="0">
            <a:noAutofit/>
          </a:bodyPr>
          <a:lstStyle/>
          <a:p>
            <a:r>
              <a:rPr lang="da-DK" b="1" dirty="0"/>
              <a:t>Hvad er vigtigt at overveje?</a:t>
            </a:r>
          </a:p>
        </p:txBody>
      </p:sp>
    </p:spTree>
    <p:extLst>
      <p:ext uri="{BB962C8B-B14F-4D97-AF65-F5344CB8AC3E}">
        <p14:creationId xmlns:p14="http://schemas.microsoft.com/office/powerpoint/2010/main" val="1013901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8655" y="22091"/>
            <a:ext cx="6172200" cy="457363"/>
          </a:xfrm>
        </p:spPr>
        <p:txBody>
          <a:bodyPr/>
          <a:lstStyle/>
          <a:p>
            <a:r>
              <a:rPr lang="da-DK" dirty="0"/>
              <a:t>Det hele menneske – hvem er du?</a:t>
            </a:r>
          </a:p>
        </p:txBody>
      </p:sp>
      <p:sp>
        <p:nvSpPr>
          <p:cNvPr id="3" name="Pladsholder til dato 2">
            <a:extLst>
              <a:ext uri="{FF2B5EF4-FFF2-40B4-BE49-F238E27FC236}">
                <a16:creationId xmlns:a16="http://schemas.microsoft.com/office/drawing/2014/main" id="{2CB1916B-974F-4A17-BE40-EAFB4983C078}"/>
              </a:ext>
            </a:extLst>
          </p:cNvPr>
          <p:cNvSpPr>
            <a:spLocks noGrp="1"/>
          </p:cNvSpPr>
          <p:nvPr>
            <p:ph type="dt" sz="half" idx="10"/>
          </p:nvPr>
        </p:nvSpPr>
        <p:spPr/>
        <p:txBody>
          <a:bodyPr/>
          <a:lstStyle/>
          <a:p>
            <a:r>
              <a:rPr lang="da-DK"/>
              <a:t>Revideret efterår 2023</a:t>
            </a:r>
            <a:endParaRPr lang="da-DK" dirty="0"/>
          </a:p>
        </p:txBody>
      </p:sp>
      <p:sp>
        <p:nvSpPr>
          <p:cNvPr id="4" name="Pladsholder til sidefod 3">
            <a:extLst>
              <a:ext uri="{FF2B5EF4-FFF2-40B4-BE49-F238E27FC236}">
                <a16:creationId xmlns:a16="http://schemas.microsoft.com/office/drawing/2014/main" id="{DC079C7A-C8B3-421C-8CDD-DF4A3C8FA813}"/>
              </a:ext>
            </a:extLst>
          </p:cNvPr>
          <p:cNvSpPr>
            <a:spLocks noGrp="1"/>
          </p:cNvSpPr>
          <p:nvPr>
            <p:ph type="ftr" sz="quarter" idx="11"/>
          </p:nvPr>
        </p:nvSpPr>
        <p:spPr/>
        <p:txBody>
          <a:bodyPr/>
          <a:lstStyle/>
          <a:p>
            <a:r>
              <a:rPr lang="da-DK"/>
              <a:t>Billedmateriale: Nationalt Videnscenter for Demens / Colourbox.dk </a:t>
            </a:r>
            <a:endParaRPr lang="da-DK" dirty="0"/>
          </a:p>
        </p:txBody>
      </p:sp>
      <p:pic>
        <p:nvPicPr>
          <p:cNvPr id="8" name="Billede 7">
            <a:extLst>
              <a:ext uri="{FF2B5EF4-FFF2-40B4-BE49-F238E27FC236}">
                <a16:creationId xmlns:a16="http://schemas.microsoft.com/office/drawing/2014/main" id="{116D7A4B-4B08-4544-A0C5-4ABA3FCDAE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8043" y="1173230"/>
            <a:ext cx="2833210" cy="2797041"/>
          </a:xfrm>
          <a:prstGeom prst="rect">
            <a:avLst/>
          </a:prstGeom>
        </p:spPr>
      </p:pic>
      <p:graphicFrame>
        <p:nvGraphicFramePr>
          <p:cNvPr id="11" name="Diagram 10">
            <a:extLst>
              <a:ext uri="{FF2B5EF4-FFF2-40B4-BE49-F238E27FC236}">
                <a16:creationId xmlns:a16="http://schemas.microsoft.com/office/drawing/2014/main" id="{41BFE96D-3803-4316-8380-3C208E04A32F}"/>
              </a:ext>
            </a:extLst>
          </p:cNvPr>
          <p:cNvGraphicFramePr/>
          <p:nvPr>
            <p:extLst>
              <p:ext uri="{D42A27DB-BD31-4B8C-83A1-F6EECF244321}">
                <p14:modId xmlns:p14="http://schemas.microsoft.com/office/powerpoint/2010/main" val="4176513126"/>
              </p:ext>
            </p:extLst>
          </p:nvPr>
        </p:nvGraphicFramePr>
        <p:xfrm>
          <a:off x="1401925" y="610224"/>
          <a:ext cx="6330810" cy="41287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kstfelt 11">
            <a:extLst>
              <a:ext uri="{FF2B5EF4-FFF2-40B4-BE49-F238E27FC236}">
                <a16:creationId xmlns:a16="http://schemas.microsoft.com/office/drawing/2014/main" id="{76420E16-E340-4DCC-9F7D-41678CF19333}"/>
              </a:ext>
            </a:extLst>
          </p:cNvPr>
          <p:cNvSpPr txBox="1"/>
          <p:nvPr/>
        </p:nvSpPr>
        <p:spPr>
          <a:xfrm>
            <a:off x="1507142" y="629593"/>
            <a:ext cx="1366263" cy="351266"/>
          </a:xfrm>
          <a:prstGeom prst="rect">
            <a:avLst/>
          </a:prstGeom>
          <a:noFill/>
        </p:spPr>
        <p:txBody>
          <a:bodyPr wrap="none" lIns="67500" rtlCol="0">
            <a:noAutofit/>
          </a:bodyPr>
          <a:lstStyle/>
          <a:p>
            <a:r>
              <a:rPr lang="da-DK" b="1" dirty="0"/>
              <a:t>Samtalehjulet:</a:t>
            </a:r>
            <a:endParaRPr lang="da-DK" sz="1500" b="1" dirty="0"/>
          </a:p>
        </p:txBody>
      </p:sp>
    </p:spTree>
    <p:extLst>
      <p:ext uri="{BB962C8B-B14F-4D97-AF65-F5344CB8AC3E}">
        <p14:creationId xmlns:p14="http://schemas.microsoft.com/office/powerpoint/2010/main" val="374064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2BC96024-C28A-4438-9BE8-F35D73605DA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A2E4C244-0F2C-4001-A7DB-5ED732127C2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graphicEl>
                                              <a:dgm id="{11D613A9-796D-46A1-B319-45846674C15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graphicEl>
                                              <a:dgm id="{C838471E-F828-46DF-B30A-3E71E605786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graphicEl>
                                              <a:dgm id="{45550A3C-6863-4CA9-9CF0-717802453A1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graphicEl>
                                              <a:dgm id="{F43C61A0-04C4-40FF-B90B-687A350B484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graphicEl>
                                              <a:dgm id="{6ACF87E6-BB6C-4919-9CB5-92E579CB73C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graphicEl>
                                              <a:dgm id="{46C51D99-1769-4266-935E-D979C7233424}"/>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graphicEl>
                                              <a:dgm id="{424F0135-966B-411A-8B2A-D892DE29E843}"/>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graphicEl>
                                              <a:dgm id="{BEE0021C-D91C-44CC-BB47-7F94BFFBF5F0}"/>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graphicEl>
                                              <a:dgm id="{2A7F4982-BB6B-4D59-AEED-280CD460C22D}"/>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graphicEl>
                                              <a:dgm id="{E68E14DD-E21B-4943-878E-C696B4B50DBB}"/>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graphicEl>
                                              <a:dgm id="{7E5EEAD5-4C4F-4AC5-BFB1-998D3B293FAE}"/>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graphicEl>
                                              <a:dgm id="{78BF0B54-4396-4492-A6F6-053FC9A37C9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7365E7-F0EB-46CC-9D13-ED52380B884D}"/>
              </a:ext>
            </a:extLst>
          </p:cNvPr>
          <p:cNvSpPr>
            <a:spLocks noGrp="1"/>
          </p:cNvSpPr>
          <p:nvPr>
            <p:ph type="title"/>
          </p:nvPr>
        </p:nvSpPr>
        <p:spPr/>
        <p:txBody>
          <a:bodyPr/>
          <a:lstStyle/>
          <a:p>
            <a:r>
              <a:rPr lang="da-DK" dirty="0"/>
              <a:t>Omgivelser og personer i nærmiljøet</a:t>
            </a:r>
          </a:p>
        </p:txBody>
      </p:sp>
      <p:sp>
        <p:nvSpPr>
          <p:cNvPr id="4" name="Pladsholder til dato 3">
            <a:extLst>
              <a:ext uri="{FF2B5EF4-FFF2-40B4-BE49-F238E27FC236}">
                <a16:creationId xmlns:a16="http://schemas.microsoft.com/office/drawing/2014/main" id="{E377ADDD-116C-463A-BDC2-5E4B55A30E6E}"/>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0629B619-9548-4549-BFE1-F5DDACA266F8}"/>
              </a:ext>
            </a:extLst>
          </p:cNvPr>
          <p:cNvSpPr>
            <a:spLocks noGrp="1"/>
          </p:cNvSpPr>
          <p:nvPr>
            <p:ph type="ftr" sz="quarter" idx="11"/>
          </p:nvPr>
        </p:nvSpPr>
        <p:spPr/>
        <p:txBody>
          <a:bodyPr/>
          <a:lstStyle/>
          <a:p>
            <a:r>
              <a:rPr lang="da-DK"/>
              <a:t>Billedmateriale: Nationalt Videnscenter for Demens / Colourbox.dk </a:t>
            </a:r>
            <a:endParaRPr lang="da-DK" dirty="0"/>
          </a:p>
        </p:txBody>
      </p:sp>
      <p:graphicFrame>
        <p:nvGraphicFramePr>
          <p:cNvPr id="7" name="Diagram 6">
            <a:extLst>
              <a:ext uri="{FF2B5EF4-FFF2-40B4-BE49-F238E27FC236}">
                <a16:creationId xmlns:a16="http://schemas.microsoft.com/office/drawing/2014/main" id="{21BB42B2-8D8B-4BF8-8598-75861FE93107}"/>
              </a:ext>
            </a:extLst>
          </p:cNvPr>
          <p:cNvGraphicFramePr/>
          <p:nvPr>
            <p:extLst>
              <p:ext uri="{D42A27DB-BD31-4B8C-83A1-F6EECF244321}">
                <p14:modId xmlns:p14="http://schemas.microsoft.com/office/powerpoint/2010/main" val="2254177609"/>
              </p:ext>
            </p:extLst>
          </p:nvPr>
        </p:nvGraphicFramePr>
        <p:xfrm>
          <a:off x="1569875" y="769776"/>
          <a:ext cx="6004248" cy="3972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9779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40FA2B-E850-4FF6-83AF-71364370C29D}"/>
              </a:ext>
            </a:extLst>
          </p:cNvPr>
          <p:cNvSpPr>
            <a:spLocks noGrp="1"/>
          </p:cNvSpPr>
          <p:nvPr>
            <p:ph type="title"/>
          </p:nvPr>
        </p:nvSpPr>
        <p:spPr/>
        <p:txBody>
          <a:bodyPr/>
          <a:lstStyle/>
          <a:p>
            <a:r>
              <a:rPr lang="da-DK" dirty="0"/>
              <a:t>Hverdagsliv</a:t>
            </a:r>
          </a:p>
        </p:txBody>
      </p:sp>
      <p:sp>
        <p:nvSpPr>
          <p:cNvPr id="4" name="Pladsholder til indhold 3">
            <a:extLst>
              <a:ext uri="{FF2B5EF4-FFF2-40B4-BE49-F238E27FC236}">
                <a16:creationId xmlns:a16="http://schemas.microsoft.com/office/drawing/2014/main" id="{3F4E1E53-5A67-4498-A90F-A7BD331524A5}"/>
              </a:ext>
            </a:extLst>
          </p:cNvPr>
          <p:cNvSpPr>
            <a:spLocks noGrp="1"/>
          </p:cNvSpPr>
          <p:nvPr>
            <p:ph idx="1"/>
          </p:nvPr>
        </p:nvSpPr>
        <p:spPr>
          <a:xfrm>
            <a:off x="647834" y="1019913"/>
            <a:ext cx="5540693" cy="2333997"/>
          </a:xfrm>
        </p:spPr>
        <p:txBody>
          <a:bodyPr>
            <a:normAutofit/>
          </a:bodyPr>
          <a:lstStyle/>
          <a:p>
            <a:r>
              <a:rPr lang="da-DK" dirty="0"/>
              <a:t>Alsidige aktiviteter er godt for hjernen – forsøg at være aktiv både fysisk, mentalt og socialt</a:t>
            </a:r>
            <a:br>
              <a:rPr lang="da-DK" dirty="0"/>
            </a:br>
            <a:endParaRPr lang="da-DK" dirty="0"/>
          </a:p>
          <a:p>
            <a:r>
              <a:rPr lang="da-DK" dirty="0"/>
              <a:t>Respektér, hvis du har øget behov for pauser og hvile </a:t>
            </a:r>
            <a:br>
              <a:rPr lang="da-DK" dirty="0"/>
            </a:br>
            <a:endParaRPr lang="da-DK" dirty="0"/>
          </a:p>
          <a:p>
            <a:r>
              <a:rPr lang="da-DK" dirty="0"/>
              <a:t>Planlæg, så du laver flest aktiviteter, når du er mest frisk </a:t>
            </a:r>
            <a:br>
              <a:rPr lang="da-DK" dirty="0"/>
            </a:br>
            <a:r>
              <a:rPr lang="da-DK" dirty="0"/>
              <a:t>– fx først på dagen </a:t>
            </a:r>
          </a:p>
          <a:p>
            <a:endParaRPr lang="da-DK" dirty="0"/>
          </a:p>
        </p:txBody>
      </p:sp>
      <p:sp>
        <p:nvSpPr>
          <p:cNvPr id="5" name="Pladsholder til tekst 4">
            <a:extLst>
              <a:ext uri="{FF2B5EF4-FFF2-40B4-BE49-F238E27FC236}">
                <a16:creationId xmlns:a16="http://schemas.microsoft.com/office/drawing/2014/main" id="{02F28CAE-92F9-4BFE-AB1E-9AE237B06B78}"/>
              </a:ext>
            </a:extLst>
          </p:cNvPr>
          <p:cNvSpPr>
            <a:spLocks noGrp="1"/>
          </p:cNvSpPr>
          <p:nvPr>
            <p:ph type="body" sz="quarter" idx="13"/>
          </p:nvPr>
        </p:nvSpPr>
        <p:spPr>
          <a:xfrm>
            <a:off x="634781" y="577453"/>
            <a:ext cx="5915025" cy="442460"/>
          </a:xfrm>
        </p:spPr>
        <p:txBody>
          <a:bodyPr/>
          <a:lstStyle/>
          <a:p>
            <a:r>
              <a:rPr lang="da-DK" b="1" dirty="0"/>
              <a:t>Gode råd til tilpasning af dine aktiviteter: </a:t>
            </a:r>
          </a:p>
          <a:p>
            <a:endParaRPr lang="da-DK" dirty="0"/>
          </a:p>
        </p:txBody>
      </p:sp>
      <p:sp>
        <p:nvSpPr>
          <p:cNvPr id="8" name="Pladsholder til dato 7">
            <a:extLst>
              <a:ext uri="{FF2B5EF4-FFF2-40B4-BE49-F238E27FC236}">
                <a16:creationId xmlns:a16="http://schemas.microsoft.com/office/drawing/2014/main" id="{6808F624-8C05-48D7-9830-8BA603AB6BF2}"/>
              </a:ext>
            </a:extLst>
          </p:cNvPr>
          <p:cNvSpPr>
            <a:spLocks noGrp="1"/>
          </p:cNvSpPr>
          <p:nvPr>
            <p:ph type="dt" sz="half" idx="10"/>
          </p:nvPr>
        </p:nvSpPr>
        <p:spPr/>
        <p:txBody>
          <a:bodyPr/>
          <a:lstStyle/>
          <a:p>
            <a:r>
              <a:rPr lang="da-DK"/>
              <a:t>Revideret efterår 2023</a:t>
            </a:r>
            <a:endParaRPr lang="da-DK" dirty="0"/>
          </a:p>
        </p:txBody>
      </p:sp>
      <p:sp>
        <p:nvSpPr>
          <p:cNvPr id="9" name="Pladsholder til sidefod 8">
            <a:extLst>
              <a:ext uri="{FF2B5EF4-FFF2-40B4-BE49-F238E27FC236}">
                <a16:creationId xmlns:a16="http://schemas.microsoft.com/office/drawing/2014/main" id="{FC2D6E01-C0E9-4F10-8012-CE224082FB25}"/>
              </a:ext>
            </a:extLst>
          </p:cNvPr>
          <p:cNvSpPr>
            <a:spLocks noGrp="1"/>
          </p:cNvSpPr>
          <p:nvPr>
            <p:ph type="ftr" sz="quarter" idx="11"/>
          </p:nvPr>
        </p:nvSpPr>
        <p:spPr/>
        <p:txBody>
          <a:bodyPr/>
          <a:lstStyle/>
          <a:p>
            <a:r>
              <a:rPr lang="da-DK"/>
              <a:t>Billedmateriale: Nationalt Videnscenter for Demens / Colourbox.dk </a:t>
            </a:r>
            <a:endParaRPr lang="da-DK" dirty="0"/>
          </a:p>
        </p:txBody>
      </p:sp>
      <p:pic>
        <p:nvPicPr>
          <p:cNvPr id="3" name="Billede 2">
            <a:extLst>
              <a:ext uri="{FF2B5EF4-FFF2-40B4-BE49-F238E27FC236}">
                <a16:creationId xmlns:a16="http://schemas.microsoft.com/office/drawing/2014/main" id="{A4AF2DD3-86DF-4165-A91F-7BFA9FEB1D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1946" y="3134241"/>
            <a:ext cx="2096830" cy="1431806"/>
          </a:xfrm>
          <a:prstGeom prst="rect">
            <a:avLst/>
          </a:prstGeom>
        </p:spPr>
      </p:pic>
      <p:pic>
        <p:nvPicPr>
          <p:cNvPr id="6" name="Billede 5">
            <a:extLst>
              <a:ext uri="{FF2B5EF4-FFF2-40B4-BE49-F238E27FC236}">
                <a16:creationId xmlns:a16="http://schemas.microsoft.com/office/drawing/2014/main" id="{B53FFDAC-7FCB-4DB7-A35C-A46F7F8F42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61063" y="3147303"/>
            <a:ext cx="2096830" cy="1395756"/>
          </a:xfrm>
          <a:prstGeom prst="rect">
            <a:avLst/>
          </a:prstGeom>
        </p:spPr>
      </p:pic>
      <p:pic>
        <p:nvPicPr>
          <p:cNvPr id="7" name="Billede 6">
            <a:extLst>
              <a:ext uri="{FF2B5EF4-FFF2-40B4-BE49-F238E27FC236}">
                <a16:creationId xmlns:a16="http://schemas.microsoft.com/office/drawing/2014/main" id="{91494C6D-E38A-4C60-8850-7D73BAD3C99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09658" y="3134241"/>
            <a:ext cx="2096830" cy="1431806"/>
          </a:xfrm>
          <a:prstGeom prst="rect">
            <a:avLst/>
          </a:prstGeom>
        </p:spPr>
      </p:pic>
    </p:spTree>
    <p:extLst>
      <p:ext uri="{BB962C8B-B14F-4D97-AF65-F5344CB8AC3E}">
        <p14:creationId xmlns:p14="http://schemas.microsoft.com/office/powerpoint/2010/main" val="2605263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1779584"/>
            <a:ext cx="5829300" cy="998656"/>
          </a:xfrm>
        </p:spPr>
        <p:txBody>
          <a:bodyPr>
            <a:normAutofit fontScale="90000"/>
          </a:bodyPr>
          <a:lstStyle/>
          <a:p>
            <a:r>
              <a:rPr lang="da-DK" sz="3000" dirty="0"/>
              <a:t>Foredragsrække for </a:t>
            </a:r>
            <a:br>
              <a:rPr lang="da-DK" sz="3000" dirty="0"/>
            </a:br>
            <a:r>
              <a:rPr lang="da-DK" sz="3000" dirty="0"/>
              <a:t>personer med demens og pårørende</a:t>
            </a:r>
            <a:br>
              <a:rPr lang="da-DK" sz="3000" dirty="0"/>
            </a:br>
            <a:br>
              <a:rPr lang="da-DK" sz="3000" dirty="0"/>
            </a:br>
            <a:endParaRPr lang="da-DK" sz="7200" b="0" dirty="0"/>
          </a:p>
        </p:txBody>
      </p:sp>
      <p:sp>
        <p:nvSpPr>
          <p:cNvPr id="3" name="Subtitle 2"/>
          <p:cNvSpPr>
            <a:spLocks noGrp="1"/>
          </p:cNvSpPr>
          <p:nvPr>
            <p:ph type="subTitle" idx="1"/>
          </p:nvPr>
        </p:nvSpPr>
        <p:spPr>
          <a:xfrm>
            <a:off x="1657350" y="2929632"/>
            <a:ext cx="5829300" cy="1334344"/>
          </a:xfrm>
        </p:spPr>
        <p:txBody>
          <a:bodyPr>
            <a:normAutofit/>
          </a:bodyPr>
          <a:lstStyle/>
          <a:p>
            <a:r>
              <a:rPr lang="da-DK" dirty="0"/>
              <a:t>Underviser XXX</a:t>
            </a:r>
          </a:p>
          <a:p>
            <a:r>
              <a:rPr lang="da-DK" dirty="0"/>
              <a:t>Dato</a:t>
            </a:r>
          </a:p>
          <a:p>
            <a:r>
              <a:rPr lang="da-DK" dirty="0"/>
              <a:t>Sted</a:t>
            </a:r>
          </a:p>
        </p:txBody>
      </p:sp>
      <p:sp>
        <p:nvSpPr>
          <p:cNvPr id="6" name="Tekstfelt 5">
            <a:extLst>
              <a:ext uri="{FF2B5EF4-FFF2-40B4-BE49-F238E27FC236}">
                <a16:creationId xmlns:a16="http://schemas.microsoft.com/office/drawing/2014/main" id="{DD03E367-CDAF-4AD4-AEE6-77095D37A8FD}"/>
              </a:ext>
            </a:extLst>
          </p:cNvPr>
          <p:cNvSpPr txBox="1"/>
          <p:nvPr/>
        </p:nvSpPr>
        <p:spPr>
          <a:xfrm>
            <a:off x="2944058" y="855489"/>
            <a:ext cx="3255885" cy="576119"/>
          </a:xfrm>
          <a:prstGeom prst="rect">
            <a:avLst/>
          </a:prstGeom>
          <a:noFill/>
        </p:spPr>
        <p:txBody>
          <a:bodyPr wrap="square" lIns="67500" rtlCol="0">
            <a:noAutofit/>
          </a:bodyPr>
          <a:lstStyle/>
          <a:p>
            <a:pPr algn="ctr"/>
            <a:r>
              <a:rPr lang="da-DK" sz="3600" b="1" dirty="0">
                <a:solidFill>
                  <a:schemeClr val="bg1"/>
                </a:solidFill>
                <a:latin typeface="+mj-lt"/>
              </a:rPr>
              <a:t>Velkommen</a:t>
            </a:r>
          </a:p>
        </p:txBody>
      </p:sp>
    </p:spTree>
    <p:extLst>
      <p:ext uri="{BB962C8B-B14F-4D97-AF65-F5344CB8AC3E}">
        <p14:creationId xmlns:p14="http://schemas.microsoft.com/office/powerpoint/2010/main" val="2856602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767381-B543-42DB-88FC-8FD1F3C43F7A}"/>
              </a:ext>
            </a:extLst>
          </p:cNvPr>
          <p:cNvSpPr>
            <a:spLocks noGrp="1"/>
          </p:cNvSpPr>
          <p:nvPr>
            <p:ph type="title"/>
          </p:nvPr>
        </p:nvSpPr>
        <p:spPr/>
        <p:txBody>
          <a:bodyPr/>
          <a:lstStyle/>
          <a:p>
            <a:r>
              <a:rPr lang="da-DK" dirty="0"/>
              <a:t>Hverdagsliv</a:t>
            </a:r>
          </a:p>
        </p:txBody>
      </p:sp>
      <p:sp>
        <p:nvSpPr>
          <p:cNvPr id="3" name="Pladsholder til indhold 2">
            <a:extLst>
              <a:ext uri="{FF2B5EF4-FFF2-40B4-BE49-F238E27FC236}">
                <a16:creationId xmlns:a16="http://schemas.microsoft.com/office/drawing/2014/main" id="{C55D4F72-F9AF-454C-AEE7-774B9766DAC4}"/>
              </a:ext>
            </a:extLst>
          </p:cNvPr>
          <p:cNvSpPr>
            <a:spLocks noGrp="1"/>
          </p:cNvSpPr>
          <p:nvPr>
            <p:ph idx="1"/>
          </p:nvPr>
        </p:nvSpPr>
        <p:spPr>
          <a:xfrm>
            <a:off x="634773" y="1087119"/>
            <a:ext cx="5965031" cy="1909983"/>
          </a:xfrm>
        </p:spPr>
        <p:txBody>
          <a:bodyPr>
            <a:normAutofit/>
          </a:bodyPr>
          <a:lstStyle/>
          <a:p>
            <a:r>
              <a:rPr lang="da-DK" dirty="0"/>
              <a:t>Undgå at planlægge for mange aktiviteter den samme dag</a:t>
            </a:r>
            <a:br>
              <a:rPr lang="da-DK" dirty="0"/>
            </a:br>
            <a:endParaRPr lang="da-DK" dirty="0"/>
          </a:p>
          <a:p>
            <a:r>
              <a:rPr lang="da-DK" dirty="0"/>
              <a:t>Vær opmærksom på, at demenssygdom kan medføre nedsat motivation og lyst til aktiviteter, særligt hvis noget opleves som vanskeligt </a:t>
            </a:r>
            <a:br>
              <a:rPr lang="da-DK" dirty="0"/>
            </a:br>
            <a:endParaRPr lang="da-DK" dirty="0"/>
          </a:p>
          <a:p>
            <a:r>
              <a:rPr lang="da-DK" dirty="0"/>
              <a:t>Planlæg faste aktiviteter i løbet af ugen – og skriv det i kalenderen. </a:t>
            </a:r>
            <a:br>
              <a:rPr lang="da-DK" dirty="0"/>
            </a:br>
            <a:r>
              <a:rPr lang="da-DK" dirty="0"/>
              <a:t>Det kan være nemmere at få noget gjort, når det er ’en aftale’.</a:t>
            </a:r>
          </a:p>
          <a:p>
            <a:endParaRPr lang="da-DK" dirty="0"/>
          </a:p>
        </p:txBody>
      </p:sp>
      <p:sp>
        <p:nvSpPr>
          <p:cNvPr id="5" name="Pladsholder til tekst 4">
            <a:extLst>
              <a:ext uri="{FF2B5EF4-FFF2-40B4-BE49-F238E27FC236}">
                <a16:creationId xmlns:a16="http://schemas.microsoft.com/office/drawing/2014/main" id="{672B7A32-FCB4-4D2B-A1DD-47FF95B15495}"/>
              </a:ext>
            </a:extLst>
          </p:cNvPr>
          <p:cNvSpPr>
            <a:spLocks noGrp="1"/>
          </p:cNvSpPr>
          <p:nvPr>
            <p:ph type="body" sz="quarter" idx="13"/>
          </p:nvPr>
        </p:nvSpPr>
        <p:spPr>
          <a:xfrm>
            <a:off x="641311" y="590515"/>
            <a:ext cx="5915025" cy="398639"/>
          </a:xfrm>
        </p:spPr>
        <p:txBody>
          <a:bodyPr/>
          <a:lstStyle/>
          <a:p>
            <a:r>
              <a:rPr lang="da-DK" b="1" dirty="0"/>
              <a:t>Flere gode råd til tilpasning af dine aktiviteter: </a:t>
            </a:r>
          </a:p>
          <a:p>
            <a:endParaRPr lang="da-DK" dirty="0"/>
          </a:p>
        </p:txBody>
      </p:sp>
      <p:sp>
        <p:nvSpPr>
          <p:cNvPr id="8" name="Pladsholder til dato 7">
            <a:extLst>
              <a:ext uri="{FF2B5EF4-FFF2-40B4-BE49-F238E27FC236}">
                <a16:creationId xmlns:a16="http://schemas.microsoft.com/office/drawing/2014/main" id="{085FCEF6-B9E6-4E4E-B078-EA1AC20816C4}"/>
              </a:ext>
            </a:extLst>
          </p:cNvPr>
          <p:cNvSpPr>
            <a:spLocks noGrp="1"/>
          </p:cNvSpPr>
          <p:nvPr>
            <p:ph type="dt" sz="half" idx="10"/>
          </p:nvPr>
        </p:nvSpPr>
        <p:spPr/>
        <p:txBody>
          <a:bodyPr/>
          <a:lstStyle/>
          <a:p>
            <a:r>
              <a:rPr lang="da-DK"/>
              <a:t>Revideret efterår 2023</a:t>
            </a:r>
            <a:endParaRPr lang="da-DK" dirty="0"/>
          </a:p>
        </p:txBody>
      </p:sp>
      <p:sp>
        <p:nvSpPr>
          <p:cNvPr id="9" name="Pladsholder til sidefod 8">
            <a:extLst>
              <a:ext uri="{FF2B5EF4-FFF2-40B4-BE49-F238E27FC236}">
                <a16:creationId xmlns:a16="http://schemas.microsoft.com/office/drawing/2014/main" id="{C9C3599D-CA4A-465B-AF05-50E4619BE3DE}"/>
              </a:ext>
            </a:extLst>
          </p:cNvPr>
          <p:cNvSpPr>
            <a:spLocks noGrp="1"/>
          </p:cNvSpPr>
          <p:nvPr>
            <p:ph type="ftr" sz="quarter" idx="11"/>
          </p:nvPr>
        </p:nvSpPr>
        <p:spPr/>
        <p:txBody>
          <a:bodyPr/>
          <a:lstStyle/>
          <a:p>
            <a:r>
              <a:rPr lang="da-DK"/>
              <a:t>Billedmateriale: Nationalt Videnscenter for Demens / Colourbox.dk </a:t>
            </a:r>
            <a:endParaRPr lang="da-DK" dirty="0"/>
          </a:p>
        </p:txBody>
      </p:sp>
      <p:pic>
        <p:nvPicPr>
          <p:cNvPr id="4" name="Billede 3">
            <a:extLst>
              <a:ext uri="{FF2B5EF4-FFF2-40B4-BE49-F238E27FC236}">
                <a16:creationId xmlns:a16="http://schemas.microsoft.com/office/drawing/2014/main" id="{8D927680-51A4-46DA-9D8E-3F5FEE5602C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33011" y="2770102"/>
            <a:ext cx="2770143" cy="1879739"/>
          </a:xfrm>
          <a:prstGeom prst="rect">
            <a:avLst/>
          </a:prstGeom>
        </p:spPr>
      </p:pic>
    </p:spTree>
    <p:extLst>
      <p:ext uri="{BB962C8B-B14F-4D97-AF65-F5344CB8AC3E}">
        <p14:creationId xmlns:p14="http://schemas.microsoft.com/office/powerpoint/2010/main" val="3776325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2806" y="82686"/>
            <a:ext cx="6172200" cy="290842"/>
          </a:xfrm>
        </p:spPr>
        <p:txBody>
          <a:bodyPr/>
          <a:lstStyle/>
          <a:p>
            <a:r>
              <a:rPr lang="da-DK" dirty="0"/>
              <a:t>Eksempler på hjælpemidler i hverdagen</a:t>
            </a:r>
          </a:p>
        </p:txBody>
      </p:sp>
      <p:pic>
        <p:nvPicPr>
          <p:cNvPr id="7" name="Billed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7110" y="770515"/>
            <a:ext cx="1601766" cy="865820"/>
          </a:xfrm>
          <a:prstGeom prst="rect">
            <a:avLst/>
          </a:prstGeom>
        </p:spPr>
      </p:pic>
      <p:sp>
        <p:nvSpPr>
          <p:cNvPr id="9" name="Tekstboks 8"/>
          <p:cNvSpPr txBox="1"/>
          <p:nvPr/>
        </p:nvSpPr>
        <p:spPr>
          <a:xfrm>
            <a:off x="3634424" y="648081"/>
            <a:ext cx="3067640" cy="3923919"/>
          </a:xfrm>
          <a:prstGeom prst="rect">
            <a:avLst/>
          </a:prstGeom>
          <a:noFill/>
        </p:spPr>
        <p:txBody>
          <a:bodyPr wrap="square" lIns="67500" rtlCol="0">
            <a:noAutofit/>
          </a:bodyPr>
          <a:lstStyle/>
          <a:p>
            <a:endParaRPr lang="da-DK" sz="1500" b="1" dirty="0"/>
          </a:p>
          <a:p>
            <a:pPr marL="257175" indent="-257175">
              <a:buFont typeface="Arial" panose="020B0604020202020204" pitchFamily="34" charset="0"/>
              <a:buChar char="•"/>
            </a:pPr>
            <a:endParaRPr lang="da-DK" sz="1500" dirty="0"/>
          </a:p>
          <a:p>
            <a:pPr marL="257175" indent="-257175">
              <a:buFont typeface="Arial" panose="020B0604020202020204" pitchFamily="34" charset="0"/>
              <a:buChar char="•"/>
            </a:pPr>
            <a:r>
              <a:rPr lang="da-DK" sz="1500" dirty="0"/>
              <a:t>Elektronisk kalender</a:t>
            </a:r>
          </a:p>
          <a:p>
            <a:endParaRPr lang="da-DK" sz="1500" dirty="0"/>
          </a:p>
          <a:p>
            <a:pPr marL="257175" indent="-257175">
              <a:buFont typeface="Arial" panose="020B0604020202020204" pitchFamily="34" charset="0"/>
              <a:buChar char="•"/>
            </a:pPr>
            <a:r>
              <a:rPr lang="da-DK" sz="1500" dirty="0"/>
              <a:t>Elektronisk livshistorie</a:t>
            </a:r>
          </a:p>
          <a:p>
            <a:endParaRPr lang="da-DK" sz="1500" dirty="0"/>
          </a:p>
          <a:p>
            <a:pPr marL="257175" indent="-257175">
              <a:buFont typeface="Arial" panose="020B0604020202020204" pitchFamily="34" charset="0"/>
              <a:buChar char="•"/>
            </a:pPr>
            <a:r>
              <a:rPr lang="da-DK" sz="1500" dirty="0"/>
              <a:t>GPS armbåndsur</a:t>
            </a:r>
            <a:br>
              <a:rPr lang="da-DK" sz="1500" dirty="0"/>
            </a:br>
            <a:endParaRPr lang="da-DK" sz="1500" dirty="0"/>
          </a:p>
          <a:p>
            <a:pPr marL="257175" indent="-257175">
              <a:buFont typeface="Arial" panose="020B0604020202020204" pitchFamily="34" charset="0"/>
              <a:buChar char="•"/>
            </a:pPr>
            <a:r>
              <a:rPr lang="da-DK" sz="1500" dirty="0"/>
              <a:t>Røgalarm</a:t>
            </a:r>
            <a:br>
              <a:rPr lang="da-DK" sz="1500" dirty="0"/>
            </a:br>
            <a:endParaRPr lang="da-DK" sz="1500" dirty="0"/>
          </a:p>
          <a:p>
            <a:pPr marL="257175" indent="-257175">
              <a:buFont typeface="Arial" panose="020B0604020202020204" pitchFamily="34" charset="0"/>
              <a:buChar char="•"/>
            </a:pPr>
            <a:r>
              <a:rPr lang="da-DK" sz="1500" dirty="0"/>
              <a:t>Komfurvagt</a:t>
            </a:r>
            <a:br>
              <a:rPr lang="da-DK" sz="1500" dirty="0"/>
            </a:br>
            <a:endParaRPr lang="da-DK" sz="1500" dirty="0"/>
          </a:p>
          <a:p>
            <a:pPr marL="257175" indent="-257175">
              <a:buFont typeface="Arial" panose="020B0604020202020204" pitchFamily="34" charset="0"/>
              <a:buChar char="•"/>
            </a:pPr>
            <a:r>
              <a:rPr lang="da-DK" sz="1500" dirty="0"/>
              <a:t>Medicinhusker (med alarm)</a:t>
            </a:r>
          </a:p>
        </p:txBody>
      </p:sp>
      <p:sp>
        <p:nvSpPr>
          <p:cNvPr id="3" name="Pladsholder til dato 2">
            <a:extLst>
              <a:ext uri="{FF2B5EF4-FFF2-40B4-BE49-F238E27FC236}">
                <a16:creationId xmlns:a16="http://schemas.microsoft.com/office/drawing/2014/main" id="{418C887C-26BB-4AC2-96B8-9B0F51F538C8}"/>
              </a:ext>
            </a:extLst>
          </p:cNvPr>
          <p:cNvSpPr>
            <a:spLocks noGrp="1"/>
          </p:cNvSpPr>
          <p:nvPr>
            <p:ph type="dt" sz="half" idx="10"/>
          </p:nvPr>
        </p:nvSpPr>
        <p:spPr/>
        <p:txBody>
          <a:bodyPr/>
          <a:lstStyle/>
          <a:p>
            <a:r>
              <a:rPr lang="da-DK"/>
              <a:t>Udarbejdet januar 2019</a:t>
            </a:r>
            <a:endParaRPr lang="da-DK" dirty="0"/>
          </a:p>
        </p:txBody>
      </p:sp>
      <p:sp>
        <p:nvSpPr>
          <p:cNvPr id="4" name="Pladsholder til sidefod 3">
            <a:extLst>
              <a:ext uri="{FF2B5EF4-FFF2-40B4-BE49-F238E27FC236}">
                <a16:creationId xmlns:a16="http://schemas.microsoft.com/office/drawing/2014/main" id="{703EAC42-F2A7-42E4-81FB-51542078D601}"/>
              </a:ext>
            </a:extLst>
          </p:cNvPr>
          <p:cNvSpPr>
            <a:spLocks noGrp="1"/>
          </p:cNvSpPr>
          <p:nvPr>
            <p:ph type="ftr" sz="quarter" idx="11"/>
          </p:nvPr>
        </p:nvSpPr>
        <p:spPr/>
        <p:txBody>
          <a:bodyPr/>
          <a:lstStyle/>
          <a:p>
            <a:r>
              <a:rPr lang="da-DK"/>
              <a:t>Billedmateriale: Nationalt Videnscenter for Demens / Colourbox.dk </a:t>
            </a:r>
            <a:endParaRPr lang="da-DK" dirty="0"/>
          </a:p>
        </p:txBody>
      </p:sp>
      <p:pic>
        <p:nvPicPr>
          <p:cNvPr id="6" name="Billede 5">
            <a:extLst>
              <a:ext uri="{FF2B5EF4-FFF2-40B4-BE49-F238E27FC236}">
                <a16:creationId xmlns:a16="http://schemas.microsoft.com/office/drawing/2014/main" id="{2947E71F-6F00-4251-B60B-90A9F361B561}"/>
              </a:ext>
            </a:extLst>
          </p:cNvPr>
          <p:cNvPicPr>
            <a:picLocks noChangeAspect="1"/>
          </p:cNvPicPr>
          <p:nvPr/>
        </p:nvPicPr>
        <p:blipFill>
          <a:blip r:embed="rId4"/>
          <a:stretch>
            <a:fillRect/>
          </a:stretch>
        </p:blipFill>
        <p:spPr>
          <a:xfrm>
            <a:off x="893234" y="1775026"/>
            <a:ext cx="1848395" cy="917521"/>
          </a:xfrm>
          <a:prstGeom prst="rect">
            <a:avLst/>
          </a:prstGeom>
        </p:spPr>
      </p:pic>
      <p:pic>
        <p:nvPicPr>
          <p:cNvPr id="12" name="Billede 11">
            <a:extLst>
              <a:ext uri="{FF2B5EF4-FFF2-40B4-BE49-F238E27FC236}">
                <a16:creationId xmlns:a16="http://schemas.microsoft.com/office/drawing/2014/main" id="{A99134E9-8A32-4381-863C-37027061C5D7}"/>
              </a:ext>
            </a:extLst>
          </p:cNvPr>
          <p:cNvPicPr>
            <a:picLocks noChangeAspect="1"/>
          </p:cNvPicPr>
          <p:nvPr/>
        </p:nvPicPr>
        <p:blipFill>
          <a:blip r:embed="rId5"/>
          <a:stretch>
            <a:fillRect/>
          </a:stretch>
        </p:blipFill>
        <p:spPr>
          <a:xfrm>
            <a:off x="899769" y="2821146"/>
            <a:ext cx="1041719" cy="678551"/>
          </a:xfrm>
          <a:prstGeom prst="rect">
            <a:avLst/>
          </a:prstGeom>
        </p:spPr>
      </p:pic>
      <p:pic>
        <p:nvPicPr>
          <p:cNvPr id="14" name="Billede 13">
            <a:extLst>
              <a:ext uri="{FF2B5EF4-FFF2-40B4-BE49-F238E27FC236}">
                <a16:creationId xmlns:a16="http://schemas.microsoft.com/office/drawing/2014/main" id="{BD5392AE-F183-48FA-9173-E3B9712A577D}"/>
              </a:ext>
            </a:extLst>
          </p:cNvPr>
          <p:cNvPicPr>
            <a:picLocks noChangeAspect="1"/>
          </p:cNvPicPr>
          <p:nvPr/>
        </p:nvPicPr>
        <p:blipFill>
          <a:blip r:embed="rId6"/>
          <a:stretch>
            <a:fillRect/>
          </a:stretch>
        </p:blipFill>
        <p:spPr>
          <a:xfrm>
            <a:off x="912828" y="3605987"/>
            <a:ext cx="1078451" cy="1148351"/>
          </a:xfrm>
          <a:prstGeom prst="rect">
            <a:avLst/>
          </a:prstGeom>
        </p:spPr>
      </p:pic>
    </p:spTree>
    <p:extLst>
      <p:ext uri="{BB962C8B-B14F-4D97-AF65-F5344CB8AC3E}">
        <p14:creationId xmlns:p14="http://schemas.microsoft.com/office/powerpoint/2010/main" val="4109426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959" y="125631"/>
            <a:ext cx="6172200" cy="253253"/>
          </a:xfrm>
        </p:spPr>
        <p:txBody>
          <a:bodyPr/>
          <a:lstStyle/>
          <a:p>
            <a:r>
              <a:rPr lang="da-DK" dirty="0"/>
              <a:t>Indretning af hjemmet</a:t>
            </a:r>
          </a:p>
        </p:txBody>
      </p:sp>
      <p:sp>
        <p:nvSpPr>
          <p:cNvPr id="10" name="Tekstboks 9"/>
          <p:cNvSpPr txBox="1"/>
          <p:nvPr/>
        </p:nvSpPr>
        <p:spPr>
          <a:xfrm>
            <a:off x="717595" y="563454"/>
            <a:ext cx="6336226" cy="3156860"/>
          </a:xfrm>
          <a:prstGeom prst="rect">
            <a:avLst/>
          </a:prstGeom>
          <a:noFill/>
        </p:spPr>
        <p:txBody>
          <a:bodyPr wrap="square" lIns="67500" rtlCol="0">
            <a:noAutofit/>
          </a:bodyPr>
          <a:lstStyle/>
          <a:p>
            <a:r>
              <a:rPr lang="da-DK" sz="1500" b="1" dirty="0"/>
              <a:t>Overskuelighed </a:t>
            </a:r>
            <a:br>
              <a:rPr lang="da-DK" sz="1500" b="1" dirty="0"/>
            </a:br>
            <a:r>
              <a:rPr lang="da-DK" sz="1500" dirty="0"/>
              <a:t>Indret hjemmet med faste pladser til nøgler, pung, medicin osv.</a:t>
            </a:r>
            <a:br>
              <a:rPr lang="da-DK" sz="1500" dirty="0"/>
            </a:br>
            <a:endParaRPr lang="da-DK" sz="1500" dirty="0"/>
          </a:p>
          <a:p>
            <a:r>
              <a:rPr lang="da-DK" sz="1500" b="1" dirty="0"/>
              <a:t>Synlighed</a:t>
            </a:r>
            <a:br>
              <a:rPr lang="da-DK" sz="1500" dirty="0"/>
            </a:br>
            <a:r>
              <a:rPr lang="da-DK" sz="1500" dirty="0"/>
              <a:t>Brug fx glaslåger, sæt labels eller billeder på skuffer og døre. </a:t>
            </a:r>
            <a:br>
              <a:rPr lang="da-DK" sz="1500" dirty="0"/>
            </a:br>
            <a:r>
              <a:rPr lang="da-DK" sz="1500" dirty="0"/>
              <a:t>Tænk også på god belysning.</a:t>
            </a:r>
            <a:br>
              <a:rPr lang="da-DK" sz="1500" dirty="0"/>
            </a:br>
            <a:endParaRPr lang="da-DK" sz="1500" dirty="0"/>
          </a:p>
          <a:p>
            <a:r>
              <a:rPr lang="da-DK" sz="1500" b="1" dirty="0"/>
              <a:t>Kontrastfarver</a:t>
            </a:r>
            <a:br>
              <a:rPr lang="da-DK" sz="1500" dirty="0"/>
            </a:br>
            <a:r>
              <a:rPr lang="da-DK" sz="1500" dirty="0"/>
              <a:t>Brug kontrastfarver til at fremhæve bestemte ting i indretningen, fx et farvet toiletsæde.</a:t>
            </a:r>
            <a:br>
              <a:rPr lang="da-DK" sz="1500" dirty="0"/>
            </a:br>
            <a:endParaRPr lang="da-DK" sz="1500" dirty="0"/>
          </a:p>
          <a:p>
            <a:r>
              <a:rPr lang="da-DK" sz="1500" b="1" dirty="0"/>
              <a:t>Tryghed og sikkerhed</a:t>
            </a:r>
            <a:br>
              <a:rPr lang="da-DK" sz="1500" dirty="0"/>
            </a:br>
            <a:r>
              <a:rPr lang="da-DK" sz="1500" dirty="0"/>
              <a:t>Vær opmærksom på sikkerhed i hjemmet, fx  rengøringsmidler/kemikalier og forebyggelse af fald og brand </a:t>
            </a:r>
          </a:p>
          <a:p>
            <a:endParaRPr lang="da-DK" sz="1500"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73062" y="3719064"/>
            <a:ext cx="918978" cy="971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ladsholder til dato 2">
            <a:extLst>
              <a:ext uri="{FF2B5EF4-FFF2-40B4-BE49-F238E27FC236}">
                <a16:creationId xmlns:a16="http://schemas.microsoft.com/office/drawing/2014/main" id="{9F9A5E94-743E-40BC-BC63-A70B0DD4BFE6}"/>
              </a:ext>
            </a:extLst>
          </p:cNvPr>
          <p:cNvSpPr>
            <a:spLocks noGrp="1"/>
          </p:cNvSpPr>
          <p:nvPr>
            <p:ph type="dt" sz="half" idx="10"/>
          </p:nvPr>
        </p:nvSpPr>
        <p:spPr/>
        <p:txBody>
          <a:bodyPr/>
          <a:lstStyle/>
          <a:p>
            <a:r>
              <a:rPr lang="da-DK"/>
              <a:t>Revideret efterår 2023</a:t>
            </a:r>
            <a:endParaRPr lang="da-DK" dirty="0"/>
          </a:p>
        </p:txBody>
      </p:sp>
      <p:sp>
        <p:nvSpPr>
          <p:cNvPr id="4" name="Pladsholder til sidefod 3">
            <a:extLst>
              <a:ext uri="{FF2B5EF4-FFF2-40B4-BE49-F238E27FC236}">
                <a16:creationId xmlns:a16="http://schemas.microsoft.com/office/drawing/2014/main" id="{8981D269-104C-4AC0-BED9-5291BCEEC338}"/>
              </a:ext>
            </a:extLst>
          </p:cNvPr>
          <p:cNvSpPr>
            <a:spLocks noGrp="1"/>
          </p:cNvSpPr>
          <p:nvPr>
            <p:ph type="ftr" sz="quarter" idx="11"/>
          </p:nvPr>
        </p:nvSpPr>
        <p:spPr/>
        <p:txBody>
          <a:bodyPr/>
          <a:lstStyle/>
          <a:p>
            <a:r>
              <a:rPr lang="da-DK"/>
              <a:t>Billedmateriale: Nationalt Videnscenter for Demens / Colourbox.dk </a:t>
            </a:r>
            <a:endParaRPr lang="da-DK" dirty="0"/>
          </a:p>
        </p:txBody>
      </p:sp>
      <p:pic>
        <p:nvPicPr>
          <p:cNvPr id="7" name="Billede 6">
            <a:extLst>
              <a:ext uri="{FF2B5EF4-FFF2-40B4-BE49-F238E27FC236}">
                <a16:creationId xmlns:a16="http://schemas.microsoft.com/office/drawing/2014/main" id="{2FB036CB-8DAA-453B-A6F0-B7C24D2B81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12178" y="710173"/>
            <a:ext cx="1127925" cy="857370"/>
          </a:xfrm>
          <a:prstGeom prst="rect">
            <a:avLst/>
          </a:prstGeom>
        </p:spPr>
      </p:pic>
      <p:pic>
        <p:nvPicPr>
          <p:cNvPr id="8" name="Billede 7">
            <a:extLst>
              <a:ext uri="{FF2B5EF4-FFF2-40B4-BE49-F238E27FC236}">
                <a16:creationId xmlns:a16="http://schemas.microsoft.com/office/drawing/2014/main" id="{391DF0AE-E9BE-4AFA-9979-434CC66FAFE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78770" y="3724277"/>
            <a:ext cx="1133408" cy="901170"/>
          </a:xfrm>
          <a:prstGeom prst="rect">
            <a:avLst/>
          </a:prstGeom>
        </p:spPr>
      </p:pic>
      <p:pic>
        <p:nvPicPr>
          <p:cNvPr id="9" name="Billede 8">
            <a:extLst>
              <a:ext uri="{FF2B5EF4-FFF2-40B4-BE49-F238E27FC236}">
                <a16:creationId xmlns:a16="http://schemas.microsoft.com/office/drawing/2014/main" id="{DA8231A6-BA15-46CE-808C-A4BF7B6ADC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1902" y="2053776"/>
            <a:ext cx="836402" cy="994560"/>
          </a:xfrm>
          <a:prstGeom prst="rect">
            <a:avLst/>
          </a:prstGeom>
        </p:spPr>
      </p:pic>
      <p:pic>
        <p:nvPicPr>
          <p:cNvPr id="17" name="Billede 16">
            <a:extLst>
              <a:ext uri="{FF2B5EF4-FFF2-40B4-BE49-F238E27FC236}">
                <a16:creationId xmlns:a16="http://schemas.microsoft.com/office/drawing/2014/main" id="{2E0E87C6-AFFF-464B-AB19-762A9C3826C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740552" y="3604800"/>
            <a:ext cx="889374" cy="983899"/>
          </a:xfrm>
          <a:prstGeom prst="rect">
            <a:avLst/>
          </a:prstGeom>
        </p:spPr>
      </p:pic>
    </p:spTree>
    <p:extLst>
      <p:ext uri="{BB962C8B-B14F-4D97-AF65-F5344CB8AC3E}">
        <p14:creationId xmlns:p14="http://schemas.microsoft.com/office/powerpoint/2010/main" val="281651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Et aktivt liv med demens</a:t>
            </a:r>
          </a:p>
        </p:txBody>
      </p:sp>
      <p:sp>
        <p:nvSpPr>
          <p:cNvPr id="3" name="Pladsholder til indhold 2"/>
          <p:cNvSpPr>
            <a:spLocks noGrp="1"/>
          </p:cNvSpPr>
          <p:nvPr>
            <p:ph idx="1"/>
          </p:nvPr>
        </p:nvSpPr>
        <p:spPr>
          <a:xfrm>
            <a:off x="4107235" y="781606"/>
            <a:ext cx="3671279" cy="1503383"/>
          </a:xfrm>
        </p:spPr>
        <p:txBody>
          <a:bodyPr>
            <a:normAutofit/>
          </a:bodyPr>
          <a:lstStyle/>
          <a:p>
            <a:pPr marL="0" indent="0">
              <a:buNone/>
            </a:pPr>
            <a:r>
              <a:rPr lang="da-DK" b="1" dirty="0"/>
              <a:t>Se filmen: </a:t>
            </a:r>
          </a:p>
          <a:p>
            <a:pPr marL="0" indent="0">
              <a:buNone/>
            </a:pPr>
            <a:r>
              <a:rPr lang="da-DK" sz="1350" dirty="0"/>
              <a:t>Et aktivt liv med demens – om hvordan andre har forsøgt at bevare et aktivt liv med demens </a:t>
            </a:r>
            <a:br>
              <a:rPr lang="da-DK" sz="1350" dirty="0"/>
            </a:br>
            <a:endParaRPr lang="da-DK" sz="900" dirty="0"/>
          </a:p>
        </p:txBody>
      </p:sp>
      <p:sp>
        <p:nvSpPr>
          <p:cNvPr id="5" name="Pladsholder til dato 4">
            <a:extLst>
              <a:ext uri="{FF2B5EF4-FFF2-40B4-BE49-F238E27FC236}">
                <a16:creationId xmlns:a16="http://schemas.microsoft.com/office/drawing/2014/main" id="{879637BA-9598-4A1E-968D-B13A54809DD3}"/>
              </a:ext>
            </a:extLst>
          </p:cNvPr>
          <p:cNvSpPr>
            <a:spLocks noGrp="1"/>
          </p:cNvSpPr>
          <p:nvPr>
            <p:ph type="dt" sz="half" idx="10"/>
          </p:nvPr>
        </p:nvSpPr>
        <p:spPr/>
        <p:txBody>
          <a:bodyPr/>
          <a:lstStyle/>
          <a:p>
            <a:r>
              <a:rPr lang="da-DK"/>
              <a:t>Revideret efterår 2023</a:t>
            </a:r>
          </a:p>
        </p:txBody>
      </p:sp>
      <p:sp>
        <p:nvSpPr>
          <p:cNvPr id="6" name="Pladsholder til sidefod 5">
            <a:extLst>
              <a:ext uri="{FF2B5EF4-FFF2-40B4-BE49-F238E27FC236}">
                <a16:creationId xmlns:a16="http://schemas.microsoft.com/office/drawing/2014/main" id="{01DBB0C7-9E04-4178-9E9A-E1FB6D7A3B19}"/>
              </a:ext>
            </a:extLst>
          </p:cNvPr>
          <p:cNvSpPr>
            <a:spLocks noGrp="1"/>
          </p:cNvSpPr>
          <p:nvPr>
            <p:ph type="ftr" sz="quarter" idx="11"/>
          </p:nvPr>
        </p:nvSpPr>
        <p:spPr/>
        <p:txBody>
          <a:bodyPr/>
          <a:lstStyle/>
          <a:p>
            <a:r>
              <a:rPr lang="da-DK"/>
              <a:t>Billedmateriale: Nationalt Videnscenter for Demens / Colourbox.dk </a:t>
            </a:r>
          </a:p>
        </p:txBody>
      </p:sp>
      <p:sp>
        <p:nvSpPr>
          <p:cNvPr id="8" name="Tekstfelt 7">
            <a:extLst>
              <a:ext uri="{FF2B5EF4-FFF2-40B4-BE49-F238E27FC236}">
                <a16:creationId xmlns:a16="http://schemas.microsoft.com/office/drawing/2014/main" id="{0EB79A87-83F1-4AD4-806B-C0868FF55998}"/>
              </a:ext>
            </a:extLst>
          </p:cNvPr>
          <p:cNvSpPr txBox="1"/>
          <p:nvPr/>
        </p:nvSpPr>
        <p:spPr>
          <a:xfrm>
            <a:off x="702395" y="2420931"/>
            <a:ext cx="5629831" cy="1884355"/>
          </a:xfrm>
          <a:prstGeom prst="rect">
            <a:avLst/>
          </a:prstGeom>
          <a:noFill/>
        </p:spPr>
        <p:txBody>
          <a:bodyPr wrap="square" lIns="67500" rtlCol="0">
            <a:noAutofit/>
          </a:bodyPr>
          <a:lstStyle/>
          <a:p>
            <a:endParaRPr lang="da-DK" b="1" dirty="0"/>
          </a:p>
          <a:p>
            <a:r>
              <a:rPr lang="da-DK" b="1" dirty="0"/>
              <a:t>Efter filmen:</a:t>
            </a:r>
          </a:p>
          <a:p>
            <a:endParaRPr lang="da-DK" sz="1500" dirty="0"/>
          </a:p>
          <a:p>
            <a:pPr marL="257175" indent="-257175">
              <a:buFont typeface="Arial" panose="020B0604020202020204" pitchFamily="34" charset="0"/>
              <a:buChar char="•"/>
            </a:pPr>
            <a:r>
              <a:rPr lang="da-DK" sz="1500" dirty="0"/>
              <a:t>Tal med din sidemand om filmen – hvad lagde du især mærke til? </a:t>
            </a:r>
            <a:br>
              <a:rPr lang="da-DK" sz="1500" dirty="0"/>
            </a:br>
            <a:endParaRPr lang="da-DK" sz="1500" dirty="0"/>
          </a:p>
          <a:p>
            <a:pPr marL="257175" indent="-257175">
              <a:buFont typeface="Arial" panose="020B0604020202020204" pitchFamily="34" charset="0"/>
              <a:buChar char="•"/>
            </a:pPr>
            <a:r>
              <a:rPr lang="da-DK" sz="1500" dirty="0"/>
              <a:t>Genkender du noget af det, de fortæller?  </a:t>
            </a:r>
          </a:p>
        </p:txBody>
      </p:sp>
      <p:pic>
        <p:nvPicPr>
          <p:cNvPr id="7" name="Billede 6" descr="Et billede, der indeholder indendørs, mand, vindue, ser&#10;&#10;Automatisk genereret beskrivelse">
            <a:extLst>
              <a:ext uri="{FF2B5EF4-FFF2-40B4-BE49-F238E27FC236}">
                <a16:creationId xmlns:a16="http://schemas.microsoft.com/office/drawing/2014/main" id="{D2CA5BA8-1369-42F8-B3FE-61C25EDA1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170" y="781606"/>
            <a:ext cx="2684613" cy="1503383"/>
          </a:xfrm>
          <a:prstGeom prst="rect">
            <a:avLst/>
          </a:prstGeom>
        </p:spPr>
      </p:pic>
      <p:sp>
        <p:nvSpPr>
          <p:cNvPr id="9" name="Tekstfelt 8">
            <a:extLst>
              <a:ext uri="{FF2B5EF4-FFF2-40B4-BE49-F238E27FC236}">
                <a16:creationId xmlns:a16="http://schemas.microsoft.com/office/drawing/2014/main" id="{E220E632-7025-4750-9E06-3AB747AC9291}"/>
              </a:ext>
            </a:extLst>
          </p:cNvPr>
          <p:cNvSpPr txBox="1"/>
          <p:nvPr/>
        </p:nvSpPr>
        <p:spPr>
          <a:xfrm>
            <a:off x="4107235" y="1774818"/>
            <a:ext cx="3423465" cy="217052"/>
          </a:xfrm>
          <a:prstGeom prst="rect">
            <a:avLst/>
          </a:prstGeom>
          <a:noFill/>
        </p:spPr>
        <p:txBody>
          <a:bodyPr wrap="none" lIns="67500" rtlCol="0">
            <a:noAutofit/>
          </a:bodyPr>
          <a:lstStyle/>
          <a:p>
            <a:r>
              <a:rPr lang="da-DK" sz="900" dirty="0">
                <a:hlinkClick r:id="rId4"/>
              </a:rPr>
              <a:t>https://www.youtube.com/watch?v=8L8__fsFhIY&amp;feature=emb_logo</a:t>
            </a:r>
            <a:r>
              <a:rPr lang="da-DK" sz="900" dirty="0"/>
              <a:t> </a:t>
            </a:r>
          </a:p>
        </p:txBody>
      </p:sp>
    </p:spTree>
    <p:extLst>
      <p:ext uri="{BB962C8B-B14F-4D97-AF65-F5344CB8AC3E}">
        <p14:creationId xmlns:p14="http://schemas.microsoft.com/office/powerpoint/2010/main" val="3317325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t>Demens og kommunikation</a:t>
            </a:r>
          </a:p>
        </p:txBody>
      </p:sp>
      <p:sp>
        <p:nvSpPr>
          <p:cNvPr id="5" name="Pladsholder til indhold 4"/>
          <p:cNvSpPr>
            <a:spLocks noGrp="1"/>
          </p:cNvSpPr>
          <p:nvPr>
            <p:ph idx="1"/>
          </p:nvPr>
        </p:nvSpPr>
        <p:spPr>
          <a:xfrm>
            <a:off x="636403" y="1128915"/>
            <a:ext cx="5915024" cy="3596878"/>
          </a:xfrm>
        </p:spPr>
        <p:txBody>
          <a:bodyPr>
            <a:normAutofit/>
          </a:bodyPr>
          <a:lstStyle/>
          <a:p>
            <a:r>
              <a:rPr lang="da-DK" dirty="0"/>
              <a:t>Udtrykke sig sprogligt, særligt navneordene og navne på familie og venner glemmes</a:t>
            </a:r>
          </a:p>
          <a:p>
            <a:r>
              <a:rPr lang="da-DK" dirty="0"/>
              <a:t>Forstå, hvad samtalepartneren siger</a:t>
            </a:r>
          </a:p>
          <a:p>
            <a:r>
              <a:rPr lang="da-DK" dirty="0"/>
              <a:t>Holde den røde tråd i samtalen</a:t>
            </a:r>
          </a:p>
          <a:p>
            <a:r>
              <a:rPr lang="da-DK" dirty="0"/>
              <a:t>Huske samtaleemnet</a:t>
            </a:r>
          </a:p>
          <a:p>
            <a:r>
              <a:rPr lang="da-DK" dirty="0"/>
              <a:t>Tage initiativ til samtale og derfor virke tavs </a:t>
            </a:r>
          </a:p>
          <a:p>
            <a:r>
              <a:rPr lang="da-DK" dirty="0"/>
              <a:t>Huske betydning af begreber</a:t>
            </a:r>
          </a:p>
          <a:p>
            <a:r>
              <a:rPr lang="da-DK" dirty="0"/>
              <a:t>Besvær med at udtale ordene korrekt og færdiggøre sætninger</a:t>
            </a:r>
            <a:br>
              <a:rPr lang="da-DK" dirty="0"/>
            </a:br>
            <a:endParaRPr lang="da-DK" dirty="0"/>
          </a:p>
          <a:p>
            <a:r>
              <a:rPr lang="da-DK" dirty="0"/>
              <a:t>Sproget bliver med tiden enkelt og med få detaljer</a:t>
            </a:r>
          </a:p>
          <a:p>
            <a:endParaRPr lang="da-DK" dirty="0"/>
          </a:p>
        </p:txBody>
      </p:sp>
      <p:sp>
        <p:nvSpPr>
          <p:cNvPr id="6" name="Pladsholder til tekst 5"/>
          <p:cNvSpPr>
            <a:spLocks noGrp="1"/>
          </p:cNvSpPr>
          <p:nvPr>
            <p:ph type="body" sz="quarter" idx="13"/>
          </p:nvPr>
        </p:nvSpPr>
        <p:spPr>
          <a:xfrm>
            <a:off x="641312" y="577454"/>
            <a:ext cx="5915025" cy="398640"/>
          </a:xfrm>
        </p:spPr>
        <p:txBody>
          <a:bodyPr/>
          <a:lstStyle/>
          <a:p>
            <a:r>
              <a:rPr lang="da-DK" b="1" dirty="0"/>
              <a:t>Personer med demens kan have vanskeligheder med at:</a:t>
            </a:r>
          </a:p>
        </p:txBody>
      </p:sp>
      <p:pic>
        <p:nvPicPr>
          <p:cNvPr id="7" name="Billede 6">
            <a:extLst>
              <a:ext uri="{FF2B5EF4-FFF2-40B4-BE49-F238E27FC236}">
                <a16:creationId xmlns:a16="http://schemas.microsoft.com/office/drawing/2014/main" id="{9AB73F57-246A-490F-8522-6ADD8B17A2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37003" y="2820267"/>
            <a:ext cx="2408580" cy="1661171"/>
          </a:xfrm>
          <a:prstGeom prst="rect">
            <a:avLst/>
          </a:prstGeom>
        </p:spPr>
      </p:pic>
      <p:sp>
        <p:nvSpPr>
          <p:cNvPr id="3" name="Pladsholder til dato 2">
            <a:extLst>
              <a:ext uri="{FF2B5EF4-FFF2-40B4-BE49-F238E27FC236}">
                <a16:creationId xmlns:a16="http://schemas.microsoft.com/office/drawing/2014/main" id="{8AB4F1BE-8039-44C0-A682-F844227FA497}"/>
              </a:ext>
            </a:extLst>
          </p:cNvPr>
          <p:cNvSpPr>
            <a:spLocks noGrp="1"/>
          </p:cNvSpPr>
          <p:nvPr>
            <p:ph type="dt" sz="half" idx="10"/>
          </p:nvPr>
        </p:nvSpPr>
        <p:spPr/>
        <p:txBody>
          <a:bodyPr/>
          <a:lstStyle/>
          <a:p>
            <a:r>
              <a:rPr lang="da-DK"/>
              <a:t>Revideret efterår 2023</a:t>
            </a:r>
            <a:endParaRPr lang="da-DK" dirty="0"/>
          </a:p>
        </p:txBody>
      </p:sp>
      <p:sp>
        <p:nvSpPr>
          <p:cNvPr id="8" name="Pladsholder til sidefod 7">
            <a:extLst>
              <a:ext uri="{FF2B5EF4-FFF2-40B4-BE49-F238E27FC236}">
                <a16:creationId xmlns:a16="http://schemas.microsoft.com/office/drawing/2014/main" id="{BDE023C3-0FEA-4260-B580-342BA2C71392}"/>
              </a:ext>
            </a:extLst>
          </p:cNvPr>
          <p:cNvSpPr>
            <a:spLocks noGrp="1"/>
          </p:cNvSpPr>
          <p:nvPr>
            <p:ph type="ftr" sz="quarter" idx="11"/>
          </p:nvPr>
        </p:nvSpPr>
        <p:spPr/>
        <p:txBody>
          <a:bodyPr/>
          <a:lstStyle/>
          <a:p>
            <a:r>
              <a:rPr lang="da-DK"/>
              <a:t>Billedmateriale: Nationalt Videnscenter for Demens / Colourbox.dk </a:t>
            </a:r>
            <a:endParaRPr lang="da-DK" dirty="0"/>
          </a:p>
        </p:txBody>
      </p:sp>
    </p:spTree>
    <p:extLst>
      <p:ext uri="{BB962C8B-B14F-4D97-AF65-F5344CB8AC3E}">
        <p14:creationId xmlns:p14="http://schemas.microsoft.com/office/powerpoint/2010/main" val="2989903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7DCFA6-4ED5-4437-963F-254486B9C098}"/>
              </a:ext>
            </a:extLst>
          </p:cNvPr>
          <p:cNvSpPr>
            <a:spLocks noGrp="1"/>
          </p:cNvSpPr>
          <p:nvPr>
            <p:ph type="title"/>
          </p:nvPr>
        </p:nvSpPr>
        <p:spPr/>
        <p:txBody>
          <a:bodyPr/>
          <a:lstStyle/>
          <a:p>
            <a:r>
              <a:rPr lang="da-DK" dirty="0"/>
              <a:t>Samtaler</a:t>
            </a:r>
          </a:p>
        </p:txBody>
      </p:sp>
      <p:sp>
        <p:nvSpPr>
          <p:cNvPr id="3" name="Pladsholder til indhold 2">
            <a:extLst>
              <a:ext uri="{FF2B5EF4-FFF2-40B4-BE49-F238E27FC236}">
                <a16:creationId xmlns:a16="http://schemas.microsoft.com/office/drawing/2014/main" id="{B6B1FC5C-15D4-4E6E-86A4-039E92CAD7CD}"/>
              </a:ext>
            </a:extLst>
          </p:cNvPr>
          <p:cNvSpPr>
            <a:spLocks noGrp="1"/>
          </p:cNvSpPr>
          <p:nvPr>
            <p:ph idx="1"/>
          </p:nvPr>
        </p:nvSpPr>
        <p:spPr>
          <a:xfrm>
            <a:off x="647843" y="615662"/>
            <a:ext cx="5915025" cy="4017060"/>
          </a:xfrm>
        </p:spPr>
        <p:txBody>
          <a:bodyPr/>
          <a:lstStyle/>
          <a:p>
            <a:pPr marL="0" indent="0">
              <a:buNone/>
            </a:pPr>
            <a:r>
              <a:rPr lang="da-DK" sz="1800" b="1" dirty="0"/>
              <a:t>Problem: </a:t>
            </a:r>
          </a:p>
          <a:p>
            <a:r>
              <a:rPr lang="da-DK" dirty="0"/>
              <a:t>Har svært ved at huske beskeder (fx telefonbesked) </a:t>
            </a:r>
          </a:p>
          <a:p>
            <a:pPr marL="0" indent="0">
              <a:buNone/>
            </a:pPr>
            <a:endParaRPr lang="da-DK" dirty="0"/>
          </a:p>
          <a:p>
            <a:pPr marL="0" indent="0">
              <a:buNone/>
            </a:pPr>
            <a:r>
              <a:rPr lang="da-DK" sz="1800" b="1" dirty="0"/>
              <a:t>Forslag til løsning/kompensation:</a:t>
            </a:r>
            <a:endParaRPr lang="da-DK" sz="1800" dirty="0"/>
          </a:p>
          <a:p>
            <a:r>
              <a:rPr lang="da-DK" dirty="0"/>
              <a:t>Hav altid blok (gerne post-it) og kuglepen parat </a:t>
            </a:r>
            <a:br>
              <a:rPr lang="da-DK" dirty="0"/>
            </a:br>
            <a:r>
              <a:rPr lang="da-DK" dirty="0"/>
              <a:t>– både ude og hjemme</a:t>
            </a:r>
          </a:p>
          <a:p>
            <a:r>
              <a:rPr lang="da-DK" dirty="0"/>
              <a:t>Skriv ned, så snart du får en besked</a:t>
            </a:r>
          </a:p>
          <a:p>
            <a:r>
              <a:rPr lang="da-DK" dirty="0"/>
              <a:t>Gentag det, du har skrevet – er det korrekt og </a:t>
            </a:r>
            <a:br>
              <a:rPr lang="da-DK" dirty="0"/>
            </a:br>
            <a:r>
              <a:rPr lang="da-DK" dirty="0"/>
              <a:t>har du har fået alle vigtige detaljer er med?</a:t>
            </a:r>
            <a:br>
              <a:rPr lang="da-DK" dirty="0"/>
            </a:br>
            <a:endParaRPr lang="da-DK" dirty="0"/>
          </a:p>
          <a:p>
            <a:r>
              <a:rPr lang="da-DK" b="1" dirty="0"/>
              <a:t>Til pårørende: </a:t>
            </a:r>
            <a:r>
              <a:rPr lang="da-DK" dirty="0"/>
              <a:t>Mundtlige beskeder er meget svære </a:t>
            </a:r>
            <a:br>
              <a:rPr lang="da-DK" dirty="0"/>
            </a:br>
            <a:r>
              <a:rPr lang="da-DK" dirty="0"/>
              <a:t>at huske, når man har hukommelsesvanskeligheder. </a:t>
            </a:r>
            <a:br>
              <a:rPr lang="da-DK" dirty="0"/>
            </a:br>
            <a:r>
              <a:rPr lang="da-DK" dirty="0"/>
              <a:t>Støt ved at opfordre til kompensation – fx. ved at </a:t>
            </a:r>
            <a:br>
              <a:rPr lang="da-DK" dirty="0"/>
            </a:br>
            <a:r>
              <a:rPr lang="da-DK" dirty="0"/>
              <a:t>mundtlige beskeder skrives ned.</a:t>
            </a:r>
          </a:p>
          <a:p>
            <a:endParaRPr lang="da-DK" b="1" dirty="0"/>
          </a:p>
        </p:txBody>
      </p:sp>
      <p:sp>
        <p:nvSpPr>
          <p:cNvPr id="4" name="Pladsholder til dato 3">
            <a:extLst>
              <a:ext uri="{FF2B5EF4-FFF2-40B4-BE49-F238E27FC236}">
                <a16:creationId xmlns:a16="http://schemas.microsoft.com/office/drawing/2014/main" id="{0331D873-1BB5-48EF-832B-B4C2FA6770DF}"/>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49914DDF-B205-4063-B87E-3F53031DCA8D}"/>
              </a:ext>
            </a:extLst>
          </p:cNvPr>
          <p:cNvSpPr>
            <a:spLocks noGrp="1"/>
          </p:cNvSpPr>
          <p:nvPr>
            <p:ph type="ftr" sz="quarter" idx="11"/>
          </p:nvPr>
        </p:nvSpPr>
        <p:spPr>
          <a:xfrm>
            <a:off x="3085010" y="4847566"/>
            <a:ext cx="5760720" cy="273844"/>
          </a:xfrm>
        </p:spPr>
        <p:txBody>
          <a:bodyPr/>
          <a:lstStyle/>
          <a:p>
            <a:r>
              <a:rPr lang="da-DK" dirty="0"/>
              <a:t>Billedmateriale: Nationalt Videnscenter for Demens / Colourbox.dk </a:t>
            </a:r>
          </a:p>
        </p:txBody>
      </p:sp>
      <p:pic>
        <p:nvPicPr>
          <p:cNvPr id="7" name="Billede 6">
            <a:extLst>
              <a:ext uri="{FF2B5EF4-FFF2-40B4-BE49-F238E27FC236}">
                <a16:creationId xmlns:a16="http://schemas.microsoft.com/office/drawing/2014/main" id="{D9A08FE3-68E3-4B5D-85CB-B137933EC1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06673" y="3079426"/>
            <a:ext cx="2078322" cy="1383480"/>
          </a:xfrm>
          <a:prstGeom prst="rect">
            <a:avLst/>
          </a:prstGeom>
        </p:spPr>
      </p:pic>
      <p:pic>
        <p:nvPicPr>
          <p:cNvPr id="8" name="Billede 7">
            <a:extLst>
              <a:ext uri="{FF2B5EF4-FFF2-40B4-BE49-F238E27FC236}">
                <a16:creationId xmlns:a16="http://schemas.microsoft.com/office/drawing/2014/main" id="{A5D59B4F-6621-4103-AE4C-98399EBBAA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9774" y="896784"/>
            <a:ext cx="2075221" cy="1383480"/>
          </a:xfrm>
          <a:prstGeom prst="rect">
            <a:avLst/>
          </a:prstGeom>
        </p:spPr>
      </p:pic>
    </p:spTree>
    <p:extLst>
      <p:ext uri="{BB962C8B-B14F-4D97-AF65-F5344CB8AC3E}">
        <p14:creationId xmlns:p14="http://schemas.microsoft.com/office/powerpoint/2010/main" val="617238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7DCFA6-4ED5-4437-963F-254486B9C098}"/>
              </a:ext>
            </a:extLst>
          </p:cNvPr>
          <p:cNvSpPr>
            <a:spLocks noGrp="1"/>
          </p:cNvSpPr>
          <p:nvPr>
            <p:ph type="title"/>
          </p:nvPr>
        </p:nvSpPr>
        <p:spPr/>
        <p:txBody>
          <a:bodyPr/>
          <a:lstStyle/>
          <a:p>
            <a:r>
              <a:rPr lang="da-DK" dirty="0"/>
              <a:t>Samtaler</a:t>
            </a:r>
          </a:p>
        </p:txBody>
      </p:sp>
      <p:sp>
        <p:nvSpPr>
          <p:cNvPr id="3" name="Pladsholder til indhold 2">
            <a:extLst>
              <a:ext uri="{FF2B5EF4-FFF2-40B4-BE49-F238E27FC236}">
                <a16:creationId xmlns:a16="http://schemas.microsoft.com/office/drawing/2014/main" id="{B6B1FC5C-15D4-4E6E-86A4-039E92CAD7CD}"/>
              </a:ext>
            </a:extLst>
          </p:cNvPr>
          <p:cNvSpPr>
            <a:spLocks noGrp="1"/>
          </p:cNvSpPr>
          <p:nvPr>
            <p:ph idx="1"/>
          </p:nvPr>
        </p:nvSpPr>
        <p:spPr>
          <a:xfrm>
            <a:off x="647843" y="615662"/>
            <a:ext cx="6530197" cy="4017060"/>
          </a:xfrm>
        </p:spPr>
        <p:txBody>
          <a:bodyPr/>
          <a:lstStyle/>
          <a:p>
            <a:pPr marL="0" indent="0">
              <a:buNone/>
            </a:pPr>
            <a:r>
              <a:rPr lang="da-DK" sz="1800" b="1" dirty="0"/>
              <a:t>Problem: </a:t>
            </a:r>
          </a:p>
          <a:p>
            <a:r>
              <a:rPr lang="da-DK" dirty="0"/>
              <a:t>Har svært ved at huske samtaleemner </a:t>
            </a:r>
            <a:br>
              <a:rPr lang="da-DK" dirty="0"/>
            </a:br>
            <a:r>
              <a:rPr lang="da-DK" dirty="0"/>
              <a:t>– hvad har du sagt og hvad du gerne vil sige  </a:t>
            </a:r>
          </a:p>
          <a:p>
            <a:pPr marL="0" indent="0">
              <a:buNone/>
            </a:pPr>
            <a:endParaRPr lang="da-DK" dirty="0"/>
          </a:p>
          <a:p>
            <a:pPr marL="0" indent="0">
              <a:buNone/>
            </a:pPr>
            <a:r>
              <a:rPr lang="da-DK" sz="1800" b="1" dirty="0"/>
              <a:t>Forslag til løsning/kompensation:</a:t>
            </a:r>
            <a:endParaRPr lang="da-DK" sz="1800" dirty="0"/>
          </a:p>
          <a:p>
            <a:r>
              <a:rPr lang="da-DK" dirty="0"/>
              <a:t>Fortæl andre, at du har et hukommelsesproblem, og at du kan</a:t>
            </a:r>
            <a:br>
              <a:rPr lang="da-DK" dirty="0"/>
            </a:br>
            <a:r>
              <a:rPr lang="da-DK" dirty="0"/>
              <a:t>komme til at gentage dig selv</a:t>
            </a:r>
          </a:p>
          <a:p>
            <a:r>
              <a:rPr lang="da-DK" dirty="0"/>
              <a:t>Skriv stikord ned om det, du gerne vil sige</a:t>
            </a:r>
          </a:p>
          <a:p>
            <a:r>
              <a:rPr lang="da-DK" dirty="0"/>
              <a:t>Hvis andre siger, at du gentager dig selv, har de sandsynligvis ret. </a:t>
            </a:r>
            <a:br>
              <a:rPr lang="da-DK" dirty="0"/>
            </a:br>
            <a:r>
              <a:rPr lang="da-DK" dirty="0"/>
              <a:t>Kan opleves pinligt, men tænk på det som et symptom der følger med demens.  </a:t>
            </a:r>
            <a:br>
              <a:rPr lang="da-DK" dirty="0"/>
            </a:br>
            <a:endParaRPr lang="da-DK" dirty="0"/>
          </a:p>
          <a:p>
            <a:r>
              <a:rPr lang="da-DK" b="1" dirty="0"/>
              <a:t>Råd: </a:t>
            </a:r>
            <a:r>
              <a:rPr lang="da-DK" dirty="0"/>
              <a:t>Hjælp hinanden. Åbenhed gør det nemmere for alle.</a:t>
            </a:r>
          </a:p>
          <a:p>
            <a:endParaRPr lang="da-DK" b="1" dirty="0"/>
          </a:p>
        </p:txBody>
      </p:sp>
      <p:sp>
        <p:nvSpPr>
          <p:cNvPr id="4" name="Pladsholder til dato 3">
            <a:extLst>
              <a:ext uri="{FF2B5EF4-FFF2-40B4-BE49-F238E27FC236}">
                <a16:creationId xmlns:a16="http://schemas.microsoft.com/office/drawing/2014/main" id="{0331D873-1BB5-48EF-832B-B4C2FA6770DF}"/>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49914DDF-B205-4063-B87E-3F53031DCA8D}"/>
              </a:ext>
            </a:extLst>
          </p:cNvPr>
          <p:cNvSpPr>
            <a:spLocks noGrp="1"/>
          </p:cNvSpPr>
          <p:nvPr>
            <p:ph type="ftr" sz="quarter" idx="11"/>
          </p:nvPr>
        </p:nvSpPr>
        <p:spPr/>
        <p:txBody>
          <a:bodyPr/>
          <a:lstStyle/>
          <a:p>
            <a:r>
              <a:rPr lang="da-DK"/>
              <a:t>Billedmateriale: Nationalt Videnscenter for Demens / Colourbox.dk </a:t>
            </a:r>
            <a:endParaRPr lang="da-DK" dirty="0"/>
          </a:p>
        </p:txBody>
      </p:sp>
      <p:pic>
        <p:nvPicPr>
          <p:cNvPr id="6" name="Billede 5">
            <a:extLst>
              <a:ext uri="{FF2B5EF4-FFF2-40B4-BE49-F238E27FC236}">
                <a16:creationId xmlns:a16="http://schemas.microsoft.com/office/drawing/2014/main" id="{BC49BBB4-379B-43B5-BE86-8ED260F3D2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29171" y="886845"/>
            <a:ext cx="2542538" cy="1684905"/>
          </a:xfrm>
          <a:prstGeom prst="rect">
            <a:avLst/>
          </a:prstGeom>
        </p:spPr>
      </p:pic>
    </p:spTree>
    <p:extLst>
      <p:ext uri="{BB962C8B-B14F-4D97-AF65-F5344CB8AC3E}">
        <p14:creationId xmlns:p14="http://schemas.microsoft.com/office/powerpoint/2010/main" val="611847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7DCFA6-4ED5-4437-963F-254486B9C098}"/>
              </a:ext>
            </a:extLst>
          </p:cNvPr>
          <p:cNvSpPr>
            <a:spLocks noGrp="1"/>
          </p:cNvSpPr>
          <p:nvPr>
            <p:ph type="title"/>
          </p:nvPr>
        </p:nvSpPr>
        <p:spPr/>
        <p:txBody>
          <a:bodyPr/>
          <a:lstStyle/>
          <a:p>
            <a:r>
              <a:rPr lang="da-DK" dirty="0"/>
              <a:t>Samtaler</a:t>
            </a:r>
          </a:p>
        </p:txBody>
      </p:sp>
      <p:sp>
        <p:nvSpPr>
          <p:cNvPr id="3" name="Pladsholder til indhold 2">
            <a:extLst>
              <a:ext uri="{FF2B5EF4-FFF2-40B4-BE49-F238E27FC236}">
                <a16:creationId xmlns:a16="http://schemas.microsoft.com/office/drawing/2014/main" id="{B6B1FC5C-15D4-4E6E-86A4-039E92CAD7CD}"/>
              </a:ext>
            </a:extLst>
          </p:cNvPr>
          <p:cNvSpPr>
            <a:spLocks noGrp="1"/>
          </p:cNvSpPr>
          <p:nvPr>
            <p:ph idx="1"/>
          </p:nvPr>
        </p:nvSpPr>
        <p:spPr>
          <a:xfrm>
            <a:off x="641308" y="615662"/>
            <a:ext cx="5915025" cy="4017060"/>
          </a:xfrm>
        </p:spPr>
        <p:txBody>
          <a:bodyPr/>
          <a:lstStyle/>
          <a:p>
            <a:pPr marL="0" indent="0">
              <a:buNone/>
            </a:pPr>
            <a:r>
              <a:rPr lang="da-DK" sz="1800" b="1" dirty="0"/>
              <a:t>Problem: </a:t>
            </a:r>
          </a:p>
          <a:p>
            <a:r>
              <a:rPr lang="da-DK" dirty="0"/>
              <a:t>Har svært ved at komme i tanke om et ord </a:t>
            </a:r>
            <a:br>
              <a:rPr lang="da-DK" dirty="0"/>
            </a:br>
            <a:r>
              <a:rPr lang="da-DK" dirty="0"/>
              <a:t>eller et navn midt i en samtale</a:t>
            </a:r>
          </a:p>
          <a:p>
            <a:pPr marL="0" indent="0">
              <a:buNone/>
            </a:pPr>
            <a:endParaRPr lang="da-DK" dirty="0"/>
          </a:p>
          <a:p>
            <a:pPr marL="0" indent="0">
              <a:buNone/>
            </a:pPr>
            <a:r>
              <a:rPr lang="da-DK" sz="1800" b="1" dirty="0"/>
              <a:t>Forslag til løsning/kompensation:</a:t>
            </a:r>
            <a:endParaRPr lang="da-DK" sz="1800" dirty="0"/>
          </a:p>
          <a:p>
            <a:r>
              <a:rPr lang="da-DK" dirty="0"/>
              <a:t>Tag det roligt!</a:t>
            </a:r>
          </a:p>
          <a:p>
            <a:r>
              <a:rPr lang="da-DK" dirty="0"/>
              <a:t>Forsøg at finde et lignende ord.</a:t>
            </a:r>
          </a:p>
          <a:p>
            <a:r>
              <a:rPr lang="da-DK" dirty="0"/>
              <a:t>Beskriv den ting eller den person, du har svært ved at finde ord/navn for.</a:t>
            </a:r>
          </a:p>
          <a:p>
            <a:r>
              <a:rPr lang="da-DK" dirty="0"/>
              <a:t>Prøv evt. denne strategi: Gå igennem alfabetet i tankerne – det kan være fx særligt effektivt i forhold til at komme i tanke om navne. </a:t>
            </a:r>
          </a:p>
          <a:p>
            <a:r>
              <a:rPr lang="da-DK" dirty="0"/>
              <a:t>Husk, at det er et problem alle kender til. </a:t>
            </a:r>
          </a:p>
          <a:p>
            <a:r>
              <a:rPr lang="da-DK" dirty="0"/>
              <a:t>Hjælp hinanden. Åbenhed gør det nemmere for alle.</a:t>
            </a:r>
          </a:p>
          <a:p>
            <a:endParaRPr lang="da-DK" b="1" dirty="0"/>
          </a:p>
        </p:txBody>
      </p:sp>
      <p:sp>
        <p:nvSpPr>
          <p:cNvPr id="4" name="Pladsholder til dato 3">
            <a:extLst>
              <a:ext uri="{FF2B5EF4-FFF2-40B4-BE49-F238E27FC236}">
                <a16:creationId xmlns:a16="http://schemas.microsoft.com/office/drawing/2014/main" id="{0331D873-1BB5-48EF-832B-B4C2FA6770DF}"/>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49914DDF-B205-4063-B87E-3F53031DCA8D}"/>
              </a:ext>
            </a:extLst>
          </p:cNvPr>
          <p:cNvSpPr>
            <a:spLocks noGrp="1"/>
          </p:cNvSpPr>
          <p:nvPr>
            <p:ph type="ftr" sz="quarter" idx="11"/>
          </p:nvPr>
        </p:nvSpPr>
        <p:spPr/>
        <p:txBody>
          <a:bodyPr/>
          <a:lstStyle/>
          <a:p>
            <a:r>
              <a:rPr lang="da-DK"/>
              <a:t>Billedmateriale: Nationalt Videnscenter for Demens / Colourbox.dk </a:t>
            </a:r>
            <a:endParaRPr lang="da-DK" dirty="0"/>
          </a:p>
        </p:txBody>
      </p:sp>
      <p:pic>
        <p:nvPicPr>
          <p:cNvPr id="8" name="Billede 7">
            <a:extLst>
              <a:ext uri="{FF2B5EF4-FFF2-40B4-BE49-F238E27FC236}">
                <a16:creationId xmlns:a16="http://schemas.microsoft.com/office/drawing/2014/main" id="{8E2BB380-3625-4CDD-8874-D6AD71C2A7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2011" y="742956"/>
            <a:ext cx="2776441" cy="1828794"/>
          </a:xfrm>
          <a:prstGeom prst="rect">
            <a:avLst/>
          </a:prstGeom>
        </p:spPr>
      </p:pic>
    </p:spTree>
    <p:extLst>
      <p:ext uri="{BB962C8B-B14F-4D97-AF65-F5344CB8AC3E}">
        <p14:creationId xmlns:p14="http://schemas.microsoft.com/office/powerpoint/2010/main" val="269121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0296" y="25640"/>
            <a:ext cx="6172200" cy="368438"/>
          </a:xfrm>
        </p:spPr>
        <p:txBody>
          <a:bodyPr/>
          <a:lstStyle/>
          <a:p>
            <a:r>
              <a:rPr lang="da-DK" dirty="0"/>
              <a:t>Kommunikation og samtale</a:t>
            </a:r>
          </a:p>
        </p:txBody>
      </p:sp>
      <p:sp>
        <p:nvSpPr>
          <p:cNvPr id="6" name="Pladsholder til indhold 5"/>
          <p:cNvSpPr>
            <a:spLocks noGrp="1"/>
          </p:cNvSpPr>
          <p:nvPr>
            <p:ph idx="1"/>
          </p:nvPr>
        </p:nvSpPr>
        <p:spPr>
          <a:xfrm>
            <a:off x="722943" y="922125"/>
            <a:ext cx="6035855" cy="4589279"/>
          </a:xfrm>
        </p:spPr>
        <p:txBody>
          <a:bodyPr>
            <a:noAutofit/>
          </a:bodyPr>
          <a:lstStyle/>
          <a:p>
            <a:pPr lvl="0"/>
            <a:endParaRPr lang="da-DK" dirty="0"/>
          </a:p>
          <a:p>
            <a:pPr lvl="0"/>
            <a:r>
              <a:rPr lang="da-DK" dirty="0"/>
              <a:t>Forsøg at få opmærksomhed og øjenkontakt før, du begynder at tale</a:t>
            </a:r>
          </a:p>
          <a:p>
            <a:r>
              <a:rPr lang="da-DK" altLang="da-DK" dirty="0"/>
              <a:t>Vær nærværende og lyttende</a:t>
            </a:r>
          </a:p>
          <a:p>
            <a:r>
              <a:rPr lang="da-DK" altLang="da-DK" dirty="0"/>
              <a:t>Start med at tale om det, der sker i nuet</a:t>
            </a:r>
          </a:p>
          <a:p>
            <a:pPr lvl="0"/>
            <a:r>
              <a:rPr lang="da-DK" dirty="0"/>
              <a:t>Vær tålmodig og giv tid til, at personen kan forklare sig</a:t>
            </a:r>
            <a:endParaRPr lang="da-DK" altLang="da-DK" dirty="0"/>
          </a:p>
          <a:p>
            <a:r>
              <a:rPr lang="da-DK" altLang="da-DK" dirty="0"/>
              <a:t>Skriv vigtig information ned på papir med stikord</a:t>
            </a:r>
          </a:p>
          <a:p>
            <a:r>
              <a:rPr lang="da-DK" altLang="da-DK" dirty="0"/>
              <a:t>Gentag væsentlig information og spørgsmål</a:t>
            </a:r>
          </a:p>
          <a:p>
            <a:r>
              <a:rPr lang="da-DK" altLang="da-DK" dirty="0"/>
              <a:t>Brug gerne humor, men ikke ironi og sarkasme</a:t>
            </a:r>
          </a:p>
          <a:p>
            <a:endParaRPr lang="da-DK" altLang="da-DK" dirty="0"/>
          </a:p>
          <a:p>
            <a:r>
              <a:rPr lang="da-DK" altLang="da-DK" dirty="0"/>
              <a:t>Anerkendelse har alle brug for! </a:t>
            </a:r>
            <a:endParaRPr lang="da-DK" altLang="da-DK" sz="1350" dirty="0"/>
          </a:p>
        </p:txBody>
      </p:sp>
      <p:sp>
        <p:nvSpPr>
          <p:cNvPr id="4" name="Rektangel 3"/>
          <p:cNvSpPr/>
          <p:nvPr/>
        </p:nvSpPr>
        <p:spPr>
          <a:xfrm>
            <a:off x="690296" y="615062"/>
            <a:ext cx="3322702" cy="369332"/>
          </a:xfrm>
          <a:prstGeom prst="rect">
            <a:avLst/>
          </a:prstGeom>
        </p:spPr>
        <p:txBody>
          <a:bodyPr wrap="square">
            <a:spAutoFit/>
          </a:bodyPr>
          <a:lstStyle/>
          <a:p>
            <a:r>
              <a:rPr lang="da-DK" b="1" dirty="0"/>
              <a:t>Gode råd til pårørende:</a:t>
            </a:r>
          </a:p>
        </p:txBody>
      </p:sp>
      <p:sp>
        <p:nvSpPr>
          <p:cNvPr id="3" name="Pladsholder til dato 2">
            <a:extLst>
              <a:ext uri="{FF2B5EF4-FFF2-40B4-BE49-F238E27FC236}">
                <a16:creationId xmlns:a16="http://schemas.microsoft.com/office/drawing/2014/main" id="{3FCAF04D-A199-421B-9ECB-18DE8DA47735}"/>
              </a:ext>
            </a:extLst>
          </p:cNvPr>
          <p:cNvSpPr>
            <a:spLocks noGrp="1"/>
          </p:cNvSpPr>
          <p:nvPr>
            <p:ph type="dt" sz="half" idx="10"/>
          </p:nvPr>
        </p:nvSpPr>
        <p:spPr/>
        <p:txBody>
          <a:bodyPr/>
          <a:lstStyle/>
          <a:p>
            <a:r>
              <a:rPr lang="da-DK"/>
              <a:t>Revideret efterår 2023</a:t>
            </a:r>
            <a:endParaRPr lang="da-DK" dirty="0"/>
          </a:p>
        </p:txBody>
      </p:sp>
      <p:sp>
        <p:nvSpPr>
          <p:cNvPr id="7" name="Pladsholder til sidefod 6">
            <a:extLst>
              <a:ext uri="{FF2B5EF4-FFF2-40B4-BE49-F238E27FC236}">
                <a16:creationId xmlns:a16="http://schemas.microsoft.com/office/drawing/2014/main" id="{FDC3ED47-6F69-4F6F-AA8E-062CBBA07879}"/>
              </a:ext>
            </a:extLst>
          </p:cNvPr>
          <p:cNvSpPr>
            <a:spLocks noGrp="1"/>
          </p:cNvSpPr>
          <p:nvPr>
            <p:ph type="ftr" sz="quarter" idx="11"/>
          </p:nvPr>
        </p:nvSpPr>
        <p:spPr/>
        <p:txBody>
          <a:bodyPr/>
          <a:lstStyle/>
          <a:p>
            <a:r>
              <a:rPr lang="da-DK"/>
              <a:t>Billedmateriale: Nationalt Videnscenter for Demens / Colourbox.dk </a:t>
            </a:r>
            <a:endParaRPr lang="da-DK" dirty="0"/>
          </a:p>
        </p:txBody>
      </p:sp>
    </p:spTree>
    <p:extLst>
      <p:ext uri="{BB962C8B-B14F-4D97-AF65-F5344CB8AC3E}">
        <p14:creationId xmlns:p14="http://schemas.microsoft.com/office/powerpoint/2010/main" val="2373262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9073" y="67807"/>
            <a:ext cx="6172200" cy="338420"/>
          </a:xfrm>
        </p:spPr>
        <p:txBody>
          <a:bodyPr/>
          <a:lstStyle/>
          <a:p>
            <a:r>
              <a:rPr lang="da-DK" dirty="0"/>
              <a:t>Kommunikation og samtale:</a:t>
            </a:r>
          </a:p>
        </p:txBody>
      </p:sp>
      <p:sp>
        <p:nvSpPr>
          <p:cNvPr id="3" name="Pladsholder til indhold 2"/>
          <p:cNvSpPr>
            <a:spLocks noGrp="1"/>
          </p:cNvSpPr>
          <p:nvPr>
            <p:ph idx="1"/>
          </p:nvPr>
        </p:nvSpPr>
        <p:spPr>
          <a:xfrm>
            <a:off x="747852" y="911949"/>
            <a:ext cx="7268388" cy="3663623"/>
          </a:xfrm>
        </p:spPr>
        <p:txBody>
          <a:bodyPr>
            <a:noAutofit/>
          </a:bodyPr>
          <a:lstStyle/>
          <a:p>
            <a:endParaRPr lang="da-DK" dirty="0"/>
          </a:p>
          <a:p>
            <a:r>
              <a:rPr lang="da-DK" dirty="0"/>
              <a:t>Reducer støj i omgivelserne – sluk fx for tv eller radio.</a:t>
            </a:r>
          </a:p>
          <a:p>
            <a:pPr lvl="0"/>
            <a:r>
              <a:rPr lang="da-DK" dirty="0"/>
              <a:t>Tal roligt, langsomt og tydeligt. Tal ikke højere med mindre personen har nedsat hørelse.</a:t>
            </a:r>
          </a:p>
          <a:p>
            <a:pPr lvl="0"/>
            <a:r>
              <a:rPr lang="da-DK" dirty="0"/>
              <a:t>Tal i korte sætninger.</a:t>
            </a:r>
          </a:p>
          <a:p>
            <a:pPr lvl="0"/>
            <a:r>
              <a:rPr lang="da-DK" dirty="0"/>
              <a:t>Stil gerne simple spørgsmål, som tillader ja eller nej svar. Undgå store åbne spørgsmål. </a:t>
            </a:r>
          </a:p>
          <a:p>
            <a:r>
              <a:rPr lang="da-DK" dirty="0"/>
              <a:t>Hvis personen bliver frustreret eller irriteret, så skift emne eller tag en pause.</a:t>
            </a:r>
          </a:p>
          <a:p>
            <a:pPr lvl="0"/>
            <a:r>
              <a:rPr lang="da-DK" dirty="0"/>
              <a:t>Brug dit kropssprog eller genstande til at understøtte dine ord – fx pege på kaffekanden, når du beder om kaffekanden.</a:t>
            </a:r>
          </a:p>
          <a:p>
            <a:pPr lvl="0"/>
            <a:r>
              <a:rPr lang="da-DK" dirty="0"/>
              <a:t>Undgå at irettesætte – det skaber konflikter.</a:t>
            </a:r>
          </a:p>
          <a:p>
            <a:pPr marL="0" indent="0">
              <a:buNone/>
            </a:pPr>
            <a:r>
              <a:rPr lang="da-DK" dirty="0"/>
              <a:t>	</a:t>
            </a:r>
          </a:p>
          <a:p>
            <a:pPr marL="0" indent="0">
              <a:buNone/>
            </a:pPr>
            <a:r>
              <a:rPr lang="da-DK" dirty="0"/>
              <a:t>		</a:t>
            </a:r>
          </a:p>
          <a:p>
            <a:endParaRPr lang="da-DK" dirty="0"/>
          </a:p>
        </p:txBody>
      </p:sp>
      <p:sp>
        <p:nvSpPr>
          <p:cNvPr id="7" name="Pladsholder til tekst 6"/>
          <p:cNvSpPr>
            <a:spLocks noGrp="1"/>
          </p:cNvSpPr>
          <p:nvPr>
            <p:ph type="body" sz="quarter" idx="13"/>
          </p:nvPr>
        </p:nvSpPr>
        <p:spPr>
          <a:xfrm>
            <a:off x="693796" y="593122"/>
            <a:ext cx="5915025" cy="338420"/>
          </a:xfrm>
        </p:spPr>
        <p:txBody>
          <a:bodyPr>
            <a:noAutofit/>
          </a:bodyPr>
          <a:lstStyle/>
          <a:p>
            <a:r>
              <a:rPr lang="da-DK" b="1" dirty="0"/>
              <a:t>Gode råd til pårørende:</a:t>
            </a:r>
          </a:p>
        </p:txBody>
      </p:sp>
      <p:sp>
        <p:nvSpPr>
          <p:cNvPr id="4" name="Pladsholder til dato 3">
            <a:extLst>
              <a:ext uri="{FF2B5EF4-FFF2-40B4-BE49-F238E27FC236}">
                <a16:creationId xmlns:a16="http://schemas.microsoft.com/office/drawing/2014/main" id="{CE043799-107F-4186-8B03-D4FA61EA2690}"/>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57E264D7-BCDA-448D-8C85-BA98E3AD8505}"/>
              </a:ext>
            </a:extLst>
          </p:cNvPr>
          <p:cNvSpPr>
            <a:spLocks noGrp="1"/>
          </p:cNvSpPr>
          <p:nvPr>
            <p:ph type="ftr" sz="quarter" idx="11"/>
          </p:nvPr>
        </p:nvSpPr>
        <p:spPr/>
        <p:txBody>
          <a:bodyPr/>
          <a:lstStyle/>
          <a:p>
            <a:r>
              <a:rPr lang="da-DK"/>
              <a:t>Billedmateriale: Nationalt Videnscenter for Demens / Colourbox.dk </a:t>
            </a:r>
            <a:endParaRPr lang="da-DK" dirty="0"/>
          </a:p>
        </p:txBody>
      </p:sp>
    </p:spTree>
    <p:extLst>
      <p:ext uri="{BB962C8B-B14F-4D97-AF65-F5344CB8AC3E}">
        <p14:creationId xmlns:p14="http://schemas.microsoft.com/office/powerpoint/2010/main" val="1690609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657350" y="1082905"/>
            <a:ext cx="5829300" cy="2753289"/>
          </a:xfrm>
        </p:spPr>
        <p:txBody>
          <a:bodyPr>
            <a:normAutofit/>
          </a:bodyPr>
          <a:lstStyle/>
          <a:p>
            <a:r>
              <a:rPr lang="da-DK" dirty="0"/>
              <a:t>Modul 2</a:t>
            </a:r>
            <a:br>
              <a:rPr lang="da-DK" dirty="0"/>
            </a:br>
            <a:br>
              <a:rPr lang="da-DK" dirty="0"/>
            </a:br>
            <a:r>
              <a:rPr lang="da-DK" dirty="0"/>
              <a:t>Hverdagen, kommunikation, trivsel og livsstil</a:t>
            </a:r>
            <a:br>
              <a:rPr lang="da-DK" dirty="0"/>
            </a:br>
            <a:endParaRPr lang="da-DK" dirty="0"/>
          </a:p>
        </p:txBody>
      </p:sp>
      <p:sp>
        <p:nvSpPr>
          <p:cNvPr id="3" name="Undertitel 2"/>
          <p:cNvSpPr>
            <a:spLocks noGrp="1"/>
          </p:cNvSpPr>
          <p:nvPr>
            <p:ph type="subTitle" idx="1"/>
          </p:nvPr>
        </p:nvSpPr>
        <p:spPr>
          <a:xfrm>
            <a:off x="1657350" y="1789612"/>
            <a:ext cx="5829300" cy="2153738"/>
          </a:xfrm>
        </p:spPr>
        <p:txBody>
          <a:bodyPr>
            <a:normAutofit/>
          </a:bodyPr>
          <a:lstStyle/>
          <a:p>
            <a:r>
              <a:rPr lang="da-DK" sz="3600" b="1" dirty="0"/>
              <a:t>                                    </a:t>
            </a:r>
          </a:p>
        </p:txBody>
      </p:sp>
    </p:spTree>
    <p:extLst>
      <p:ext uri="{BB962C8B-B14F-4D97-AF65-F5344CB8AC3E}">
        <p14:creationId xmlns:p14="http://schemas.microsoft.com/office/powerpoint/2010/main" val="4263921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Hvad vil du være opmærksom på? </a:t>
            </a:r>
          </a:p>
        </p:txBody>
      </p:sp>
      <p:sp>
        <p:nvSpPr>
          <p:cNvPr id="3" name="Pladsholder til indhold 2"/>
          <p:cNvSpPr>
            <a:spLocks noGrp="1"/>
          </p:cNvSpPr>
          <p:nvPr>
            <p:ph idx="1"/>
          </p:nvPr>
        </p:nvSpPr>
        <p:spPr>
          <a:xfrm>
            <a:off x="654373" y="797768"/>
            <a:ext cx="6909021" cy="3834954"/>
          </a:xfrm>
        </p:spPr>
        <p:txBody>
          <a:bodyPr>
            <a:normAutofit/>
          </a:bodyPr>
          <a:lstStyle/>
          <a:p>
            <a:pPr marL="0" indent="0">
              <a:buNone/>
            </a:pPr>
            <a:r>
              <a:rPr lang="da-DK" sz="1800" b="1" dirty="0"/>
              <a:t>Hvad vil du fremover forsøge at være mere opmærksom i forhold til at kommunikere med hinanden? </a:t>
            </a:r>
            <a:endParaRPr lang="da-DK" sz="2100" dirty="0"/>
          </a:p>
          <a:p>
            <a:endParaRPr lang="da-DK" dirty="0"/>
          </a:p>
          <a:p>
            <a:r>
              <a:rPr lang="da-DK" dirty="0"/>
              <a:t>Tal med andre og udveksl erfaringer med ligestillede </a:t>
            </a:r>
            <a:br>
              <a:rPr lang="da-DK" dirty="0"/>
            </a:br>
            <a:endParaRPr lang="da-DK" dirty="0"/>
          </a:p>
          <a:p>
            <a:r>
              <a:rPr lang="da-DK" dirty="0"/>
              <a:t>Søg professionel hjælp, hvis I har mange konflikter pga. følelsesmæssige belastninger ved sygdommen eller fordi I ofte misforstår hinanden. </a:t>
            </a:r>
            <a:br>
              <a:rPr lang="da-DK" dirty="0"/>
            </a:br>
            <a:br>
              <a:rPr lang="da-DK" dirty="0"/>
            </a:br>
            <a:r>
              <a:rPr lang="da-DK" b="1" dirty="0"/>
              <a:t>Søg råd hos fx: </a:t>
            </a:r>
          </a:p>
          <a:p>
            <a:pPr lvl="2"/>
            <a:r>
              <a:rPr lang="da-DK" sz="1500" dirty="0"/>
              <a:t>Psykolog</a:t>
            </a:r>
          </a:p>
          <a:p>
            <a:pPr lvl="2"/>
            <a:r>
              <a:rPr lang="da-DK" sz="1500" dirty="0"/>
              <a:t>Demenskoordinator</a:t>
            </a:r>
          </a:p>
          <a:p>
            <a:pPr lvl="2"/>
            <a:r>
              <a:rPr lang="da-DK" sz="1500" dirty="0"/>
              <a:t>Demens-linjen (Alzheimerforeningens telefonrådgivning)</a:t>
            </a:r>
          </a:p>
        </p:txBody>
      </p:sp>
      <p:sp>
        <p:nvSpPr>
          <p:cNvPr id="5" name="Pladsholder til dato 4">
            <a:extLst>
              <a:ext uri="{FF2B5EF4-FFF2-40B4-BE49-F238E27FC236}">
                <a16:creationId xmlns:a16="http://schemas.microsoft.com/office/drawing/2014/main" id="{F11756BB-25E2-4A7F-B912-2E30A04BEE36}"/>
              </a:ext>
            </a:extLst>
          </p:cNvPr>
          <p:cNvSpPr>
            <a:spLocks noGrp="1"/>
          </p:cNvSpPr>
          <p:nvPr>
            <p:ph type="dt" sz="half" idx="10"/>
          </p:nvPr>
        </p:nvSpPr>
        <p:spPr/>
        <p:txBody>
          <a:bodyPr/>
          <a:lstStyle/>
          <a:p>
            <a:r>
              <a:rPr lang="da-DK"/>
              <a:t>Revideret efterår 2023</a:t>
            </a:r>
            <a:endParaRPr lang="da-DK" dirty="0"/>
          </a:p>
        </p:txBody>
      </p:sp>
      <p:sp>
        <p:nvSpPr>
          <p:cNvPr id="6" name="Pladsholder til sidefod 5">
            <a:extLst>
              <a:ext uri="{FF2B5EF4-FFF2-40B4-BE49-F238E27FC236}">
                <a16:creationId xmlns:a16="http://schemas.microsoft.com/office/drawing/2014/main" id="{5E1ADD83-025A-4E2C-A18E-6187048EBE95}"/>
              </a:ext>
            </a:extLst>
          </p:cNvPr>
          <p:cNvSpPr>
            <a:spLocks noGrp="1"/>
          </p:cNvSpPr>
          <p:nvPr>
            <p:ph type="ftr" sz="quarter" idx="11"/>
          </p:nvPr>
        </p:nvSpPr>
        <p:spPr/>
        <p:txBody>
          <a:bodyPr/>
          <a:lstStyle/>
          <a:p>
            <a:r>
              <a:rPr lang="da-DK"/>
              <a:t>Billedmateriale: Nationalt Videnscenter for Demens / Colourbox.dk </a:t>
            </a:r>
            <a:endParaRPr lang="da-DK" dirty="0"/>
          </a:p>
        </p:txBody>
      </p:sp>
    </p:spTree>
    <p:extLst>
      <p:ext uri="{BB962C8B-B14F-4D97-AF65-F5344CB8AC3E}">
        <p14:creationId xmlns:p14="http://schemas.microsoft.com/office/powerpoint/2010/main" val="4213816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Spørgsmål? </a:t>
            </a:r>
          </a:p>
        </p:txBody>
      </p:sp>
      <p:sp>
        <p:nvSpPr>
          <p:cNvPr id="3" name="Pladsholder til dato 2">
            <a:extLst>
              <a:ext uri="{FF2B5EF4-FFF2-40B4-BE49-F238E27FC236}">
                <a16:creationId xmlns:a16="http://schemas.microsoft.com/office/drawing/2014/main" id="{DB6FAD86-65C1-487C-AE21-17970C2D9147}"/>
              </a:ext>
            </a:extLst>
          </p:cNvPr>
          <p:cNvSpPr>
            <a:spLocks noGrp="1"/>
          </p:cNvSpPr>
          <p:nvPr>
            <p:ph type="dt" sz="half" idx="10"/>
          </p:nvPr>
        </p:nvSpPr>
        <p:spPr/>
        <p:txBody>
          <a:bodyPr/>
          <a:lstStyle/>
          <a:p>
            <a:r>
              <a:rPr lang="da-DK" sz="675"/>
              <a:t>Revideret efterår 2023</a:t>
            </a:r>
            <a:endParaRPr lang="da-DK" sz="675" dirty="0"/>
          </a:p>
        </p:txBody>
      </p:sp>
      <p:sp>
        <p:nvSpPr>
          <p:cNvPr id="4" name="Pladsholder til sidefod 3">
            <a:extLst>
              <a:ext uri="{FF2B5EF4-FFF2-40B4-BE49-F238E27FC236}">
                <a16:creationId xmlns:a16="http://schemas.microsoft.com/office/drawing/2014/main" id="{939DF68B-6C7C-4F18-B01A-204DAFAD653D}"/>
              </a:ext>
            </a:extLst>
          </p:cNvPr>
          <p:cNvSpPr>
            <a:spLocks noGrp="1"/>
          </p:cNvSpPr>
          <p:nvPr>
            <p:ph type="ftr" sz="quarter" idx="11"/>
          </p:nvPr>
        </p:nvSpPr>
        <p:spPr/>
        <p:txBody>
          <a:bodyPr/>
          <a:lstStyle/>
          <a:p>
            <a:pPr algn="r"/>
            <a:r>
              <a:rPr lang="da-DK" sz="675"/>
              <a:t>Billedmateriale: Nationalt Videnscenter for Demens / Colourbox.dk </a:t>
            </a:r>
            <a:endParaRPr lang="da-DK" sz="675" dirty="0"/>
          </a:p>
        </p:txBody>
      </p:sp>
      <p:pic>
        <p:nvPicPr>
          <p:cNvPr id="11" name="Pladsholder til indhold 10">
            <a:extLst>
              <a:ext uri="{FF2B5EF4-FFF2-40B4-BE49-F238E27FC236}">
                <a16:creationId xmlns:a16="http://schemas.microsoft.com/office/drawing/2014/main" id="{1817BE74-550C-4F8C-8285-55FC36FDEB1B}"/>
              </a:ext>
            </a:extLst>
          </p:cNvPr>
          <p:cNvPicPr>
            <a:picLocks noGrp="1" noChangeAspect="1"/>
          </p:cNvPicPr>
          <p:nvPr>
            <p:ph idx="1"/>
          </p:nvPr>
        </p:nvPicPr>
        <p:blipFill>
          <a:blip r:embed="rId3"/>
          <a:stretch>
            <a:fillRect/>
          </a:stretch>
        </p:blipFill>
        <p:spPr>
          <a:xfrm>
            <a:off x="628650" y="1549864"/>
            <a:ext cx="7886700" cy="2573728"/>
          </a:xfrm>
        </p:spPr>
      </p:pic>
    </p:spTree>
    <p:extLst>
      <p:ext uri="{BB962C8B-B14F-4D97-AF65-F5344CB8AC3E}">
        <p14:creationId xmlns:p14="http://schemas.microsoft.com/office/powerpoint/2010/main" val="3774062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9071" y="22091"/>
            <a:ext cx="6172200" cy="401020"/>
          </a:xfrm>
        </p:spPr>
        <p:txBody>
          <a:bodyPr/>
          <a:lstStyle/>
          <a:p>
            <a:r>
              <a:rPr lang="da-DK" dirty="0"/>
              <a:t>Et sundt og aktivt liv med demens</a:t>
            </a:r>
          </a:p>
        </p:txBody>
      </p:sp>
      <p:sp>
        <p:nvSpPr>
          <p:cNvPr id="3" name="Pladsholder til indhold 2"/>
          <p:cNvSpPr>
            <a:spLocks noGrp="1"/>
          </p:cNvSpPr>
          <p:nvPr>
            <p:ph idx="1"/>
          </p:nvPr>
        </p:nvSpPr>
        <p:spPr>
          <a:xfrm>
            <a:off x="726459" y="1070589"/>
            <a:ext cx="6601804" cy="3537731"/>
          </a:xfrm>
        </p:spPr>
        <p:txBody>
          <a:bodyPr>
            <a:normAutofit/>
          </a:bodyPr>
          <a:lstStyle/>
          <a:p>
            <a:endParaRPr lang="da-DK" dirty="0"/>
          </a:p>
          <a:p>
            <a:r>
              <a:rPr lang="da-DK" dirty="0"/>
              <a:t>Fysisk aktivitet og motion, hvad der er sundt for hjertet er også sundt for hjernen</a:t>
            </a:r>
          </a:p>
          <a:p>
            <a:r>
              <a:rPr lang="da-DK" dirty="0"/>
              <a:t>Sund kost - tilstrækkelig med protein, fedt og vitaminer/mineraler</a:t>
            </a:r>
          </a:p>
          <a:p>
            <a:r>
              <a:rPr lang="da-DK" dirty="0"/>
              <a:t>Lavt alkoholforbrug – personer med demens er mere følsomme overfor alkohol (7 genstande om ugen er i overkanten)</a:t>
            </a:r>
          </a:p>
          <a:p>
            <a:r>
              <a:rPr lang="da-DK" dirty="0"/>
              <a:t>Tilpas søvn er vigtigt</a:t>
            </a:r>
            <a:br>
              <a:rPr lang="da-DK" dirty="0"/>
            </a:br>
            <a:endParaRPr lang="da-DK" dirty="0"/>
          </a:p>
          <a:p>
            <a:r>
              <a:rPr lang="da-DK" dirty="0"/>
              <a:t>At være sammen med andre med samme sygdom/handicap</a:t>
            </a:r>
            <a:br>
              <a:rPr lang="da-DK" dirty="0"/>
            </a:br>
            <a:r>
              <a:rPr lang="da-DK" dirty="0"/>
              <a:t>kan være en lettelse, for her føler man sig forstået og kan dele </a:t>
            </a:r>
            <a:br>
              <a:rPr lang="da-DK" dirty="0"/>
            </a:br>
            <a:r>
              <a:rPr lang="da-DK" dirty="0"/>
              <a:t>glæder og sorger.</a:t>
            </a:r>
          </a:p>
        </p:txBody>
      </p:sp>
      <p:sp>
        <p:nvSpPr>
          <p:cNvPr id="4" name="Pladsholder til dato 3">
            <a:extLst>
              <a:ext uri="{FF2B5EF4-FFF2-40B4-BE49-F238E27FC236}">
                <a16:creationId xmlns:a16="http://schemas.microsoft.com/office/drawing/2014/main" id="{CA3FD45D-0CCE-4B17-86CB-B380B8AC5D1F}"/>
              </a:ext>
            </a:extLst>
          </p:cNvPr>
          <p:cNvSpPr>
            <a:spLocks noGrp="1"/>
          </p:cNvSpPr>
          <p:nvPr>
            <p:ph type="dt" sz="half" idx="10"/>
          </p:nvPr>
        </p:nvSpPr>
        <p:spPr/>
        <p:txBody>
          <a:bodyPr/>
          <a:lstStyle/>
          <a:p>
            <a:r>
              <a:rPr lang="da-DK"/>
              <a:t>Revideret efterår 2023</a:t>
            </a:r>
            <a:endParaRPr lang="da-DK" dirty="0"/>
          </a:p>
        </p:txBody>
      </p:sp>
      <p:sp>
        <p:nvSpPr>
          <p:cNvPr id="5" name="Pladsholder til sidefod 4">
            <a:extLst>
              <a:ext uri="{FF2B5EF4-FFF2-40B4-BE49-F238E27FC236}">
                <a16:creationId xmlns:a16="http://schemas.microsoft.com/office/drawing/2014/main" id="{6F3F5628-1A6F-491B-B60B-AAAEEE962EEF}"/>
              </a:ext>
            </a:extLst>
          </p:cNvPr>
          <p:cNvSpPr>
            <a:spLocks noGrp="1"/>
          </p:cNvSpPr>
          <p:nvPr>
            <p:ph type="ftr" sz="quarter" idx="11"/>
          </p:nvPr>
        </p:nvSpPr>
        <p:spPr/>
        <p:txBody>
          <a:bodyPr/>
          <a:lstStyle/>
          <a:p>
            <a:r>
              <a:rPr lang="da-DK"/>
              <a:t>Billedmateriale: Nationalt Videnscenter for Demens / Colourbox.dk </a:t>
            </a:r>
            <a:endParaRPr lang="da-DK" dirty="0"/>
          </a:p>
        </p:txBody>
      </p:sp>
      <p:sp>
        <p:nvSpPr>
          <p:cNvPr id="6" name="Tekstfelt 5">
            <a:extLst>
              <a:ext uri="{FF2B5EF4-FFF2-40B4-BE49-F238E27FC236}">
                <a16:creationId xmlns:a16="http://schemas.microsoft.com/office/drawing/2014/main" id="{D0149EC4-1CF2-4C30-91F6-5190898C7C29}"/>
              </a:ext>
            </a:extLst>
          </p:cNvPr>
          <p:cNvSpPr txBox="1"/>
          <p:nvPr/>
        </p:nvSpPr>
        <p:spPr>
          <a:xfrm>
            <a:off x="741323" y="669570"/>
            <a:ext cx="5830428" cy="401020"/>
          </a:xfrm>
          <a:prstGeom prst="rect">
            <a:avLst/>
          </a:prstGeom>
          <a:noFill/>
        </p:spPr>
        <p:txBody>
          <a:bodyPr wrap="square" lIns="67500" rtlCol="0">
            <a:noAutofit/>
          </a:bodyPr>
          <a:lstStyle/>
          <a:p>
            <a:r>
              <a:rPr lang="da-DK" b="1" dirty="0">
                <a:latin typeface="+mj-lt"/>
              </a:rPr>
              <a:t>Hvad kan give trivsel og forebygge helbredsproblemer?</a:t>
            </a:r>
          </a:p>
          <a:p>
            <a:endParaRPr lang="da-DK" dirty="0" err="1">
              <a:latin typeface="+mj-lt"/>
            </a:endParaRPr>
          </a:p>
        </p:txBody>
      </p:sp>
      <p:pic>
        <p:nvPicPr>
          <p:cNvPr id="7" name="Billede 6">
            <a:extLst>
              <a:ext uri="{FF2B5EF4-FFF2-40B4-BE49-F238E27FC236}">
                <a16:creationId xmlns:a16="http://schemas.microsoft.com/office/drawing/2014/main" id="{81D84D2D-CDB9-4B0D-A2C7-2FC09F38D082}"/>
              </a:ext>
            </a:extLst>
          </p:cNvPr>
          <p:cNvPicPr>
            <a:picLocks noChangeAspect="1"/>
          </p:cNvPicPr>
          <p:nvPr/>
        </p:nvPicPr>
        <p:blipFill>
          <a:blip r:embed="rId3"/>
          <a:stretch>
            <a:fillRect/>
          </a:stretch>
        </p:blipFill>
        <p:spPr>
          <a:xfrm>
            <a:off x="6096242" y="2712085"/>
            <a:ext cx="2695058" cy="1807562"/>
          </a:xfrm>
          <a:prstGeom prst="rect">
            <a:avLst/>
          </a:prstGeom>
        </p:spPr>
      </p:pic>
    </p:spTree>
    <p:extLst>
      <p:ext uri="{BB962C8B-B14F-4D97-AF65-F5344CB8AC3E}">
        <p14:creationId xmlns:p14="http://schemas.microsoft.com/office/powerpoint/2010/main" val="2748473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7609" y="77932"/>
            <a:ext cx="6172200" cy="350665"/>
          </a:xfrm>
        </p:spPr>
        <p:txBody>
          <a:bodyPr/>
          <a:lstStyle/>
          <a:p>
            <a:r>
              <a:rPr lang="da-DK" dirty="0"/>
              <a:t>Kost &amp; ernæring </a:t>
            </a:r>
          </a:p>
        </p:txBody>
      </p:sp>
      <p:sp>
        <p:nvSpPr>
          <p:cNvPr id="3" name="Pladsholder til indhold 2"/>
          <p:cNvSpPr>
            <a:spLocks noGrp="1"/>
          </p:cNvSpPr>
          <p:nvPr>
            <p:ph idx="1"/>
          </p:nvPr>
        </p:nvSpPr>
        <p:spPr>
          <a:xfrm>
            <a:off x="715200" y="681540"/>
            <a:ext cx="3429000" cy="3791525"/>
          </a:xfrm>
        </p:spPr>
        <p:txBody>
          <a:bodyPr>
            <a:normAutofit lnSpcReduction="10000"/>
          </a:bodyPr>
          <a:lstStyle/>
          <a:p>
            <a:pPr marL="0" indent="0">
              <a:buNone/>
            </a:pPr>
            <a:r>
              <a:rPr lang="da-DK" sz="1800" b="1" dirty="0"/>
              <a:t>Europæiske eksperter anbefaler, at personer med demens: </a:t>
            </a:r>
            <a:endParaRPr lang="da-DK" b="1" dirty="0"/>
          </a:p>
          <a:p>
            <a:endParaRPr lang="da-DK" dirty="0"/>
          </a:p>
          <a:p>
            <a:r>
              <a:rPr lang="da-DK" dirty="0"/>
              <a:t>Regelmæssigt bliver vejet, og at </a:t>
            </a:r>
            <a:br>
              <a:rPr lang="da-DK" dirty="0"/>
            </a:br>
            <a:r>
              <a:rPr lang="da-DK" dirty="0"/>
              <a:t>vægten registreres.</a:t>
            </a:r>
            <a:br>
              <a:rPr lang="da-DK" dirty="0"/>
            </a:br>
            <a:endParaRPr lang="da-DK" dirty="0"/>
          </a:p>
          <a:p>
            <a:r>
              <a:rPr lang="da-DK" dirty="0"/>
              <a:t>Får mad, der tager hensyn til </a:t>
            </a:r>
            <a:br>
              <a:rPr lang="da-DK" dirty="0"/>
            </a:br>
            <a:r>
              <a:rPr lang="da-DK" dirty="0"/>
              <a:t>personens spisevaner og præferencer.</a:t>
            </a:r>
            <a:br>
              <a:rPr lang="da-DK" dirty="0"/>
            </a:br>
            <a:endParaRPr lang="da-DK" dirty="0"/>
          </a:p>
          <a:p>
            <a:r>
              <a:rPr lang="da-DK" dirty="0"/>
              <a:t>Indtager måltider i en hyggelig og hjemlig ramme.</a:t>
            </a:r>
            <a:br>
              <a:rPr lang="da-DK" dirty="0"/>
            </a:br>
            <a:endParaRPr lang="da-DK" dirty="0"/>
          </a:p>
          <a:p>
            <a:r>
              <a:rPr lang="da-DK" dirty="0"/>
              <a:t>Støttes til at få nok at spise og drikke.</a:t>
            </a:r>
          </a:p>
          <a:p>
            <a:endParaRPr lang="da-DK" dirty="0"/>
          </a:p>
          <a:p>
            <a:r>
              <a:rPr lang="da-DK" dirty="0"/>
              <a:t>Opmærksomhed på synkebesvær</a:t>
            </a:r>
          </a:p>
          <a:p>
            <a:endParaRPr lang="da-DK" dirty="0"/>
          </a:p>
          <a:p>
            <a:endParaRPr lang="da-DK" sz="1800" dirty="0"/>
          </a:p>
          <a:p>
            <a:pPr marL="0" indent="0">
              <a:buNone/>
            </a:pPr>
            <a:endParaRPr lang="da-DK" dirty="0"/>
          </a:p>
        </p:txBody>
      </p:sp>
      <p:sp>
        <p:nvSpPr>
          <p:cNvPr id="5" name="Pladsholder til dato 4">
            <a:extLst>
              <a:ext uri="{FF2B5EF4-FFF2-40B4-BE49-F238E27FC236}">
                <a16:creationId xmlns:a16="http://schemas.microsoft.com/office/drawing/2014/main" id="{91450F5D-40C5-4F31-AE88-656DB90DBE08}"/>
              </a:ext>
            </a:extLst>
          </p:cNvPr>
          <p:cNvSpPr>
            <a:spLocks noGrp="1"/>
          </p:cNvSpPr>
          <p:nvPr>
            <p:ph type="dt" sz="half" idx="10"/>
          </p:nvPr>
        </p:nvSpPr>
        <p:spPr/>
        <p:txBody>
          <a:bodyPr/>
          <a:lstStyle/>
          <a:p>
            <a:r>
              <a:rPr lang="da-DK"/>
              <a:t>Revideret efterår 2023</a:t>
            </a:r>
          </a:p>
        </p:txBody>
      </p:sp>
      <p:sp>
        <p:nvSpPr>
          <p:cNvPr id="6" name="Pladsholder til sidefod 5">
            <a:extLst>
              <a:ext uri="{FF2B5EF4-FFF2-40B4-BE49-F238E27FC236}">
                <a16:creationId xmlns:a16="http://schemas.microsoft.com/office/drawing/2014/main" id="{1E79E7D6-D24F-4D68-B7B9-94D87F88103D}"/>
              </a:ext>
            </a:extLst>
          </p:cNvPr>
          <p:cNvSpPr>
            <a:spLocks noGrp="1"/>
          </p:cNvSpPr>
          <p:nvPr>
            <p:ph type="ftr" sz="quarter" idx="11"/>
          </p:nvPr>
        </p:nvSpPr>
        <p:spPr/>
        <p:txBody>
          <a:bodyPr/>
          <a:lstStyle/>
          <a:p>
            <a:r>
              <a:rPr lang="da-DK"/>
              <a:t>Billedmateriale: Nationalt Videnscenter for Demens / Colourbox.dk </a:t>
            </a:r>
          </a:p>
        </p:txBody>
      </p:sp>
      <p:pic>
        <p:nvPicPr>
          <p:cNvPr id="4" name="Billede 3">
            <a:extLst>
              <a:ext uri="{FF2B5EF4-FFF2-40B4-BE49-F238E27FC236}">
                <a16:creationId xmlns:a16="http://schemas.microsoft.com/office/drawing/2014/main" id="{01AC4EA9-7BFD-4D00-9098-E8E08EE64E0B}"/>
              </a:ext>
            </a:extLst>
          </p:cNvPr>
          <p:cNvPicPr>
            <a:picLocks noChangeAspect="1"/>
          </p:cNvPicPr>
          <p:nvPr/>
        </p:nvPicPr>
        <p:blipFill>
          <a:blip r:embed="rId3"/>
          <a:stretch>
            <a:fillRect/>
          </a:stretch>
        </p:blipFill>
        <p:spPr>
          <a:xfrm>
            <a:off x="5643135" y="2865721"/>
            <a:ext cx="2749749" cy="1830454"/>
          </a:xfrm>
          <a:prstGeom prst="rect">
            <a:avLst/>
          </a:prstGeom>
        </p:spPr>
      </p:pic>
      <p:pic>
        <p:nvPicPr>
          <p:cNvPr id="8" name="Billede 7">
            <a:extLst>
              <a:ext uri="{FF2B5EF4-FFF2-40B4-BE49-F238E27FC236}">
                <a16:creationId xmlns:a16="http://schemas.microsoft.com/office/drawing/2014/main" id="{FBC0C249-BE47-45F9-AFCF-542EA7069772}"/>
              </a:ext>
            </a:extLst>
          </p:cNvPr>
          <p:cNvPicPr>
            <a:picLocks noChangeAspect="1"/>
          </p:cNvPicPr>
          <p:nvPr/>
        </p:nvPicPr>
        <p:blipFill>
          <a:blip r:embed="rId4"/>
          <a:stretch>
            <a:fillRect/>
          </a:stretch>
        </p:blipFill>
        <p:spPr>
          <a:xfrm>
            <a:off x="5610477" y="786373"/>
            <a:ext cx="2749750" cy="1830406"/>
          </a:xfrm>
          <a:prstGeom prst="rect">
            <a:avLst/>
          </a:prstGeom>
        </p:spPr>
      </p:pic>
    </p:spTree>
    <p:extLst>
      <p:ext uri="{BB962C8B-B14F-4D97-AF65-F5344CB8AC3E}">
        <p14:creationId xmlns:p14="http://schemas.microsoft.com/office/powerpoint/2010/main" val="1216975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698946" y="67300"/>
            <a:ext cx="5711991" cy="376913"/>
          </a:xfrm>
        </p:spPr>
        <p:txBody>
          <a:bodyPr>
            <a:normAutofit/>
          </a:bodyPr>
          <a:lstStyle/>
          <a:p>
            <a:r>
              <a:rPr lang="da-DK"/>
              <a:t>Fysisk aktivitet </a:t>
            </a:r>
            <a:r>
              <a:rPr lang="da-DK" dirty="0"/>
              <a:t>og interesser</a:t>
            </a:r>
          </a:p>
        </p:txBody>
      </p:sp>
      <p:sp>
        <p:nvSpPr>
          <p:cNvPr id="10" name="Pladsholder til indhold 9"/>
          <p:cNvSpPr>
            <a:spLocks noGrp="1"/>
          </p:cNvSpPr>
          <p:nvPr>
            <p:ph idx="1"/>
          </p:nvPr>
        </p:nvSpPr>
        <p:spPr>
          <a:xfrm>
            <a:off x="731601" y="1080475"/>
            <a:ext cx="5915025" cy="3239243"/>
          </a:xfrm>
        </p:spPr>
        <p:txBody>
          <a:bodyPr>
            <a:normAutofit/>
          </a:bodyPr>
          <a:lstStyle/>
          <a:p>
            <a:r>
              <a:rPr lang="da-DK" dirty="0"/>
              <a:t>Fortsæt med dine/jeres motions- og</a:t>
            </a:r>
            <a:br>
              <a:rPr lang="da-DK" dirty="0"/>
            </a:br>
            <a:r>
              <a:rPr lang="da-DK" dirty="0"/>
              <a:t>træningsaktiviteter, der hvor du/I plejer. </a:t>
            </a:r>
            <a:br>
              <a:rPr lang="da-DK" dirty="0"/>
            </a:br>
            <a:endParaRPr lang="da-DK" dirty="0"/>
          </a:p>
          <a:p>
            <a:r>
              <a:rPr lang="da-DK" dirty="0"/>
              <a:t>Når behovet opstår, er der en del kommuner </a:t>
            </a:r>
            <a:br>
              <a:rPr lang="da-DK" dirty="0"/>
            </a:br>
            <a:r>
              <a:rPr lang="da-DK" dirty="0"/>
              <a:t>hvor det muligt at gå til motion eller træning </a:t>
            </a:r>
            <a:br>
              <a:rPr lang="da-DK" dirty="0"/>
            </a:br>
            <a:r>
              <a:rPr lang="da-DK" dirty="0"/>
              <a:t>sammen med ligestillede.</a:t>
            </a:r>
            <a:br>
              <a:rPr lang="da-DK" dirty="0"/>
            </a:br>
            <a:endParaRPr lang="da-DK" dirty="0"/>
          </a:p>
          <a:p>
            <a:r>
              <a:rPr lang="da-DK" dirty="0"/>
              <a:t>Nogle idrætsforeninger tilbyder særlige</a:t>
            </a:r>
            <a:br>
              <a:rPr lang="da-DK" dirty="0"/>
            </a:br>
            <a:r>
              <a:rPr lang="da-DK" dirty="0"/>
              <a:t>forløb med hjælpere.</a:t>
            </a:r>
            <a:br>
              <a:rPr lang="da-DK" dirty="0"/>
            </a:br>
            <a:endParaRPr lang="da-DK" dirty="0"/>
          </a:p>
          <a:p>
            <a:r>
              <a:rPr lang="da-DK" dirty="0"/>
              <a:t>Nogle frivillighedsorganisationer tilbyder </a:t>
            </a:r>
            <a:br>
              <a:rPr lang="da-DK" dirty="0"/>
            </a:br>
            <a:r>
              <a:rPr lang="da-DK" dirty="0"/>
              <a:t>motionsvenner.</a:t>
            </a:r>
          </a:p>
        </p:txBody>
      </p:sp>
      <p:sp>
        <p:nvSpPr>
          <p:cNvPr id="11" name="Pladsholder til tekst 10"/>
          <p:cNvSpPr>
            <a:spLocks noGrp="1"/>
          </p:cNvSpPr>
          <p:nvPr>
            <p:ph type="body" sz="quarter" idx="13"/>
          </p:nvPr>
        </p:nvSpPr>
        <p:spPr>
          <a:xfrm>
            <a:off x="698949" y="675385"/>
            <a:ext cx="5915025" cy="358628"/>
          </a:xfrm>
        </p:spPr>
        <p:txBody>
          <a:bodyPr>
            <a:normAutofit lnSpcReduction="10000"/>
          </a:bodyPr>
          <a:lstStyle/>
          <a:p>
            <a:r>
              <a:rPr lang="da-DK" b="1" dirty="0"/>
              <a:t>Overvej og undersøg dine muligheder: </a:t>
            </a:r>
          </a:p>
        </p:txBody>
      </p:sp>
      <p:sp>
        <p:nvSpPr>
          <p:cNvPr id="2" name="Pladsholder til dato 1">
            <a:extLst>
              <a:ext uri="{FF2B5EF4-FFF2-40B4-BE49-F238E27FC236}">
                <a16:creationId xmlns:a16="http://schemas.microsoft.com/office/drawing/2014/main" id="{BBA0ADCD-2101-4EFD-8611-2503EDE7050B}"/>
              </a:ext>
            </a:extLst>
          </p:cNvPr>
          <p:cNvSpPr>
            <a:spLocks noGrp="1"/>
          </p:cNvSpPr>
          <p:nvPr>
            <p:ph type="dt" sz="half" idx="10"/>
          </p:nvPr>
        </p:nvSpPr>
        <p:spPr/>
        <p:txBody>
          <a:bodyPr/>
          <a:lstStyle/>
          <a:p>
            <a:r>
              <a:rPr lang="da-DK"/>
              <a:t>Revideret efterår 2023</a:t>
            </a:r>
            <a:endParaRPr lang="da-DK" dirty="0"/>
          </a:p>
        </p:txBody>
      </p:sp>
      <p:sp>
        <p:nvSpPr>
          <p:cNvPr id="3" name="Pladsholder til sidefod 2">
            <a:extLst>
              <a:ext uri="{FF2B5EF4-FFF2-40B4-BE49-F238E27FC236}">
                <a16:creationId xmlns:a16="http://schemas.microsoft.com/office/drawing/2014/main" id="{746D3CAA-244B-4EEC-AB82-5175A807C2B6}"/>
              </a:ext>
            </a:extLst>
          </p:cNvPr>
          <p:cNvSpPr>
            <a:spLocks noGrp="1"/>
          </p:cNvSpPr>
          <p:nvPr>
            <p:ph type="ftr" sz="quarter" idx="11"/>
          </p:nvPr>
        </p:nvSpPr>
        <p:spPr/>
        <p:txBody>
          <a:bodyPr/>
          <a:lstStyle/>
          <a:p>
            <a:r>
              <a:rPr lang="da-DK"/>
              <a:t>Billedmateriale: Nationalt Videnscenter for Demens / Colourbox.dk </a:t>
            </a:r>
            <a:endParaRPr lang="da-DK" dirty="0"/>
          </a:p>
        </p:txBody>
      </p:sp>
      <p:pic>
        <p:nvPicPr>
          <p:cNvPr id="4" name="Billede 3">
            <a:extLst>
              <a:ext uri="{FF2B5EF4-FFF2-40B4-BE49-F238E27FC236}">
                <a16:creationId xmlns:a16="http://schemas.microsoft.com/office/drawing/2014/main" id="{E27AEE08-0D33-4D8B-8784-937384447DEF}"/>
              </a:ext>
            </a:extLst>
          </p:cNvPr>
          <p:cNvPicPr>
            <a:picLocks noChangeAspect="1"/>
          </p:cNvPicPr>
          <p:nvPr/>
        </p:nvPicPr>
        <p:blipFill>
          <a:blip r:embed="rId3"/>
          <a:stretch>
            <a:fillRect/>
          </a:stretch>
        </p:blipFill>
        <p:spPr>
          <a:xfrm>
            <a:off x="5593743" y="2860771"/>
            <a:ext cx="2694638" cy="1809832"/>
          </a:xfrm>
          <a:prstGeom prst="rect">
            <a:avLst/>
          </a:prstGeom>
        </p:spPr>
      </p:pic>
      <p:pic>
        <p:nvPicPr>
          <p:cNvPr id="5" name="Billede 4">
            <a:extLst>
              <a:ext uri="{FF2B5EF4-FFF2-40B4-BE49-F238E27FC236}">
                <a16:creationId xmlns:a16="http://schemas.microsoft.com/office/drawing/2014/main" id="{AF45E097-C07E-40B9-BD4A-E9FE5ED87437}"/>
              </a:ext>
            </a:extLst>
          </p:cNvPr>
          <p:cNvPicPr>
            <a:picLocks noChangeAspect="1"/>
          </p:cNvPicPr>
          <p:nvPr/>
        </p:nvPicPr>
        <p:blipFill>
          <a:blip r:embed="rId4"/>
          <a:stretch>
            <a:fillRect/>
          </a:stretch>
        </p:blipFill>
        <p:spPr>
          <a:xfrm>
            <a:off x="5571251" y="802636"/>
            <a:ext cx="2730194" cy="1792963"/>
          </a:xfrm>
          <a:prstGeom prst="rect">
            <a:avLst/>
          </a:prstGeom>
        </p:spPr>
      </p:pic>
    </p:spTree>
    <p:extLst>
      <p:ext uri="{BB962C8B-B14F-4D97-AF65-F5344CB8AC3E}">
        <p14:creationId xmlns:p14="http://schemas.microsoft.com/office/powerpoint/2010/main" val="9629250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Søvn og hvile </a:t>
            </a:r>
          </a:p>
        </p:txBody>
      </p:sp>
      <p:sp>
        <p:nvSpPr>
          <p:cNvPr id="3" name="Pladsholder til indhold 2"/>
          <p:cNvSpPr>
            <a:spLocks noGrp="1"/>
          </p:cNvSpPr>
          <p:nvPr>
            <p:ph idx="1"/>
          </p:nvPr>
        </p:nvSpPr>
        <p:spPr>
          <a:xfrm>
            <a:off x="673966" y="761350"/>
            <a:ext cx="4446011" cy="3431381"/>
          </a:xfrm>
        </p:spPr>
        <p:txBody>
          <a:bodyPr>
            <a:normAutofit/>
          </a:bodyPr>
          <a:lstStyle/>
          <a:p>
            <a:r>
              <a:rPr lang="da-DK" dirty="0"/>
              <a:t>Tilpas søvn er vigtigt </a:t>
            </a:r>
          </a:p>
          <a:p>
            <a:r>
              <a:rPr lang="da-DK" dirty="0"/>
              <a:t>Behov for mere hvile pga. øget træthed</a:t>
            </a:r>
          </a:p>
          <a:p>
            <a:r>
              <a:rPr lang="da-DK" dirty="0"/>
              <a:t>Regelmæssige pauser i løbet af dagen</a:t>
            </a:r>
          </a:p>
          <a:p>
            <a:r>
              <a:rPr lang="da-DK" dirty="0"/>
              <a:t>Oprethold gode søvnvaner </a:t>
            </a:r>
          </a:p>
          <a:p>
            <a:r>
              <a:rPr lang="da-DK" dirty="0"/>
              <a:t>Tal med lægen, hvis du ofte har søvnforstyrrelser</a:t>
            </a:r>
          </a:p>
        </p:txBody>
      </p:sp>
      <p:sp>
        <p:nvSpPr>
          <p:cNvPr id="5" name="Pladsholder til dato 4">
            <a:extLst>
              <a:ext uri="{FF2B5EF4-FFF2-40B4-BE49-F238E27FC236}">
                <a16:creationId xmlns:a16="http://schemas.microsoft.com/office/drawing/2014/main" id="{4F4B21E4-20D9-47B8-A94A-89AEB42EF5A1}"/>
              </a:ext>
            </a:extLst>
          </p:cNvPr>
          <p:cNvSpPr>
            <a:spLocks noGrp="1"/>
          </p:cNvSpPr>
          <p:nvPr>
            <p:ph type="dt" sz="half" idx="10"/>
          </p:nvPr>
        </p:nvSpPr>
        <p:spPr/>
        <p:txBody>
          <a:bodyPr/>
          <a:lstStyle/>
          <a:p>
            <a:r>
              <a:rPr lang="da-DK"/>
              <a:t>Revideret efterår 2023</a:t>
            </a:r>
          </a:p>
        </p:txBody>
      </p:sp>
      <p:sp>
        <p:nvSpPr>
          <p:cNvPr id="6" name="Pladsholder til sidefod 5">
            <a:extLst>
              <a:ext uri="{FF2B5EF4-FFF2-40B4-BE49-F238E27FC236}">
                <a16:creationId xmlns:a16="http://schemas.microsoft.com/office/drawing/2014/main" id="{7FFCC9BB-BF03-413C-8D0F-5E004752D9E1}"/>
              </a:ext>
            </a:extLst>
          </p:cNvPr>
          <p:cNvSpPr>
            <a:spLocks noGrp="1"/>
          </p:cNvSpPr>
          <p:nvPr>
            <p:ph type="ftr" sz="quarter" idx="11"/>
          </p:nvPr>
        </p:nvSpPr>
        <p:spPr/>
        <p:txBody>
          <a:bodyPr/>
          <a:lstStyle/>
          <a:p>
            <a:r>
              <a:rPr lang="da-DK"/>
              <a:t>Billedmateriale: Nationalt Videnscenter for Demens / Colourbox.dk </a:t>
            </a:r>
          </a:p>
        </p:txBody>
      </p:sp>
      <p:pic>
        <p:nvPicPr>
          <p:cNvPr id="4" name="Billede 3">
            <a:extLst>
              <a:ext uri="{FF2B5EF4-FFF2-40B4-BE49-F238E27FC236}">
                <a16:creationId xmlns:a16="http://schemas.microsoft.com/office/drawing/2014/main" id="{BD139D36-B227-4165-9BE7-AA9500307525}"/>
              </a:ext>
            </a:extLst>
          </p:cNvPr>
          <p:cNvPicPr>
            <a:picLocks noChangeAspect="1"/>
          </p:cNvPicPr>
          <p:nvPr/>
        </p:nvPicPr>
        <p:blipFill>
          <a:blip r:embed="rId3"/>
          <a:stretch>
            <a:fillRect/>
          </a:stretch>
        </p:blipFill>
        <p:spPr>
          <a:xfrm>
            <a:off x="5054101" y="2641326"/>
            <a:ext cx="2777080" cy="1845893"/>
          </a:xfrm>
          <a:prstGeom prst="rect">
            <a:avLst/>
          </a:prstGeom>
        </p:spPr>
      </p:pic>
      <p:pic>
        <p:nvPicPr>
          <p:cNvPr id="7" name="Billede 6">
            <a:extLst>
              <a:ext uri="{FF2B5EF4-FFF2-40B4-BE49-F238E27FC236}">
                <a16:creationId xmlns:a16="http://schemas.microsoft.com/office/drawing/2014/main" id="{3D37CDE2-976C-4D96-B02F-2FF77EF67542}"/>
              </a:ext>
            </a:extLst>
          </p:cNvPr>
          <p:cNvPicPr>
            <a:picLocks noChangeAspect="1"/>
          </p:cNvPicPr>
          <p:nvPr/>
        </p:nvPicPr>
        <p:blipFill>
          <a:blip r:embed="rId4"/>
          <a:stretch>
            <a:fillRect/>
          </a:stretch>
        </p:blipFill>
        <p:spPr>
          <a:xfrm>
            <a:off x="1299756" y="2619243"/>
            <a:ext cx="2907711" cy="1963115"/>
          </a:xfrm>
          <a:prstGeom prst="rect">
            <a:avLst/>
          </a:prstGeom>
        </p:spPr>
      </p:pic>
    </p:spTree>
    <p:extLst>
      <p:ext uri="{BB962C8B-B14F-4D97-AF65-F5344CB8AC3E}">
        <p14:creationId xmlns:p14="http://schemas.microsoft.com/office/powerpoint/2010/main" val="3663283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Spørgsmål? </a:t>
            </a:r>
          </a:p>
        </p:txBody>
      </p:sp>
      <p:sp>
        <p:nvSpPr>
          <p:cNvPr id="3" name="Pladsholder til dato 2">
            <a:extLst>
              <a:ext uri="{FF2B5EF4-FFF2-40B4-BE49-F238E27FC236}">
                <a16:creationId xmlns:a16="http://schemas.microsoft.com/office/drawing/2014/main" id="{DB6FAD86-65C1-487C-AE21-17970C2D9147}"/>
              </a:ext>
            </a:extLst>
          </p:cNvPr>
          <p:cNvSpPr>
            <a:spLocks noGrp="1"/>
          </p:cNvSpPr>
          <p:nvPr>
            <p:ph type="dt" sz="half" idx="10"/>
          </p:nvPr>
        </p:nvSpPr>
        <p:spPr/>
        <p:txBody>
          <a:bodyPr/>
          <a:lstStyle/>
          <a:p>
            <a:r>
              <a:rPr lang="da-DK" sz="675"/>
              <a:t>Revideret efterår 2023</a:t>
            </a:r>
            <a:endParaRPr lang="da-DK" sz="675" dirty="0"/>
          </a:p>
        </p:txBody>
      </p:sp>
      <p:sp>
        <p:nvSpPr>
          <p:cNvPr id="4" name="Pladsholder til sidefod 3">
            <a:extLst>
              <a:ext uri="{FF2B5EF4-FFF2-40B4-BE49-F238E27FC236}">
                <a16:creationId xmlns:a16="http://schemas.microsoft.com/office/drawing/2014/main" id="{939DF68B-6C7C-4F18-B01A-204DAFAD653D}"/>
              </a:ext>
            </a:extLst>
          </p:cNvPr>
          <p:cNvSpPr>
            <a:spLocks noGrp="1"/>
          </p:cNvSpPr>
          <p:nvPr>
            <p:ph type="ftr" sz="quarter" idx="11"/>
          </p:nvPr>
        </p:nvSpPr>
        <p:spPr/>
        <p:txBody>
          <a:bodyPr/>
          <a:lstStyle/>
          <a:p>
            <a:pPr algn="r"/>
            <a:r>
              <a:rPr lang="da-DK" sz="675"/>
              <a:t>Billedmateriale: Nationalt Videnscenter for Demens / Colourbox.dk </a:t>
            </a:r>
            <a:endParaRPr lang="da-DK" sz="675" dirty="0"/>
          </a:p>
        </p:txBody>
      </p:sp>
      <p:pic>
        <p:nvPicPr>
          <p:cNvPr id="11" name="Pladsholder til indhold 10">
            <a:extLst>
              <a:ext uri="{FF2B5EF4-FFF2-40B4-BE49-F238E27FC236}">
                <a16:creationId xmlns:a16="http://schemas.microsoft.com/office/drawing/2014/main" id="{6572476A-9FC9-406F-B218-2D81F4E6EF4C}"/>
              </a:ext>
            </a:extLst>
          </p:cNvPr>
          <p:cNvPicPr>
            <a:picLocks noGrp="1" noChangeAspect="1"/>
          </p:cNvPicPr>
          <p:nvPr>
            <p:ph idx="1"/>
          </p:nvPr>
        </p:nvPicPr>
        <p:blipFill>
          <a:blip r:embed="rId3"/>
          <a:stretch>
            <a:fillRect/>
          </a:stretch>
        </p:blipFill>
        <p:spPr>
          <a:xfrm>
            <a:off x="628650" y="1456497"/>
            <a:ext cx="7886700" cy="2573728"/>
          </a:xfrm>
        </p:spPr>
      </p:pic>
    </p:spTree>
    <p:extLst>
      <p:ext uri="{BB962C8B-B14F-4D97-AF65-F5344CB8AC3E}">
        <p14:creationId xmlns:p14="http://schemas.microsoft.com/office/powerpoint/2010/main" val="33315843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Evaluering </a:t>
            </a:r>
          </a:p>
        </p:txBody>
      </p:sp>
      <p:sp>
        <p:nvSpPr>
          <p:cNvPr id="3" name="Pladsholder til indhold 2"/>
          <p:cNvSpPr>
            <a:spLocks noGrp="1"/>
          </p:cNvSpPr>
          <p:nvPr>
            <p:ph idx="1"/>
          </p:nvPr>
        </p:nvSpPr>
        <p:spPr>
          <a:xfrm>
            <a:off x="680498" y="728663"/>
            <a:ext cx="6523668" cy="3904060"/>
          </a:xfrm>
        </p:spPr>
        <p:txBody>
          <a:bodyPr>
            <a:normAutofit/>
          </a:bodyPr>
          <a:lstStyle/>
          <a:p>
            <a:pPr marL="0" indent="0">
              <a:buNone/>
            </a:pPr>
            <a:endParaRPr lang="da-DK" sz="2000" dirty="0"/>
          </a:p>
          <a:p>
            <a:pPr marL="0" indent="0">
              <a:buNone/>
            </a:pPr>
            <a:r>
              <a:rPr lang="da-DK" sz="2000" dirty="0"/>
              <a:t>Udfyld gerne et evalueringsskema og aflever det, inden I går.</a:t>
            </a:r>
          </a:p>
          <a:p>
            <a:pPr marL="0" indent="0">
              <a:buNone/>
            </a:pPr>
            <a:endParaRPr lang="da-DK" sz="2000" dirty="0"/>
          </a:p>
          <a:p>
            <a:pPr marL="0" indent="0">
              <a:buNone/>
            </a:pPr>
            <a:r>
              <a:rPr lang="da-DK" sz="2000" dirty="0"/>
              <a:t>Tak for jeres hjælp til at forbedre kurset.  </a:t>
            </a:r>
          </a:p>
        </p:txBody>
      </p:sp>
      <p:sp>
        <p:nvSpPr>
          <p:cNvPr id="5" name="Pladsholder til dato 4">
            <a:extLst>
              <a:ext uri="{FF2B5EF4-FFF2-40B4-BE49-F238E27FC236}">
                <a16:creationId xmlns:a16="http://schemas.microsoft.com/office/drawing/2014/main" id="{02F5A77A-1C72-4E91-BAF6-77BC28C3F8D2}"/>
              </a:ext>
            </a:extLst>
          </p:cNvPr>
          <p:cNvSpPr>
            <a:spLocks noGrp="1"/>
          </p:cNvSpPr>
          <p:nvPr>
            <p:ph type="dt" sz="half" idx="10"/>
          </p:nvPr>
        </p:nvSpPr>
        <p:spPr/>
        <p:txBody>
          <a:bodyPr/>
          <a:lstStyle/>
          <a:p>
            <a:r>
              <a:rPr lang="da-DK" sz="675"/>
              <a:t>Revideret efterår 2023</a:t>
            </a:r>
            <a:endParaRPr lang="da-DK" sz="675" dirty="0"/>
          </a:p>
        </p:txBody>
      </p:sp>
      <p:sp>
        <p:nvSpPr>
          <p:cNvPr id="6" name="Pladsholder til sidefod 5">
            <a:extLst>
              <a:ext uri="{FF2B5EF4-FFF2-40B4-BE49-F238E27FC236}">
                <a16:creationId xmlns:a16="http://schemas.microsoft.com/office/drawing/2014/main" id="{F36E168A-2219-4A98-9A50-3B4A2384BA4C}"/>
              </a:ext>
            </a:extLst>
          </p:cNvPr>
          <p:cNvSpPr>
            <a:spLocks noGrp="1"/>
          </p:cNvSpPr>
          <p:nvPr>
            <p:ph type="ftr" sz="quarter" idx="11"/>
          </p:nvPr>
        </p:nvSpPr>
        <p:spPr/>
        <p:txBody>
          <a:bodyPr/>
          <a:lstStyle/>
          <a:p>
            <a:pPr algn="r"/>
            <a:r>
              <a:rPr lang="da-DK" sz="675"/>
              <a:t>Billedmateriale: Nationalt Videnscenter for Demens / Colourbox.dk </a:t>
            </a:r>
            <a:endParaRPr lang="da-DK" sz="675" dirty="0"/>
          </a:p>
        </p:txBody>
      </p:sp>
    </p:spTree>
    <p:extLst>
      <p:ext uri="{BB962C8B-B14F-4D97-AF65-F5344CB8AC3E}">
        <p14:creationId xmlns:p14="http://schemas.microsoft.com/office/powerpoint/2010/main" val="3282474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da-DK" dirty="0"/>
              <a:t>Tak for i dag</a:t>
            </a:r>
          </a:p>
        </p:txBody>
      </p:sp>
    </p:spTree>
    <p:extLst>
      <p:ext uri="{BB962C8B-B14F-4D97-AF65-F5344CB8AC3E}">
        <p14:creationId xmlns:p14="http://schemas.microsoft.com/office/powerpoint/2010/main" val="4615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2080A2-CF3F-4B90-A320-348FC5CB4CCE}"/>
              </a:ext>
            </a:extLst>
          </p:cNvPr>
          <p:cNvSpPr>
            <a:spLocks noGrp="1"/>
          </p:cNvSpPr>
          <p:nvPr>
            <p:ph type="title"/>
          </p:nvPr>
        </p:nvSpPr>
        <p:spPr/>
        <p:txBody>
          <a:bodyPr/>
          <a:lstStyle/>
          <a:p>
            <a:r>
              <a:rPr lang="da-DK" sz="3600" dirty="0"/>
              <a:t>Ekstramateriale</a:t>
            </a:r>
          </a:p>
        </p:txBody>
      </p:sp>
    </p:spTree>
    <p:extLst>
      <p:ext uri="{BB962C8B-B14F-4D97-AF65-F5344CB8AC3E}">
        <p14:creationId xmlns:p14="http://schemas.microsoft.com/office/powerpoint/2010/main" val="3333902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Indhold på modul 2 </a:t>
            </a:r>
          </a:p>
        </p:txBody>
      </p:sp>
      <p:sp>
        <p:nvSpPr>
          <p:cNvPr id="5" name="Pladsholder til indhold 4"/>
          <p:cNvSpPr>
            <a:spLocks noGrp="1"/>
          </p:cNvSpPr>
          <p:nvPr>
            <p:ph sz="half" idx="2"/>
          </p:nvPr>
        </p:nvSpPr>
        <p:spPr>
          <a:xfrm>
            <a:off x="654370" y="522515"/>
            <a:ext cx="5948418" cy="3394472"/>
          </a:xfrm>
        </p:spPr>
        <p:txBody>
          <a:bodyPr>
            <a:normAutofit/>
          </a:bodyPr>
          <a:lstStyle/>
          <a:p>
            <a:pPr marL="0" indent="0">
              <a:buNone/>
            </a:pPr>
            <a:r>
              <a:rPr lang="da-DK" dirty="0"/>
              <a:t> </a:t>
            </a:r>
          </a:p>
          <a:p>
            <a:r>
              <a:rPr lang="da-DK" dirty="0"/>
              <a:t>Ændringer i hverdagen med demens</a:t>
            </a:r>
          </a:p>
          <a:p>
            <a:r>
              <a:rPr lang="da-DK" dirty="0"/>
              <a:t>Ændringer i kommunikation og samspil</a:t>
            </a:r>
          </a:p>
          <a:p>
            <a:r>
              <a:rPr lang="da-DK" dirty="0"/>
              <a:t>Hvordan håndteres ændringerne?</a:t>
            </a:r>
          </a:p>
          <a:p>
            <a:r>
              <a:rPr lang="da-DK" dirty="0"/>
              <a:t>Hvordan kan jeg forbedre min trivsel? </a:t>
            </a:r>
          </a:p>
          <a:p>
            <a:r>
              <a:rPr lang="da-DK" dirty="0"/>
              <a:t>Livsstil og demens   </a:t>
            </a:r>
          </a:p>
          <a:p>
            <a:pPr marL="0" indent="0">
              <a:buNone/>
            </a:pPr>
            <a:endParaRPr lang="da-DK" dirty="0"/>
          </a:p>
        </p:txBody>
      </p:sp>
      <p:sp>
        <p:nvSpPr>
          <p:cNvPr id="4" name="Pladsholder til dato 3">
            <a:extLst>
              <a:ext uri="{FF2B5EF4-FFF2-40B4-BE49-F238E27FC236}">
                <a16:creationId xmlns:a16="http://schemas.microsoft.com/office/drawing/2014/main" id="{31935460-9E5B-4C11-984C-1B32C42A819D}"/>
              </a:ext>
            </a:extLst>
          </p:cNvPr>
          <p:cNvSpPr>
            <a:spLocks noGrp="1"/>
          </p:cNvSpPr>
          <p:nvPr>
            <p:ph type="dt" sz="half" idx="10"/>
          </p:nvPr>
        </p:nvSpPr>
        <p:spPr/>
        <p:txBody>
          <a:bodyPr/>
          <a:lstStyle/>
          <a:p>
            <a:r>
              <a:rPr lang="da-DK"/>
              <a:t>Revideret efterår 2023</a:t>
            </a:r>
            <a:endParaRPr lang="da-DK" dirty="0"/>
          </a:p>
        </p:txBody>
      </p:sp>
      <p:sp>
        <p:nvSpPr>
          <p:cNvPr id="6" name="Pladsholder til sidefod 5">
            <a:extLst>
              <a:ext uri="{FF2B5EF4-FFF2-40B4-BE49-F238E27FC236}">
                <a16:creationId xmlns:a16="http://schemas.microsoft.com/office/drawing/2014/main" id="{25DB41BC-4FC6-4854-BAC9-0091EDEDC123}"/>
              </a:ext>
            </a:extLst>
          </p:cNvPr>
          <p:cNvSpPr>
            <a:spLocks noGrp="1"/>
          </p:cNvSpPr>
          <p:nvPr>
            <p:ph type="ftr" sz="quarter" idx="11"/>
          </p:nvPr>
        </p:nvSpPr>
        <p:spPr/>
        <p:txBody>
          <a:bodyPr/>
          <a:lstStyle/>
          <a:p>
            <a:r>
              <a:rPr lang="da-DK"/>
              <a:t>Billedmateriale: Nationalt Videnscenter for Demens / Colourbox.dk </a:t>
            </a:r>
            <a:endParaRPr lang="da-DK" dirty="0"/>
          </a:p>
        </p:txBody>
      </p:sp>
    </p:spTree>
    <p:extLst>
      <p:ext uri="{BB962C8B-B14F-4D97-AF65-F5344CB8AC3E}">
        <p14:creationId xmlns:p14="http://schemas.microsoft.com/office/powerpoint/2010/main" val="1326293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71340" y="38693"/>
            <a:ext cx="5668347" cy="398639"/>
          </a:xfrm>
        </p:spPr>
        <p:txBody>
          <a:bodyPr>
            <a:normAutofit/>
          </a:bodyPr>
          <a:lstStyle/>
          <a:p>
            <a:r>
              <a:rPr lang="da-DK" dirty="0"/>
              <a:t>‘Modstandskraft' mod demens</a:t>
            </a:r>
          </a:p>
        </p:txBody>
      </p:sp>
      <p:sp>
        <p:nvSpPr>
          <p:cNvPr id="12" name="Tekstboks 11"/>
          <p:cNvSpPr txBox="1"/>
          <p:nvPr/>
        </p:nvSpPr>
        <p:spPr>
          <a:xfrm>
            <a:off x="753565" y="844828"/>
            <a:ext cx="3397417" cy="2368635"/>
          </a:xfrm>
          <a:prstGeom prst="rect">
            <a:avLst/>
          </a:prstGeom>
          <a:noFill/>
        </p:spPr>
        <p:txBody>
          <a:bodyPr wrap="square" lIns="67500" rtlCol="0">
            <a:noAutofit/>
          </a:bodyPr>
          <a:lstStyle/>
          <a:p>
            <a:r>
              <a:rPr lang="da-DK" sz="1500" b="1" dirty="0"/>
              <a:t>Kognitiv reserve</a:t>
            </a:r>
            <a:r>
              <a:rPr lang="da-DK" sz="1500" dirty="0"/>
              <a:t>:</a:t>
            </a:r>
          </a:p>
          <a:p>
            <a:endParaRPr lang="da-DK" sz="1500" dirty="0"/>
          </a:p>
          <a:p>
            <a:r>
              <a:rPr lang="da-DK" sz="1500" dirty="0"/>
              <a:t>Evnen til at fastholde kognitiv funktion trods aldring/sygdom i hjernen</a:t>
            </a:r>
          </a:p>
          <a:p>
            <a:endParaRPr lang="da-DK" sz="1500" dirty="0"/>
          </a:p>
          <a:p>
            <a:r>
              <a:rPr lang="da-DK" sz="1500" dirty="0"/>
              <a:t>Evidensen kommer fra mange kilder og</a:t>
            </a:r>
            <a:br>
              <a:rPr lang="da-DK" sz="1500" dirty="0"/>
            </a:br>
            <a:r>
              <a:rPr lang="da-DK" sz="1500" dirty="0"/>
              <a:t>er stor nok til at postulere virkning.</a:t>
            </a:r>
          </a:p>
          <a:p>
            <a:endParaRPr lang="da-DK" sz="1500" dirty="0"/>
          </a:p>
        </p:txBody>
      </p:sp>
      <p:sp>
        <p:nvSpPr>
          <p:cNvPr id="13" name="Pladsholder til dato 12">
            <a:extLst>
              <a:ext uri="{FF2B5EF4-FFF2-40B4-BE49-F238E27FC236}">
                <a16:creationId xmlns:a16="http://schemas.microsoft.com/office/drawing/2014/main" id="{DF8DC259-0DD0-4C98-A5E0-49DA9E2FDB6E}"/>
              </a:ext>
            </a:extLst>
          </p:cNvPr>
          <p:cNvSpPr>
            <a:spLocks noGrp="1"/>
          </p:cNvSpPr>
          <p:nvPr>
            <p:ph type="dt" sz="half" idx="10"/>
          </p:nvPr>
        </p:nvSpPr>
        <p:spPr/>
        <p:txBody>
          <a:bodyPr/>
          <a:lstStyle/>
          <a:p>
            <a:r>
              <a:rPr lang="da-DK"/>
              <a:t>Revideret efterår 2023</a:t>
            </a:r>
            <a:endParaRPr lang="da-DK" dirty="0"/>
          </a:p>
        </p:txBody>
      </p:sp>
      <p:sp>
        <p:nvSpPr>
          <p:cNvPr id="14" name="Pladsholder til sidefod 13">
            <a:extLst>
              <a:ext uri="{FF2B5EF4-FFF2-40B4-BE49-F238E27FC236}">
                <a16:creationId xmlns:a16="http://schemas.microsoft.com/office/drawing/2014/main" id="{B22AF6A0-00AC-4C0A-854E-F5E595F8E552}"/>
              </a:ext>
            </a:extLst>
          </p:cNvPr>
          <p:cNvSpPr>
            <a:spLocks noGrp="1"/>
          </p:cNvSpPr>
          <p:nvPr>
            <p:ph type="ftr" sz="quarter" idx="11"/>
          </p:nvPr>
        </p:nvSpPr>
        <p:spPr/>
        <p:txBody>
          <a:bodyPr/>
          <a:lstStyle/>
          <a:p>
            <a:r>
              <a:rPr lang="da-DK"/>
              <a:t>Billedmateriale: Nationalt Videnscenter for Demens / Colourbox.dk </a:t>
            </a:r>
            <a:endParaRPr lang="da-DK" dirty="0"/>
          </a:p>
        </p:txBody>
      </p:sp>
      <p:pic>
        <p:nvPicPr>
          <p:cNvPr id="15" name="Billede 14">
            <a:extLst>
              <a:ext uri="{FF2B5EF4-FFF2-40B4-BE49-F238E27FC236}">
                <a16:creationId xmlns:a16="http://schemas.microsoft.com/office/drawing/2014/main" id="{4039AA9B-039A-48AE-860A-2920B62A628D}"/>
              </a:ext>
            </a:extLst>
          </p:cNvPr>
          <p:cNvPicPr>
            <a:picLocks noChangeAspect="1"/>
          </p:cNvPicPr>
          <p:nvPr/>
        </p:nvPicPr>
        <p:blipFill>
          <a:blip r:embed="rId3"/>
          <a:stretch>
            <a:fillRect/>
          </a:stretch>
        </p:blipFill>
        <p:spPr>
          <a:xfrm>
            <a:off x="4320788" y="989778"/>
            <a:ext cx="3993930" cy="3515615"/>
          </a:xfrm>
          <a:prstGeom prst="rect">
            <a:avLst/>
          </a:prstGeom>
        </p:spPr>
      </p:pic>
    </p:spTree>
    <p:extLst>
      <p:ext uri="{BB962C8B-B14F-4D97-AF65-F5344CB8AC3E}">
        <p14:creationId xmlns:p14="http://schemas.microsoft.com/office/powerpoint/2010/main" val="961001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43912" y="38693"/>
            <a:ext cx="5668729" cy="398639"/>
          </a:xfrm>
        </p:spPr>
        <p:txBody>
          <a:bodyPr>
            <a:normAutofit/>
          </a:bodyPr>
          <a:lstStyle/>
          <a:p>
            <a:r>
              <a:rPr lang="da-DK" b="1" dirty="0">
                <a:latin typeface="+mn-lt"/>
              </a:rPr>
              <a:t>Fysisk aktivitet bremser sygdomsudviklingen</a:t>
            </a:r>
          </a:p>
        </p:txBody>
      </p:sp>
      <p:graphicFrame>
        <p:nvGraphicFramePr>
          <p:cNvPr id="4" name="Diagram 3"/>
          <p:cNvGraphicFramePr>
            <a:graphicFrameLocks/>
          </p:cNvGraphicFramePr>
          <p:nvPr/>
        </p:nvGraphicFramePr>
        <p:xfrm>
          <a:off x="1506894" y="2317574"/>
          <a:ext cx="3582956" cy="20574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ladsholder til indhold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06858" y="2620222"/>
            <a:ext cx="2062670" cy="1547003"/>
          </a:xfrm>
          <a:prstGeom prst="rect">
            <a:avLst/>
          </a:prstGeom>
        </p:spPr>
      </p:pic>
      <p:pic>
        <p:nvPicPr>
          <p:cNvPr id="6" name="Pladsholder til indhold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06859" y="883891"/>
            <a:ext cx="2062669" cy="1547002"/>
          </a:xfrm>
          <a:prstGeom prst="rect">
            <a:avLst/>
          </a:prstGeom>
        </p:spPr>
      </p:pic>
      <p:sp>
        <p:nvSpPr>
          <p:cNvPr id="7" name="Tekstboks 6"/>
          <p:cNvSpPr txBox="1"/>
          <p:nvPr/>
        </p:nvSpPr>
        <p:spPr>
          <a:xfrm>
            <a:off x="1821802" y="4359725"/>
            <a:ext cx="3100097" cy="378530"/>
          </a:xfrm>
          <a:prstGeom prst="rect">
            <a:avLst/>
          </a:prstGeom>
          <a:noFill/>
        </p:spPr>
        <p:txBody>
          <a:bodyPr wrap="square" lIns="67500" rtlCol="0">
            <a:noAutofit/>
          </a:bodyPr>
          <a:lstStyle/>
          <a:p>
            <a:r>
              <a:rPr lang="da-DK" sz="1200" dirty="0"/>
              <a:t>Ændring i tempo og opmærksomhed hos de, som trænede med høj intensitet </a:t>
            </a:r>
          </a:p>
        </p:txBody>
      </p:sp>
      <p:sp>
        <p:nvSpPr>
          <p:cNvPr id="8" name="Rektangel 7"/>
          <p:cNvSpPr/>
          <p:nvPr/>
        </p:nvSpPr>
        <p:spPr>
          <a:xfrm>
            <a:off x="1506894" y="611218"/>
            <a:ext cx="3429000" cy="1477328"/>
          </a:xfrm>
          <a:prstGeom prst="rect">
            <a:avLst/>
          </a:prstGeom>
        </p:spPr>
        <p:txBody>
          <a:bodyPr>
            <a:spAutoFit/>
          </a:bodyPr>
          <a:lstStyle/>
          <a:p>
            <a:pPr>
              <a:defRPr/>
            </a:pPr>
            <a:r>
              <a:rPr lang="da-DK" sz="1500" dirty="0">
                <a:solidFill>
                  <a:srgbClr val="000000"/>
                </a:solidFill>
                <a:cs typeface="Calibri"/>
              </a:rPr>
              <a:t> </a:t>
            </a:r>
            <a:r>
              <a:rPr lang="da-DK" sz="1500" b="1" dirty="0">
                <a:solidFill>
                  <a:srgbClr val="000000"/>
                </a:solidFill>
                <a:cs typeface="Calibri"/>
              </a:rPr>
              <a:t>ADEX forskningsprojekt 2012-2014:</a:t>
            </a:r>
          </a:p>
          <a:p>
            <a:pPr marL="257175" indent="-257175">
              <a:buFont typeface="Arial" panose="020B0604020202020204" pitchFamily="34" charset="0"/>
              <a:buChar char="•"/>
              <a:defRPr/>
            </a:pPr>
            <a:r>
              <a:rPr lang="da-DK" sz="1500" dirty="0">
                <a:solidFill>
                  <a:srgbClr val="000000"/>
                </a:solidFill>
                <a:cs typeface="Calibri"/>
              </a:rPr>
              <a:t>Kontrolleret lodtrækningsstudie på hjemmeboende patienter med let Alzheimers sygdom</a:t>
            </a:r>
          </a:p>
          <a:p>
            <a:pPr marL="257175" indent="-257175">
              <a:buFont typeface="Arial" panose="020B0604020202020204" pitchFamily="34" charset="0"/>
              <a:buChar char="•"/>
              <a:defRPr/>
            </a:pPr>
            <a:r>
              <a:rPr lang="da-DK" sz="1500" dirty="0">
                <a:solidFill>
                  <a:srgbClr val="000000"/>
                </a:solidFill>
                <a:cs typeface="Calibri"/>
              </a:rPr>
              <a:t>16 ugers konditionstræning – en time tre gange om ugen</a:t>
            </a:r>
          </a:p>
        </p:txBody>
      </p:sp>
      <p:sp>
        <p:nvSpPr>
          <p:cNvPr id="10" name="Tekstboks 9"/>
          <p:cNvSpPr txBox="1"/>
          <p:nvPr/>
        </p:nvSpPr>
        <p:spPr>
          <a:xfrm rot="16200000">
            <a:off x="396903" y="3013436"/>
            <a:ext cx="1884082" cy="335904"/>
          </a:xfrm>
          <a:prstGeom prst="rect">
            <a:avLst/>
          </a:prstGeom>
          <a:noFill/>
        </p:spPr>
        <p:txBody>
          <a:bodyPr wrap="none" lIns="67500" rtlCol="0">
            <a:noAutofit/>
          </a:bodyPr>
          <a:lstStyle/>
          <a:p>
            <a:r>
              <a:rPr lang="da-DK" sz="1050" dirty="0"/>
              <a:t>Symbol </a:t>
            </a:r>
            <a:r>
              <a:rPr lang="da-DK" sz="1050" dirty="0" err="1"/>
              <a:t>Digit</a:t>
            </a:r>
            <a:r>
              <a:rPr lang="da-DK" sz="1050" dirty="0"/>
              <a:t> </a:t>
            </a:r>
            <a:r>
              <a:rPr lang="da-DK" sz="1050" dirty="0" err="1"/>
              <a:t>Modalities</a:t>
            </a:r>
            <a:r>
              <a:rPr lang="da-DK" sz="1050" dirty="0"/>
              <a:t> Test</a:t>
            </a:r>
          </a:p>
        </p:txBody>
      </p:sp>
      <p:sp>
        <p:nvSpPr>
          <p:cNvPr id="11" name="Pladsholder til dato 10">
            <a:extLst>
              <a:ext uri="{FF2B5EF4-FFF2-40B4-BE49-F238E27FC236}">
                <a16:creationId xmlns:a16="http://schemas.microsoft.com/office/drawing/2014/main" id="{EE524F21-46B1-4B6E-8246-9246F6BC1514}"/>
              </a:ext>
            </a:extLst>
          </p:cNvPr>
          <p:cNvSpPr>
            <a:spLocks noGrp="1"/>
          </p:cNvSpPr>
          <p:nvPr>
            <p:ph type="dt" sz="half" idx="10"/>
          </p:nvPr>
        </p:nvSpPr>
        <p:spPr/>
        <p:txBody>
          <a:bodyPr/>
          <a:lstStyle/>
          <a:p>
            <a:r>
              <a:rPr lang="da-DK"/>
              <a:t>Revideret efterår 2023</a:t>
            </a:r>
            <a:endParaRPr lang="da-DK" dirty="0"/>
          </a:p>
        </p:txBody>
      </p:sp>
      <p:sp>
        <p:nvSpPr>
          <p:cNvPr id="12" name="Pladsholder til sidefod 11">
            <a:extLst>
              <a:ext uri="{FF2B5EF4-FFF2-40B4-BE49-F238E27FC236}">
                <a16:creationId xmlns:a16="http://schemas.microsoft.com/office/drawing/2014/main" id="{A9A48C68-6B13-4F2A-A419-484BD70B10A3}"/>
              </a:ext>
            </a:extLst>
          </p:cNvPr>
          <p:cNvSpPr>
            <a:spLocks noGrp="1"/>
          </p:cNvSpPr>
          <p:nvPr>
            <p:ph type="ftr" sz="quarter" idx="11"/>
          </p:nvPr>
        </p:nvSpPr>
        <p:spPr/>
        <p:txBody>
          <a:bodyPr/>
          <a:lstStyle/>
          <a:p>
            <a:r>
              <a:rPr lang="da-DK"/>
              <a:t>Billedmateriale: Nationalt Videnscenter for Demens / Colourbox.dk </a:t>
            </a:r>
            <a:endParaRPr lang="da-DK" dirty="0"/>
          </a:p>
        </p:txBody>
      </p:sp>
      <p:sp>
        <p:nvSpPr>
          <p:cNvPr id="3" name="Rektangel 2">
            <a:extLst>
              <a:ext uri="{FF2B5EF4-FFF2-40B4-BE49-F238E27FC236}">
                <a16:creationId xmlns:a16="http://schemas.microsoft.com/office/drawing/2014/main" id="{596D5E9C-BA08-4C49-8D4F-67637A6B961F}"/>
              </a:ext>
            </a:extLst>
          </p:cNvPr>
          <p:cNvSpPr/>
          <p:nvPr/>
        </p:nvSpPr>
        <p:spPr>
          <a:xfrm>
            <a:off x="5514804" y="4252680"/>
            <a:ext cx="2486197" cy="230832"/>
          </a:xfrm>
          <a:prstGeom prst="rect">
            <a:avLst/>
          </a:prstGeom>
        </p:spPr>
        <p:txBody>
          <a:bodyPr wrap="square">
            <a:spAutoFit/>
          </a:bodyPr>
          <a:lstStyle/>
          <a:p>
            <a:r>
              <a:rPr lang="da-DK" sz="900" dirty="0">
                <a:hlinkClick r:id="rId6"/>
              </a:rPr>
              <a:t>www.videnscenterfordemens.dk/forskning/adex</a:t>
            </a:r>
            <a:endParaRPr lang="da-DK" sz="900" dirty="0"/>
          </a:p>
        </p:txBody>
      </p:sp>
    </p:spTree>
    <p:extLst>
      <p:ext uri="{BB962C8B-B14F-4D97-AF65-F5344CB8AC3E}">
        <p14:creationId xmlns:p14="http://schemas.microsoft.com/office/powerpoint/2010/main" val="1523523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Hvad kan du forvente? </a:t>
            </a:r>
          </a:p>
        </p:txBody>
      </p:sp>
      <p:sp>
        <p:nvSpPr>
          <p:cNvPr id="3" name="Pladsholder til indhold 2"/>
          <p:cNvSpPr>
            <a:spLocks noGrp="1"/>
          </p:cNvSpPr>
          <p:nvPr>
            <p:ph idx="1"/>
          </p:nvPr>
        </p:nvSpPr>
        <p:spPr>
          <a:xfrm>
            <a:off x="654370" y="857251"/>
            <a:ext cx="5915025" cy="3775472"/>
          </a:xfrm>
        </p:spPr>
        <p:txBody>
          <a:bodyPr>
            <a:normAutofit/>
          </a:bodyPr>
          <a:lstStyle/>
          <a:p>
            <a:pPr marL="0" indent="0">
              <a:buNone/>
            </a:pPr>
            <a:r>
              <a:rPr lang="da-DK" sz="1800" b="1" dirty="0"/>
              <a:t>Du får en basal viden, så du i højere grad:  </a:t>
            </a:r>
            <a:endParaRPr lang="da-DK" dirty="0"/>
          </a:p>
          <a:p>
            <a:endParaRPr lang="da-DK" dirty="0"/>
          </a:p>
          <a:p>
            <a:r>
              <a:rPr lang="da-DK" dirty="0"/>
              <a:t>Kan begynde at håndtere de forskellige følger af en demenssygdom</a:t>
            </a:r>
          </a:p>
          <a:p>
            <a:r>
              <a:rPr lang="da-DK" dirty="0"/>
              <a:t>Kan få hverdagslivet til at fungere</a:t>
            </a:r>
          </a:p>
          <a:p>
            <a:endParaRPr lang="da-DK" dirty="0"/>
          </a:p>
          <a:p>
            <a:endParaRPr lang="da-DK" dirty="0"/>
          </a:p>
          <a:p>
            <a:pPr marL="0" indent="0">
              <a:buNone/>
            </a:pPr>
            <a:br>
              <a:rPr lang="da-DK" dirty="0"/>
            </a:br>
            <a:endParaRPr lang="da-DK" dirty="0"/>
          </a:p>
          <a:p>
            <a:endParaRPr lang="da-DK" dirty="0"/>
          </a:p>
        </p:txBody>
      </p:sp>
      <p:sp>
        <p:nvSpPr>
          <p:cNvPr id="5" name="Pladsholder til dato 4">
            <a:extLst>
              <a:ext uri="{FF2B5EF4-FFF2-40B4-BE49-F238E27FC236}">
                <a16:creationId xmlns:a16="http://schemas.microsoft.com/office/drawing/2014/main" id="{41547FBF-E01D-4F1E-A91D-2F54509C21B7}"/>
              </a:ext>
            </a:extLst>
          </p:cNvPr>
          <p:cNvSpPr>
            <a:spLocks noGrp="1"/>
          </p:cNvSpPr>
          <p:nvPr>
            <p:ph type="dt" sz="half" idx="10"/>
          </p:nvPr>
        </p:nvSpPr>
        <p:spPr/>
        <p:txBody>
          <a:bodyPr/>
          <a:lstStyle/>
          <a:p>
            <a:r>
              <a:rPr lang="da-DK"/>
              <a:t>Revideret efterår 2023</a:t>
            </a:r>
          </a:p>
        </p:txBody>
      </p:sp>
      <p:sp>
        <p:nvSpPr>
          <p:cNvPr id="6" name="Pladsholder til sidefod 5">
            <a:extLst>
              <a:ext uri="{FF2B5EF4-FFF2-40B4-BE49-F238E27FC236}">
                <a16:creationId xmlns:a16="http://schemas.microsoft.com/office/drawing/2014/main" id="{20826A22-852F-4CC6-A68D-0244D2EC5DA0}"/>
              </a:ext>
            </a:extLst>
          </p:cNvPr>
          <p:cNvSpPr>
            <a:spLocks noGrp="1"/>
          </p:cNvSpPr>
          <p:nvPr>
            <p:ph type="ftr" sz="quarter" idx="11"/>
          </p:nvPr>
        </p:nvSpPr>
        <p:spPr/>
        <p:txBody>
          <a:bodyPr/>
          <a:lstStyle/>
          <a:p>
            <a:r>
              <a:rPr lang="da-DK"/>
              <a:t>Billedmateriale: Nationalt Videnscenter for Demens / Colourbox.dk </a:t>
            </a:r>
          </a:p>
        </p:txBody>
      </p:sp>
    </p:spTree>
    <p:extLst>
      <p:ext uri="{BB962C8B-B14F-4D97-AF65-F5344CB8AC3E}">
        <p14:creationId xmlns:p14="http://schemas.microsoft.com/office/powerpoint/2010/main" val="2271173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Hverdagen – de daglige gøremål</a:t>
            </a:r>
          </a:p>
        </p:txBody>
      </p:sp>
      <p:sp>
        <p:nvSpPr>
          <p:cNvPr id="3" name="Pladsholder til indhold 2"/>
          <p:cNvSpPr>
            <a:spLocks noGrp="1"/>
          </p:cNvSpPr>
          <p:nvPr>
            <p:ph idx="1"/>
          </p:nvPr>
        </p:nvSpPr>
        <p:spPr>
          <a:xfrm>
            <a:off x="4867590" y="833856"/>
            <a:ext cx="2882787" cy="1503383"/>
          </a:xfrm>
        </p:spPr>
        <p:txBody>
          <a:bodyPr>
            <a:normAutofit/>
          </a:bodyPr>
          <a:lstStyle/>
          <a:p>
            <a:pPr marL="0" indent="0">
              <a:buNone/>
            </a:pPr>
            <a:r>
              <a:rPr lang="da-DK" b="1" dirty="0"/>
              <a:t>Se filmen: </a:t>
            </a:r>
          </a:p>
          <a:p>
            <a:pPr marL="0" indent="0">
              <a:buNone/>
            </a:pPr>
            <a:r>
              <a:rPr lang="da-DK" sz="1350" dirty="0"/>
              <a:t>Mit liv med demens – interview med Preben og Bodil</a:t>
            </a:r>
            <a:br>
              <a:rPr lang="da-DK" sz="1350" dirty="0"/>
            </a:br>
            <a:br>
              <a:rPr lang="da-DK" sz="1350" dirty="0"/>
            </a:br>
            <a:r>
              <a:rPr lang="da-DK" sz="900" dirty="0">
                <a:hlinkClick r:id="rId3"/>
              </a:rPr>
              <a:t>https://www.youtube.com/watch?v=dT0CnvYJzFg</a:t>
            </a:r>
            <a:r>
              <a:rPr lang="da-DK" sz="900" dirty="0"/>
              <a:t> </a:t>
            </a:r>
          </a:p>
        </p:txBody>
      </p:sp>
      <p:sp>
        <p:nvSpPr>
          <p:cNvPr id="5" name="Pladsholder til dato 4">
            <a:extLst>
              <a:ext uri="{FF2B5EF4-FFF2-40B4-BE49-F238E27FC236}">
                <a16:creationId xmlns:a16="http://schemas.microsoft.com/office/drawing/2014/main" id="{879637BA-9598-4A1E-968D-B13A54809DD3}"/>
              </a:ext>
            </a:extLst>
          </p:cNvPr>
          <p:cNvSpPr>
            <a:spLocks noGrp="1"/>
          </p:cNvSpPr>
          <p:nvPr>
            <p:ph type="dt" sz="half" idx="10"/>
          </p:nvPr>
        </p:nvSpPr>
        <p:spPr/>
        <p:txBody>
          <a:bodyPr/>
          <a:lstStyle/>
          <a:p>
            <a:r>
              <a:rPr lang="da-DK"/>
              <a:t>Revideret efterår 2023</a:t>
            </a:r>
          </a:p>
        </p:txBody>
      </p:sp>
      <p:sp>
        <p:nvSpPr>
          <p:cNvPr id="6" name="Pladsholder til sidefod 5">
            <a:extLst>
              <a:ext uri="{FF2B5EF4-FFF2-40B4-BE49-F238E27FC236}">
                <a16:creationId xmlns:a16="http://schemas.microsoft.com/office/drawing/2014/main" id="{01DBB0C7-9E04-4178-9E9A-E1FB6D7A3B19}"/>
              </a:ext>
            </a:extLst>
          </p:cNvPr>
          <p:cNvSpPr>
            <a:spLocks noGrp="1"/>
          </p:cNvSpPr>
          <p:nvPr>
            <p:ph type="ftr" sz="quarter" idx="11"/>
          </p:nvPr>
        </p:nvSpPr>
        <p:spPr/>
        <p:txBody>
          <a:bodyPr/>
          <a:lstStyle/>
          <a:p>
            <a:r>
              <a:rPr lang="da-DK"/>
              <a:t>Billedmateriale: Nationalt Videnscenter for Demens / Colourbox.dk </a:t>
            </a:r>
          </a:p>
        </p:txBody>
      </p:sp>
      <p:pic>
        <p:nvPicPr>
          <p:cNvPr id="7" name="Billede 6">
            <a:extLst>
              <a:ext uri="{FF2B5EF4-FFF2-40B4-BE49-F238E27FC236}">
                <a16:creationId xmlns:a16="http://schemas.microsoft.com/office/drawing/2014/main" id="{9CE281FE-4879-405B-B0B5-DAFF172D88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3027" y="840385"/>
            <a:ext cx="3639349" cy="1641554"/>
          </a:xfrm>
          <a:prstGeom prst="rect">
            <a:avLst/>
          </a:prstGeom>
        </p:spPr>
      </p:pic>
      <p:sp>
        <p:nvSpPr>
          <p:cNvPr id="8" name="Tekstfelt 7">
            <a:extLst>
              <a:ext uri="{FF2B5EF4-FFF2-40B4-BE49-F238E27FC236}">
                <a16:creationId xmlns:a16="http://schemas.microsoft.com/office/drawing/2014/main" id="{0EB79A87-83F1-4AD4-806B-C0868FF55998}"/>
              </a:ext>
            </a:extLst>
          </p:cNvPr>
          <p:cNvSpPr txBox="1"/>
          <p:nvPr/>
        </p:nvSpPr>
        <p:spPr>
          <a:xfrm>
            <a:off x="728513" y="2785450"/>
            <a:ext cx="7056949" cy="1916078"/>
          </a:xfrm>
          <a:prstGeom prst="rect">
            <a:avLst/>
          </a:prstGeom>
          <a:noFill/>
        </p:spPr>
        <p:txBody>
          <a:bodyPr wrap="square" lIns="67500" rtlCol="0">
            <a:noAutofit/>
          </a:bodyPr>
          <a:lstStyle/>
          <a:p>
            <a:r>
              <a:rPr lang="da-DK" b="1" dirty="0"/>
              <a:t>Efter filmen:</a:t>
            </a:r>
          </a:p>
          <a:p>
            <a:endParaRPr lang="da-DK" sz="1500" dirty="0"/>
          </a:p>
          <a:p>
            <a:pPr marL="257175" indent="-257175">
              <a:buFont typeface="Arial" panose="020B0604020202020204" pitchFamily="34" charset="0"/>
              <a:buChar char="•"/>
            </a:pPr>
            <a:r>
              <a:rPr lang="da-DK" sz="1500" dirty="0"/>
              <a:t>Tal med din sidemand om filmen – genkender du noget af det de fortæller?  </a:t>
            </a:r>
            <a:br>
              <a:rPr lang="da-DK" sz="1500" dirty="0"/>
            </a:br>
            <a:endParaRPr lang="da-DK" sz="1500" dirty="0"/>
          </a:p>
          <a:p>
            <a:pPr marL="257175" indent="-257175">
              <a:buFont typeface="Arial" panose="020B0604020202020204" pitchFamily="34" charset="0"/>
              <a:buChar char="•"/>
            </a:pPr>
            <a:r>
              <a:rPr lang="da-DK" sz="1500" dirty="0"/>
              <a:t>Hvordan har du selv oplevet det at få en demensdiagnose eller at være pårørende? </a:t>
            </a:r>
          </a:p>
          <a:p>
            <a:endParaRPr lang="da-DK" sz="1500" dirty="0" err="1"/>
          </a:p>
        </p:txBody>
      </p:sp>
    </p:spTree>
    <p:extLst>
      <p:ext uri="{BB962C8B-B14F-4D97-AF65-F5344CB8AC3E}">
        <p14:creationId xmlns:p14="http://schemas.microsoft.com/office/powerpoint/2010/main" val="2039478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63CB47-82E3-43EC-8F69-883B8F7EC76F}"/>
              </a:ext>
            </a:extLst>
          </p:cNvPr>
          <p:cNvSpPr>
            <a:spLocks noGrp="1"/>
          </p:cNvSpPr>
          <p:nvPr>
            <p:ph type="title"/>
          </p:nvPr>
        </p:nvSpPr>
        <p:spPr>
          <a:xfrm>
            <a:off x="1331945" y="38693"/>
            <a:ext cx="6008336" cy="398639"/>
          </a:xfrm>
        </p:spPr>
        <p:txBody>
          <a:bodyPr/>
          <a:lstStyle/>
          <a:p>
            <a:r>
              <a:rPr lang="da-DK" dirty="0"/>
              <a:t>Diagnosen – at vide hvad man  fejler, gør det muligt</a:t>
            </a:r>
          </a:p>
        </p:txBody>
      </p:sp>
      <p:sp>
        <p:nvSpPr>
          <p:cNvPr id="4" name="Pladsholder til dato 3">
            <a:extLst>
              <a:ext uri="{FF2B5EF4-FFF2-40B4-BE49-F238E27FC236}">
                <a16:creationId xmlns:a16="http://schemas.microsoft.com/office/drawing/2014/main" id="{9659A3C7-529F-4EA7-B3B7-955EE9973EDE}"/>
              </a:ext>
            </a:extLst>
          </p:cNvPr>
          <p:cNvSpPr>
            <a:spLocks noGrp="1"/>
          </p:cNvSpPr>
          <p:nvPr>
            <p:ph type="dt" sz="half" idx="10"/>
          </p:nvPr>
        </p:nvSpPr>
        <p:spPr/>
        <p:txBody>
          <a:bodyPr/>
          <a:lstStyle/>
          <a:p>
            <a:r>
              <a:rPr lang="da-DK"/>
              <a:t>Revideret efterår 2023</a:t>
            </a:r>
          </a:p>
        </p:txBody>
      </p:sp>
      <p:sp>
        <p:nvSpPr>
          <p:cNvPr id="5" name="Pladsholder til sidefod 4">
            <a:extLst>
              <a:ext uri="{FF2B5EF4-FFF2-40B4-BE49-F238E27FC236}">
                <a16:creationId xmlns:a16="http://schemas.microsoft.com/office/drawing/2014/main" id="{60578571-9BF4-408F-B654-C1E7A40DF578}"/>
              </a:ext>
            </a:extLst>
          </p:cNvPr>
          <p:cNvSpPr>
            <a:spLocks noGrp="1"/>
          </p:cNvSpPr>
          <p:nvPr>
            <p:ph type="ftr" sz="quarter" idx="11"/>
          </p:nvPr>
        </p:nvSpPr>
        <p:spPr/>
        <p:txBody>
          <a:bodyPr/>
          <a:lstStyle/>
          <a:p>
            <a:r>
              <a:rPr lang="da-DK"/>
              <a:t>Billedmateriale: Nationalt Videnscenter for Demens / Colourbox.dk </a:t>
            </a:r>
          </a:p>
        </p:txBody>
      </p:sp>
      <p:graphicFrame>
        <p:nvGraphicFramePr>
          <p:cNvPr id="7" name="Diagram 6">
            <a:extLst>
              <a:ext uri="{FF2B5EF4-FFF2-40B4-BE49-F238E27FC236}">
                <a16:creationId xmlns:a16="http://schemas.microsoft.com/office/drawing/2014/main" id="{B7DB4C96-3397-47E6-A190-276D356BC8D4}"/>
              </a:ext>
            </a:extLst>
          </p:cNvPr>
          <p:cNvGraphicFramePr/>
          <p:nvPr>
            <p:extLst>
              <p:ext uri="{D42A27DB-BD31-4B8C-83A1-F6EECF244321}">
                <p14:modId xmlns:p14="http://schemas.microsoft.com/office/powerpoint/2010/main" val="4049123033"/>
              </p:ext>
            </p:extLst>
          </p:nvPr>
        </p:nvGraphicFramePr>
        <p:xfrm>
          <a:off x="1345762" y="575041"/>
          <a:ext cx="6217631" cy="4153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223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401F73F2-CF6D-4962-9DA6-95AAB5F01CC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16B8E6E3-8610-4957-BBB7-5947E4D5A74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BA079950-D768-41C3-9C4D-3190349DB77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A04555B7-D8CB-4A3F-A880-FD8E7FD2079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Støtte i hverdagen</a:t>
            </a:r>
          </a:p>
        </p:txBody>
      </p:sp>
      <p:sp>
        <p:nvSpPr>
          <p:cNvPr id="3" name="Pladsholder til indhold 2"/>
          <p:cNvSpPr>
            <a:spLocks noGrp="1"/>
          </p:cNvSpPr>
          <p:nvPr>
            <p:ph idx="1"/>
          </p:nvPr>
        </p:nvSpPr>
        <p:spPr>
          <a:xfrm>
            <a:off x="693560" y="1212695"/>
            <a:ext cx="5915025" cy="3420027"/>
          </a:xfrm>
        </p:spPr>
        <p:txBody>
          <a:bodyPr>
            <a:normAutofit/>
          </a:bodyPr>
          <a:lstStyle/>
          <a:p>
            <a:r>
              <a:rPr lang="da-DK" sz="1800" dirty="0"/>
              <a:t>at dyrke meningsfulde interesser</a:t>
            </a:r>
          </a:p>
          <a:p>
            <a:r>
              <a:rPr lang="da-DK" sz="1800" dirty="0"/>
              <a:t>at føle dig tryg og værdsat</a:t>
            </a:r>
          </a:p>
          <a:p>
            <a:r>
              <a:rPr lang="da-DK" sz="1800" dirty="0"/>
              <a:t>at kommunikere godt med omverdenen</a:t>
            </a:r>
          </a:p>
          <a:p>
            <a:r>
              <a:rPr lang="da-DK" sz="1800" dirty="0"/>
              <a:t>at være så mentalt og fysisk aktiv som muligt</a:t>
            </a:r>
          </a:p>
          <a:p>
            <a:pPr marL="0" indent="0">
              <a:buNone/>
            </a:pPr>
            <a:endParaRPr lang="da-DK" sz="1800" dirty="0"/>
          </a:p>
          <a:p>
            <a:endParaRPr lang="da-DK" sz="1800" dirty="0"/>
          </a:p>
        </p:txBody>
      </p:sp>
      <p:sp>
        <p:nvSpPr>
          <p:cNvPr id="5" name="Pladsholder til dato 4">
            <a:extLst>
              <a:ext uri="{FF2B5EF4-FFF2-40B4-BE49-F238E27FC236}">
                <a16:creationId xmlns:a16="http://schemas.microsoft.com/office/drawing/2014/main" id="{29DD48BB-9CB0-4F1F-9CF6-B578DC325079}"/>
              </a:ext>
            </a:extLst>
          </p:cNvPr>
          <p:cNvSpPr>
            <a:spLocks noGrp="1"/>
          </p:cNvSpPr>
          <p:nvPr>
            <p:ph type="dt" sz="half" idx="10"/>
          </p:nvPr>
        </p:nvSpPr>
        <p:spPr/>
        <p:txBody>
          <a:bodyPr/>
          <a:lstStyle/>
          <a:p>
            <a:r>
              <a:rPr lang="da-DK"/>
              <a:t>Revideret efterår 2023</a:t>
            </a:r>
          </a:p>
        </p:txBody>
      </p:sp>
      <p:sp>
        <p:nvSpPr>
          <p:cNvPr id="6" name="Pladsholder til sidefod 5">
            <a:extLst>
              <a:ext uri="{FF2B5EF4-FFF2-40B4-BE49-F238E27FC236}">
                <a16:creationId xmlns:a16="http://schemas.microsoft.com/office/drawing/2014/main" id="{447AAB21-4605-4102-ABE1-0A41800ECF71}"/>
              </a:ext>
            </a:extLst>
          </p:cNvPr>
          <p:cNvSpPr>
            <a:spLocks noGrp="1"/>
          </p:cNvSpPr>
          <p:nvPr>
            <p:ph type="ftr" sz="quarter" idx="11"/>
          </p:nvPr>
        </p:nvSpPr>
        <p:spPr/>
        <p:txBody>
          <a:bodyPr/>
          <a:lstStyle/>
          <a:p>
            <a:r>
              <a:rPr lang="da-DK"/>
              <a:t>Billedmateriale: Nationalt Videnscenter for Demens / Colourbox.dk </a:t>
            </a:r>
          </a:p>
        </p:txBody>
      </p:sp>
      <p:sp>
        <p:nvSpPr>
          <p:cNvPr id="7" name="Rektangel 6">
            <a:extLst>
              <a:ext uri="{FF2B5EF4-FFF2-40B4-BE49-F238E27FC236}">
                <a16:creationId xmlns:a16="http://schemas.microsoft.com/office/drawing/2014/main" id="{6FFDD61B-D8C4-4926-B7E8-D7325CA5A12C}"/>
              </a:ext>
            </a:extLst>
          </p:cNvPr>
          <p:cNvSpPr/>
          <p:nvPr/>
        </p:nvSpPr>
        <p:spPr>
          <a:xfrm>
            <a:off x="695682" y="777049"/>
            <a:ext cx="5235497" cy="369332"/>
          </a:xfrm>
          <a:prstGeom prst="rect">
            <a:avLst/>
          </a:prstGeom>
        </p:spPr>
        <p:txBody>
          <a:bodyPr wrap="square">
            <a:spAutoFit/>
          </a:bodyPr>
          <a:lstStyle/>
          <a:p>
            <a:r>
              <a:rPr lang="da-DK" b="1" dirty="0">
                <a:latin typeface="+mj-lt"/>
              </a:rPr>
              <a:t>Når du har demens, kan du have brug for støtte til:</a:t>
            </a:r>
          </a:p>
        </p:txBody>
      </p:sp>
      <p:pic>
        <p:nvPicPr>
          <p:cNvPr id="8" name="Billede 7">
            <a:extLst>
              <a:ext uri="{FF2B5EF4-FFF2-40B4-BE49-F238E27FC236}">
                <a16:creationId xmlns:a16="http://schemas.microsoft.com/office/drawing/2014/main" id="{70296CA0-A028-4032-8668-B65E8F99DC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5621" y="3209246"/>
            <a:ext cx="2130462" cy="1414024"/>
          </a:xfrm>
          <a:prstGeom prst="rect">
            <a:avLst/>
          </a:prstGeom>
        </p:spPr>
      </p:pic>
      <p:pic>
        <p:nvPicPr>
          <p:cNvPr id="9" name="Billede 8">
            <a:extLst>
              <a:ext uri="{FF2B5EF4-FFF2-40B4-BE49-F238E27FC236}">
                <a16:creationId xmlns:a16="http://schemas.microsoft.com/office/drawing/2014/main" id="{96FD2B02-BCDA-4A94-8A43-1A72184A8E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06151" y="3216668"/>
            <a:ext cx="2130461" cy="1416055"/>
          </a:xfrm>
          <a:prstGeom prst="rect">
            <a:avLst/>
          </a:prstGeom>
        </p:spPr>
      </p:pic>
      <p:pic>
        <p:nvPicPr>
          <p:cNvPr id="11" name="Billede 10">
            <a:extLst>
              <a:ext uri="{FF2B5EF4-FFF2-40B4-BE49-F238E27FC236}">
                <a16:creationId xmlns:a16="http://schemas.microsoft.com/office/drawing/2014/main" id="{8027A15D-37EC-4727-8702-80487CB8A9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42384" y="3209246"/>
            <a:ext cx="2161096" cy="1423476"/>
          </a:xfrm>
          <a:prstGeom prst="rect">
            <a:avLst/>
          </a:prstGeom>
        </p:spPr>
      </p:pic>
    </p:spTree>
    <p:extLst>
      <p:ext uri="{BB962C8B-B14F-4D97-AF65-F5344CB8AC3E}">
        <p14:creationId xmlns:p14="http://schemas.microsoft.com/office/powerpoint/2010/main" val="1410024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B4899-B0A0-4209-AD74-13CD9B2DCEFB}"/>
              </a:ext>
            </a:extLst>
          </p:cNvPr>
          <p:cNvSpPr>
            <a:spLocks noGrp="1"/>
          </p:cNvSpPr>
          <p:nvPr>
            <p:ph type="title"/>
          </p:nvPr>
        </p:nvSpPr>
        <p:spPr/>
        <p:txBody>
          <a:bodyPr/>
          <a:lstStyle/>
          <a:p>
            <a:r>
              <a:rPr lang="da-DK" dirty="0"/>
              <a:t>Støtte til pårørende</a:t>
            </a:r>
          </a:p>
        </p:txBody>
      </p:sp>
      <p:sp>
        <p:nvSpPr>
          <p:cNvPr id="3" name="Pladsholder til indhold 2">
            <a:extLst>
              <a:ext uri="{FF2B5EF4-FFF2-40B4-BE49-F238E27FC236}">
                <a16:creationId xmlns:a16="http://schemas.microsoft.com/office/drawing/2014/main" id="{6B0182C9-6D7F-4E67-9EA3-5BCAEFBC07F3}"/>
              </a:ext>
            </a:extLst>
          </p:cNvPr>
          <p:cNvSpPr>
            <a:spLocks noGrp="1"/>
          </p:cNvSpPr>
          <p:nvPr>
            <p:ph idx="1"/>
          </p:nvPr>
        </p:nvSpPr>
        <p:spPr>
          <a:xfrm>
            <a:off x="667428" y="1196453"/>
            <a:ext cx="6161959" cy="1604604"/>
          </a:xfrm>
        </p:spPr>
        <p:txBody>
          <a:bodyPr>
            <a:normAutofit lnSpcReduction="10000"/>
          </a:bodyPr>
          <a:lstStyle/>
          <a:p>
            <a:r>
              <a:rPr lang="da-DK" dirty="0"/>
              <a:t>forstå hvad demenssygdommen medfører </a:t>
            </a:r>
          </a:p>
          <a:p>
            <a:r>
              <a:rPr lang="da-DK" dirty="0"/>
              <a:t>undgå stress og overbelastning</a:t>
            </a:r>
          </a:p>
          <a:p>
            <a:r>
              <a:rPr lang="da-DK" dirty="0"/>
              <a:t>tage vare på egne behov</a:t>
            </a:r>
          </a:p>
          <a:p>
            <a:pPr marL="0" indent="0">
              <a:buNone/>
            </a:pPr>
            <a:endParaRPr lang="da-DK" dirty="0"/>
          </a:p>
          <a:p>
            <a:pPr marL="0" indent="0">
              <a:buNone/>
            </a:pPr>
            <a:r>
              <a:rPr lang="da-DK" dirty="0"/>
              <a:t>Støtten kan være i form af viden, rådgivning og erfaringsudveksling med andre i samme situation</a:t>
            </a:r>
          </a:p>
        </p:txBody>
      </p:sp>
      <p:sp>
        <p:nvSpPr>
          <p:cNvPr id="5" name="Pladsholder til dato 4">
            <a:extLst>
              <a:ext uri="{FF2B5EF4-FFF2-40B4-BE49-F238E27FC236}">
                <a16:creationId xmlns:a16="http://schemas.microsoft.com/office/drawing/2014/main" id="{495C2555-F7A1-40FE-B22D-6D8C060C9955}"/>
              </a:ext>
            </a:extLst>
          </p:cNvPr>
          <p:cNvSpPr>
            <a:spLocks noGrp="1"/>
          </p:cNvSpPr>
          <p:nvPr>
            <p:ph type="dt" sz="half" idx="10"/>
          </p:nvPr>
        </p:nvSpPr>
        <p:spPr/>
        <p:txBody>
          <a:bodyPr/>
          <a:lstStyle/>
          <a:p>
            <a:r>
              <a:rPr lang="da-DK"/>
              <a:t>Revideret efterår 2023</a:t>
            </a:r>
            <a:endParaRPr lang="da-DK" dirty="0"/>
          </a:p>
        </p:txBody>
      </p:sp>
      <p:sp>
        <p:nvSpPr>
          <p:cNvPr id="6" name="Pladsholder til sidefod 5">
            <a:extLst>
              <a:ext uri="{FF2B5EF4-FFF2-40B4-BE49-F238E27FC236}">
                <a16:creationId xmlns:a16="http://schemas.microsoft.com/office/drawing/2014/main" id="{78373A2B-A993-4E06-9731-5BC7C7216923}"/>
              </a:ext>
            </a:extLst>
          </p:cNvPr>
          <p:cNvSpPr>
            <a:spLocks noGrp="1"/>
          </p:cNvSpPr>
          <p:nvPr>
            <p:ph type="ftr" sz="quarter" idx="11"/>
          </p:nvPr>
        </p:nvSpPr>
        <p:spPr/>
        <p:txBody>
          <a:bodyPr/>
          <a:lstStyle/>
          <a:p>
            <a:r>
              <a:rPr lang="da-DK"/>
              <a:t>Billedmateriale: Nationalt Videnscenter for Demens / Colourbox.dk </a:t>
            </a:r>
          </a:p>
        </p:txBody>
      </p:sp>
      <p:sp>
        <p:nvSpPr>
          <p:cNvPr id="7" name="Tekstfelt 6">
            <a:extLst>
              <a:ext uri="{FF2B5EF4-FFF2-40B4-BE49-F238E27FC236}">
                <a16:creationId xmlns:a16="http://schemas.microsoft.com/office/drawing/2014/main" id="{BA8F1237-E567-4364-813D-55F15579AB08}"/>
              </a:ext>
            </a:extLst>
          </p:cNvPr>
          <p:cNvSpPr txBox="1"/>
          <p:nvPr/>
        </p:nvSpPr>
        <p:spPr>
          <a:xfrm>
            <a:off x="690381" y="739036"/>
            <a:ext cx="4563909" cy="398639"/>
          </a:xfrm>
          <a:prstGeom prst="rect">
            <a:avLst/>
          </a:prstGeom>
          <a:noFill/>
        </p:spPr>
        <p:txBody>
          <a:bodyPr wrap="square" lIns="67500" rtlCol="0">
            <a:noAutofit/>
          </a:bodyPr>
          <a:lstStyle/>
          <a:p>
            <a:r>
              <a:rPr lang="da-DK" b="1" dirty="0">
                <a:latin typeface="+mj-lt"/>
              </a:rPr>
              <a:t>Pårørende kan også have brug for støtte til at: </a:t>
            </a:r>
          </a:p>
        </p:txBody>
      </p:sp>
      <p:pic>
        <p:nvPicPr>
          <p:cNvPr id="8" name="Billede 7">
            <a:extLst>
              <a:ext uri="{FF2B5EF4-FFF2-40B4-BE49-F238E27FC236}">
                <a16:creationId xmlns:a16="http://schemas.microsoft.com/office/drawing/2014/main" id="{EFBCC802-9088-466F-8B1A-3C31E5F489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0720" y="3149708"/>
            <a:ext cx="2160674" cy="1425400"/>
          </a:xfrm>
          <a:prstGeom prst="rect">
            <a:avLst/>
          </a:prstGeom>
        </p:spPr>
      </p:pic>
      <p:pic>
        <p:nvPicPr>
          <p:cNvPr id="10" name="Billede 9">
            <a:extLst>
              <a:ext uri="{FF2B5EF4-FFF2-40B4-BE49-F238E27FC236}">
                <a16:creationId xmlns:a16="http://schemas.microsoft.com/office/drawing/2014/main" id="{7A76C6C2-BD40-4D9E-8D55-7EC4D6D126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1084" y="3149706"/>
            <a:ext cx="2167123" cy="1425400"/>
          </a:xfrm>
          <a:prstGeom prst="rect">
            <a:avLst/>
          </a:prstGeom>
        </p:spPr>
      </p:pic>
      <p:pic>
        <p:nvPicPr>
          <p:cNvPr id="11" name="Billede 10">
            <a:extLst>
              <a:ext uri="{FF2B5EF4-FFF2-40B4-BE49-F238E27FC236}">
                <a16:creationId xmlns:a16="http://schemas.microsoft.com/office/drawing/2014/main" id="{413B498D-4463-4DC2-AF92-B51BCD01B7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6903" y="3134766"/>
            <a:ext cx="2167123" cy="1453399"/>
          </a:xfrm>
          <a:prstGeom prst="rect">
            <a:avLst/>
          </a:prstGeom>
        </p:spPr>
      </p:pic>
    </p:spTree>
    <p:extLst>
      <p:ext uri="{BB962C8B-B14F-4D97-AF65-F5344CB8AC3E}">
        <p14:creationId xmlns:p14="http://schemas.microsoft.com/office/powerpoint/2010/main" val="33277113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LECTEDLANGUAGE" val="Danish"/>
</p:tagLst>
</file>

<file path=ppt/theme/theme1.xml><?xml version="1.0" encoding="utf-8"?>
<a:theme xmlns:a="http://schemas.openxmlformats.org/drawingml/2006/main" name="NVD skabelon_dansk">
  <a:themeElements>
    <a:clrScheme name="Brugerdefineret 8">
      <a:dk1>
        <a:srgbClr val="000000"/>
      </a:dk1>
      <a:lt1>
        <a:srgbClr val="FFFFFF"/>
      </a:lt1>
      <a:dk2>
        <a:srgbClr val="437763"/>
      </a:dk2>
      <a:lt2>
        <a:srgbClr val="FFFFFF"/>
      </a:lt2>
      <a:accent1>
        <a:srgbClr val="437763"/>
      </a:accent1>
      <a:accent2>
        <a:srgbClr val="E0555A"/>
      </a:accent2>
      <a:accent3>
        <a:srgbClr val="9DBB36"/>
      </a:accent3>
      <a:accent4>
        <a:srgbClr val="BD242A"/>
      </a:accent4>
      <a:accent5>
        <a:srgbClr val="2995A5"/>
      </a:accent5>
      <a:accent6>
        <a:srgbClr val="FCBA12"/>
      </a:accent6>
      <a:hlink>
        <a:srgbClr val="000000"/>
      </a:hlink>
      <a:folHlink>
        <a:srgbClr val="000000"/>
      </a:folHlink>
    </a:clrScheme>
    <a:fontScheme name="NVD">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DBB36"/>
        </a:solidFill>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90000" rtlCol="0">
        <a:noAutofit/>
      </a:bodyPr>
      <a:lstStyle>
        <a:defPPr>
          <a:defRPr sz="2000" dirty="0" err="1" smtClean="0"/>
        </a:defPPr>
      </a:lstStyle>
    </a:txDef>
  </a:objectDefaults>
  <a:extraClrSchemeLst/>
  <a:extLst>
    <a:ext uri="{05A4C25C-085E-4340-85A3-A5531E510DB2}">
      <thm15:themeFamily xmlns:thm15="http://schemas.microsoft.com/office/thememl/2012/main" name="NVD template.potx [Read-Only]" id="{EE66486C-858B-403B-ACA9-C4438561CDF6}" vid="{1A7A5E8B-E9C1-48AB-B806-635B324275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NVD skabelon_dansk</Template>
  <TotalTime>301</TotalTime>
  <Words>3730</Words>
  <Application>Microsoft Office PowerPoint</Application>
  <PresentationFormat>Skærmshow (16:9)</PresentationFormat>
  <Paragraphs>437</Paragraphs>
  <Slides>41</Slides>
  <Notes>30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41</vt:i4>
      </vt:variant>
    </vt:vector>
  </HeadingPairs>
  <TitlesOfParts>
    <vt:vector size="45" baseType="lpstr">
      <vt:lpstr>Arial</vt:lpstr>
      <vt:lpstr>Calibri</vt:lpstr>
      <vt:lpstr>Times New Roman</vt:lpstr>
      <vt:lpstr>NVD skabelon_dansk</vt:lpstr>
      <vt:lpstr>Værktøjskassen – støtte til et liv med demens</vt:lpstr>
      <vt:lpstr>Foredragsrække for  personer med demens og pårørende  </vt:lpstr>
      <vt:lpstr>Modul 2  Hverdagen, kommunikation, trivsel og livsstil </vt:lpstr>
      <vt:lpstr>Indhold på modul 2 </vt:lpstr>
      <vt:lpstr>Hvad kan du forvente? </vt:lpstr>
      <vt:lpstr>Hverdagen – de daglige gøremål</vt:lpstr>
      <vt:lpstr>Diagnosen – at vide hvad man  fejler, gør det muligt</vt:lpstr>
      <vt:lpstr>Støtte i hverdagen</vt:lpstr>
      <vt:lpstr>Støtte til pårørende</vt:lpstr>
      <vt:lpstr>Hverdagsliv og livskvalitet</vt:lpstr>
      <vt:lpstr>Udfordringer i hverdagen</vt:lpstr>
      <vt:lpstr>Involvering i samfundslivet</vt:lpstr>
      <vt:lpstr>Du kan få gode råd i disse hæfter</vt:lpstr>
      <vt:lpstr>Hvordan kan man hjælpe?</vt:lpstr>
      <vt:lpstr>Hverdagen og livskvalitet</vt:lpstr>
      <vt:lpstr>Hvad er vigtigt </vt:lpstr>
      <vt:lpstr>Det hele menneske – hvem er du?</vt:lpstr>
      <vt:lpstr>Omgivelser og personer i nærmiljøet</vt:lpstr>
      <vt:lpstr>Hverdagsliv</vt:lpstr>
      <vt:lpstr>Hverdagsliv</vt:lpstr>
      <vt:lpstr>Eksempler på hjælpemidler i hverdagen</vt:lpstr>
      <vt:lpstr>Indretning af hjemmet</vt:lpstr>
      <vt:lpstr>Et aktivt liv med demens</vt:lpstr>
      <vt:lpstr>Demens og kommunikation</vt:lpstr>
      <vt:lpstr>Samtaler</vt:lpstr>
      <vt:lpstr>Samtaler</vt:lpstr>
      <vt:lpstr>Samtaler</vt:lpstr>
      <vt:lpstr>Kommunikation og samtale</vt:lpstr>
      <vt:lpstr>Kommunikation og samtale:</vt:lpstr>
      <vt:lpstr>Hvad vil du være opmærksom på? </vt:lpstr>
      <vt:lpstr>Spørgsmål? </vt:lpstr>
      <vt:lpstr>Et sundt og aktivt liv med demens</vt:lpstr>
      <vt:lpstr>Kost &amp; ernæring </vt:lpstr>
      <vt:lpstr>Fysisk aktivitet og interesser</vt:lpstr>
      <vt:lpstr>Søvn og hvile </vt:lpstr>
      <vt:lpstr>Spørgsmål? </vt:lpstr>
      <vt:lpstr>Evaluering </vt:lpstr>
      <vt:lpstr>Tak for i dag</vt:lpstr>
      <vt:lpstr>Ekstramateriale</vt:lpstr>
      <vt:lpstr>‘Modstandskraft' mod demens</vt:lpstr>
      <vt:lpstr>Fysisk aktivitet bremser sygdomsudviklingen</vt:lpstr>
    </vt:vector>
  </TitlesOfParts>
  <Company>Region Hovedstaden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Jette Kallehauge</dc:creator>
  <cp:lastModifiedBy>Tove-Marie Buk</cp:lastModifiedBy>
  <cp:revision>68</cp:revision>
  <dcterms:created xsi:type="dcterms:W3CDTF">2017-03-07T10:23:34Z</dcterms:created>
  <dcterms:modified xsi:type="dcterms:W3CDTF">2023-09-06T12:37:31Z</dcterms:modified>
</cp:coreProperties>
</file>