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43" r:id="rId2"/>
    <p:sldId id="265" r:id="rId3"/>
    <p:sldId id="266" r:id="rId4"/>
    <p:sldId id="372" r:id="rId5"/>
    <p:sldId id="358" r:id="rId6"/>
    <p:sldId id="269" r:id="rId7"/>
    <p:sldId id="270" r:id="rId8"/>
    <p:sldId id="331" r:id="rId9"/>
    <p:sldId id="320" r:id="rId10"/>
    <p:sldId id="289" r:id="rId11"/>
    <p:sldId id="330" r:id="rId12"/>
    <p:sldId id="326" r:id="rId13"/>
    <p:sldId id="277" r:id="rId14"/>
    <p:sldId id="356" r:id="rId15"/>
    <p:sldId id="348" r:id="rId16"/>
    <p:sldId id="349" r:id="rId17"/>
    <p:sldId id="350" r:id="rId18"/>
    <p:sldId id="373" r:id="rId19"/>
    <p:sldId id="357" r:id="rId20"/>
    <p:sldId id="309" r:id="rId21"/>
    <p:sldId id="364" r:id="rId22"/>
    <p:sldId id="268" r:id="rId23"/>
    <p:sldId id="267" r:id="rId24"/>
    <p:sldId id="375" r:id="rId25"/>
    <p:sldId id="300" r:id="rId26"/>
    <p:sldId id="344" r:id="rId27"/>
    <p:sldId id="360" r:id="rId28"/>
    <p:sldId id="303" r:id="rId29"/>
    <p:sldId id="305" r:id="rId30"/>
    <p:sldId id="306" r:id="rId31"/>
    <p:sldId id="361" r:id="rId32"/>
    <p:sldId id="368" r:id="rId33"/>
    <p:sldId id="352" r:id="rId34"/>
    <p:sldId id="314" r:id="rId35"/>
    <p:sldId id="367" r:id="rId36"/>
    <p:sldId id="354" r:id="rId37"/>
    <p:sldId id="370" r:id="rId38"/>
    <p:sldId id="371" r:id="rId39"/>
    <p:sldId id="329" r:id="rId40"/>
    <p:sldId id="262" r:id="rId41"/>
    <p:sldId id="374" r:id="rId42"/>
    <p:sldId id="351" r:id="rId43"/>
    <p:sldId id="334" r:id="rId44"/>
    <p:sldId id="336" r:id="rId45"/>
    <p:sldId id="315" r:id="rId46"/>
    <p:sldId id="298" r:id="rId47"/>
  </p:sldIdLst>
  <p:sldSz cx="9144000" cy="5143500" type="screen16x9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36"/>
    <a:srgbClr val="E0555A"/>
    <a:srgbClr val="29724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0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1452" y="114"/>
      </p:cViewPr>
      <p:guideLst>
        <p:guide orient="horz" pos="413"/>
        <p:guide pos="2880"/>
        <p:guide pos="3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269630628183E-2"/>
          <c:y val="0.1373373054042191"/>
          <c:w val="0.53344885088103799"/>
          <c:h val="0.83568572389138074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Demensdiagnoser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'Ark1'!$A$2:$A$8</c:f>
              <c:strCache>
                <c:ptCount val="7"/>
                <c:pt idx="0">
                  <c:v>Alzheimers sygdom 62%</c:v>
                </c:pt>
                <c:pt idx="1">
                  <c:v>Vaskulær demens 17%</c:v>
                </c:pt>
                <c:pt idx="2">
                  <c:v>Blandet Alz og vaskulær 10%</c:v>
                </c:pt>
                <c:pt idx="3">
                  <c:v>Lewy body 4%</c:v>
                </c:pt>
                <c:pt idx="4">
                  <c:v>Frontotemporal (FTD) 2%</c:v>
                </c:pt>
                <c:pt idx="5">
                  <c:v>Parkinson med demens 2%</c:v>
                </c:pt>
                <c:pt idx="6">
                  <c:v>Andre 3%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0.62</c:v>
                </c:pt>
                <c:pt idx="1">
                  <c:v>0.17</c:v>
                </c:pt>
                <c:pt idx="2">
                  <c:v>0.1</c:v>
                </c:pt>
                <c:pt idx="3">
                  <c:v>0.04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E-4055-9A3C-D00FF1A18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02750282404539"/>
          <c:y val="0.13658380404639112"/>
          <c:w val="0.3909724851002408"/>
          <c:h val="0.728531290009249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A873B-AA99-41ED-AEF5-9DF561998181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</dgm:pt>
    <dgm:pt modelId="{E7EBF0C2-54F9-48B2-A876-179B8366298E}">
      <dgm:prSet phldrT="[Tekst]"/>
      <dgm:spPr/>
      <dgm:t>
        <a:bodyPr/>
        <a:lstStyle/>
        <a:p>
          <a:r>
            <a:rPr lang="da-DK" dirty="0"/>
            <a:t>Styringsfunktioner</a:t>
          </a:r>
        </a:p>
      </dgm:t>
    </dgm:pt>
    <dgm:pt modelId="{4D09D6FA-A13F-46FA-A6D5-2D8B1C88AB74}" type="parTrans" cxnId="{CF850816-7A1C-4E51-98BD-058D1BF96ABC}">
      <dgm:prSet/>
      <dgm:spPr/>
      <dgm:t>
        <a:bodyPr/>
        <a:lstStyle/>
        <a:p>
          <a:endParaRPr lang="da-DK"/>
        </a:p>
      </dgm:t>
    </dgm:pt>
    <dgm:pt modelId="{0118B32B-9A30-440A-8FAA-A1157FCCC075}" type="sibTrans" cxnId="{CF850816-7A1C-4E51-98BD-058D1BF96ABC}">
      <dgm:prSet/>
      <dgm:spPr/>
      <dgm:t>
        <a:bodyPr/>
        <a:lstStyle/>
        <a:p>
          <a:endParaRPr lang="da-DK"/>
        </a:p>
      </dgm:t>
    </dgm:pt>
    <dgm:pt modelId="{9CA7EAD8-0539-49D2-8BD0-1D6DCD8DD686}">
      <dgm:prSet phldrT="[Tekst]"/>
      <dgm:spPr/>
      <dgm:t>
        <a:bodyPr/>
        <a:lstStyle/>
        <a:p>
          <a:r>
            <a:rPr lang="da-DK" dirty="0"/>
            <a:t>Sprog </a:t>
          </a:r>
          <a:br>
            <a:rPr lang="da-DK" dirty="0"/>
          </a:br>
          <a:r>
            <a:rPr lang="da-DK" dirty="0"/>
            <a:t>Indlæring og hukommelse </a:t>
          </a:r>
          <a:br>
            <a:rPr lang="da-DK" dirty="0"/>
          </a:br>
          <a:r>
            <a:rPr lang="da-DK" dirty="0"/>
            <a:t>Visuel/rumlig funktion </a:t>
          </a:r>
        </a:p>
      </dgm:t>
    </dgm:pt>
    <dgm:pt modelId="{26A6F325-A9C1-48DB-BD1F-9E9F30B4E8E9}" type="parTrans" cxnId="{C36E9BEB-A512-4EA1-B91B-9DB75509CDC5}">
      <dgm:prSet/>
      <dgm:spPr/>
      <dgm:t>
        <a:bodyPr/>
        <a:lstStyle/>
        <a:p>
          <a:endParaRPr lang="da-DK"/>
        </a:p>
      </dgm:t>
    </dgm:pt>
    <dgm:pt modelId="{560D4AB7-0DD3-4FD5-9E91-DDB8DD885336}" type="sibTrans" cxnId="{C36E9BEB-A512-4EA1-B91B-9DB75509CDC5}">
      <dgm:prSet/>
      <dgm:spPr/>
      <dgm:t>
        <a:bodyPr/>
        <a:lstStyle/>
        <a:p>
          <a:endParaRPr lang="da-DK"/>
        </a:p>
      </dgm:t>
    </dgm:pt>
    <dgm:pt modelId="{DD0AF63D-655C-4EC3-82DB-A0CA3F2D7BD3}">
      <dgm:prSet phldrT="[Tekst]"/>
      <dgm:spPr/>
      <dgm:t>
        <a:bodyPr/>
        <a:lstStyle/>
        <a:p>
          <a:r>
            <a:rPr lang="da-DK" dirty="0"/>
            <a:t>Tempo – Opmærksomhed – Koncentration</a:t>
          </a:r>
        </a:p>
      </dgm:t>
    </dgm:pt>
    <dgm:pt modelId="{D611A112-4E7A-41CC-A8D3-DBFC284A9BC9}" type="parTrans" cxnId="{B5872887-79FF-4BD6-865A-71D566A7A8A8}">
      <dgm:prSet/>
      <dgm:spPr/>
      <dgm:t>
        <a:bodyPr/>
        <a:lstStyle/>
        <a:p>
          <a:endParaRPr lang="da-DK"/>
        </a:p>
      </dgm:t>
    </dgm:pt>
    <dgm:pt modelId="{EA47E154-F9B5-4A86-9AB8-27D50B406BAF}" type="sibTrans" cxnId="{B5872887-79FF-4BD6-865A-71D566A7A8A8}">
      <dgm:prSet/>
      <dgm:spPr/>
      <dgm:t>
        <a:bodyPr/>
        <a:lstStyle/>
        <a:p>
          <a:endParaRPr lang="da-DK"/>
        </a:p>
      </dgm:t>
    </dgm:pt>
    <dgm:pt modelId="{9E5F712E-C7B4-4BD4-B96E-68C25A56A176}">
      <dgm:prSet phldrT="[Tekst]"/>
      <dgm:spPr/>
      <dgm:t>
        <a:bodyPr/>
        <a:lstStyle/>
        <a:p>
          <a:r>
            <a:rPr lang="da-DK" dirty="0"/>
            <a:t>Bearbejdning af sanseindtryk</a:t>
          </a:r>
        </a:p>
      </dgm:t>
    </dgm:pt>
    <dgm:pt modelId="{53F730EC-6897-4E1B-85CF-9764780AE896}" type="parTrans" cxnId="{B5CB1F9C-549C-4762-B576-079DF45BA813}">
      <dgm:prSet/>
      <dgm:spPr/>
      <dgm:t>
        <a:bodyPr/>
        <a:lstStyle/>
        <a:p>
          <a:endParaRPr lang="da-DK"/>
        </a:p>
      </dgm:t>
    </dgm:pt>
    <dgm:pt modelId="{78145BBE-D2AB-4073-893B-F7CF26B4B21A}" type="sibTrans" cxnId="{B5CB1F9C-549C-4762-B576-079DF45BA813}">
      <dgm:prSet/>
      <dgm:spPr/>
      <dgm:t>
        <a:bodyPr/>
        <a:lstStyle/>
        <a:p>
          <a:endParaRPr lang="da-DK"/>
        </a:p>
      </dgm:t>
    </dgm:pt>
    <dgm:pt modelId="{B298B1E7-EB69-4A8E-99E1-6B28B5687D25}">
      <dgm:prSet phldrT="[Tekst]"/>
      <dgm:spPr/>
      <dgm:t>
        <a:bodyPr/>
        <a:lstStyle/>
        <a:p>
          <a:r>
            <a:rPr lang="da-DK" dirty="0"/>
            <a:t>Mental energi – Motivation – Vågenhed </a:t>
          </a:r>
        </a:p>
      </dgm:t>
    </dgm:pt>
    <dgm:pt modelId="{B3EA0FD2-DAD9-4DBA-97F2-D1EF2E6B8CDA}" type="parTrans" cxnId="{18CA46A3-C1A8-4B7C-A1A2-8CC52F0220AB}">
      <dgm:prSet/>
      <dgm:spPr/>
      <dgm:t>
        <a:bodyPr/>
        <a:lstStyle/>
        <a:p>
          <a:endParaRPr lang="da-DK"/>
        </a:p>
      </dgm:t>
    </dgm:pt>
    <dgm:pt modelId="{5F83E9E8-9D19-434F-A3F3-9E3A6B4C1CCA}" type="sibTrans" cxnId="{18CA46A3-C1A8-4B7C-A1A2-8CC52F0220AB}">
      <dgm:prSet/>
      <dgm:spPr/>
      <dgm:t>
        <a:bodyPr/>
        <a:lstStyle/>
        <a:p>
          <a:endParaRPr lang="da-DK"/>
        </a:p>
      </dgm:t>
    </dgm:pt>
    <dgm:pt modelId="{105ADC9E-81AE-4F38-9489-C40AD27D727B}" type="pres">
      <dgm:prSet presAssocID="{964A873B-AA99-41ED-AEF5-9DF561998181}" presName="compositeShape" presStyleCnt="0">
        <dgm:presLayoutVars>
          <dgm:dir/>
          <dgm:resizeHandles/>
        </dgm:presLayoutVars>
      </dgm:prSet>
      <dgm:spPr/>
    </dgm:pt>
    <dgm:pt modelId="{4202ACB4-F376-4510-B75A-83456CAA668F}" type="pres">
      <dgm:prSet presAssocID="{964A873B-AA99-41ED-AEF5-9DF561998181}" presName="pyramid" presStyleLbl="node1" presStyleIdx="0" presStyleCnt="1" custLinFactNeighborX="1539" custLinFactNeighborY="-783"/>
      <dgm:spPr>
        <a:solidFill>
          <a:schemeClr val="tx2"/>
        </a:solidFill>
      </dgm:spPr>
    </dgm:pt>
    <dgm:pt modelId="{87FA07D0-5D43-4FB6-858F-02245882ADDA}" type="pres">
      <dgm:prSet presAssocID="{964A873B-AA99-41ED-AEF5-9DF561998181}" presName="theList" presStyleCnt="0"/>
      <dgm:spPr/>
    </dgm:pt>
    <dgm:pt modelId="{8A0E99C1-C658-4312-B7FC-3D0A59AC6DDB}" type="pres">
      <dgm:prSet presAssocID="{E7EBF0C2-54F9-48B2-A876-179B8366298E}" presName="aNode" presStyleLbl="fgAcc1" presStyleIdx="0" presStyleCnt="5" custLinFactNeighborX="2367" custLinFactNeighborY="-11885">
        <dgm:presLayoutVars>
          <dgm:bulletEnabled val="1"/>
        </dgm:presLayoutVars>
      </dgm:prSet>
      <dgm:spPr/>
    </dgm:pt>
    <dgm:pt modelId="{158D64FA-FCCE-4FD9-BF7B-CD075C27A880}" type="pres">
      <dgm:prSet presAssocID="{E7EBF0C2-54F9-48B2-A876-179B8366298E}" presName="aSpace" presStyleCnt="0"/>
      <dgm:spPr/>
    </dgm:pt>
    <dgm:pt modelId="{B6DCC566-E64E-4AA5-830B-935E06DDED69}" type="pres">
      <dgm:prSet presAssocID="{9CA7EAD8-0539-49D2-8BD0-1D6DCD8DD686}" presName="aNode" presStyleLbl="fgAcc1" presStyleIdx="1" presStyleCnt="5" custLinFactNeighborX="1221" custLinFactNeighborY="-10169">
        <dgm:presLayoutVars>
          <dgm:bulletEnabled val="1"/>
        </dgm:presLayoutVars>
      </dgm:prSet>
      <dgm:spPr/>
    </dgm:pt>
    <dgm:pt modelId="{1F85958B-1767-4C12-9057-9FA097BEBDD0}" type="pres">
      <dgm:prSet presAssocID="{9CA7EAD8-0539-49D2-8BD0-1D6DCD8DD686}" presName="aSpace" presStyleCnt="0"/>
      <dgm:spPr/>
    </dgm:pt>
    <dgm:pt modelId="{B067A81E-9EA8-42DF-8978-2D021DF02A7C}" type="pres">
      <dgm:prSet presAssocID="{DD0AF63D-655C-4EC3-82DB-A0CA3F2D7BD3}" presName="aNode" presStyleLbl="fgAcc1" presStyleIdx="2" presStyleCnt="5">
        <dgm:presLayoutVars>
          <dgm:bulletEnabled val="1"/>
        </dgm:presLayoutVars>
      </dgm:prSet>
      <dgm:spPr/>
    </dgm:pt>
    <dgm:pt modelId="{537E839D-7CC0-448B-8274-C9ACC32461D8}" type="pres">
      <dgm:prSet presAssocID="{DD0AF63D-655C-4EC3-82DB-A0CA3F2D7BD3}" presName="aSpace" presStyleCnt="0"/>
      <dgm:spPr/>
    </dgm:pt>
    <dgm:pt modelId="{6E1B60DB-0595-4E03-BE9B-966E9FAF54E0}" type="pres">
      <dgm:prSet presAssocID="{9E5F712E-C7B4-4BD4-B96E-68C25A56A176}" presName="aNode" presStyleLbl="fgAcc1" presStyleIdx="3" presStyleCnt="5">
        <dgm:presLayoutVars>
          <dgm:bulletEnabled val="1"/>
        </dgm:presLayoutVars>
      </dgm:prSet>
      <dgm:spPr/>
    </dgm:pt>
    <dgm:pt modelId="{A77D8250-13B2-41AB-A854-7E0ECDE1FA37}" type="pres">
      <dgm:prSet presAssocID="{9E5F712E-C7B4-4BD4-B96E-68C25A56A176}" presName="aSpace" presStyleCnt="0"/>
      <dgm:spPr/>
    </dgm:pt>
    <dgm:pt modelId="{C06B0E31-A940-4343-ACCF-A20008D73E88}" type="pres">
      <dgm:prSet presAssocID="{B298B1E7-EB69-4A8E-99E1-6B28B5687D25}" presName="aNode" presStyleLbl="fgAcc1" presStyleIdx="4" presStyleCnt="5">
        <dgm:presLayoutVars>
          <dgm:bulletEnabled val="1"/>
        </dgm:presLayoutVars>
      </dgm:prSet>
      <dgm:spPr/>
    </dgm:pt>
    <dgm:pt modelId="{5EAA528F-E8D2-4256-B6A5-12DCF7C2615B}" type="pres">
      <dgm:prSet presAssocID="{B298B1E7-EB69-4A8E-99E1-6B28B5687D25}" presName="aSpace" presStyleCnt="0"/>
      <dgm:spPr/>
    </dgm:pt>
  </dgm:ptLst>
  <dgm:cxnLst>
    <dgm:cxn modelId="{31252C13-0881-4A2C-B338-34DF354494F0}" type="presOf" srcId="{E7EBF0C2-54F9-48B2-A876-179B8366298E}" destId="{8A0E99C1-C658-4312-B7FC-3D0A59AC6DDB}" srcOrd="0" destOrd="0" presId="urn:microsoft.com/office/officeart/2005/8/layout/pyramid2"/>
    <dgm:cxn modelId="{CF850816-7A1C-4E51-98BD-058D1BF96ABC}" srcId="{964A873B-AA99-41ED-AEF5-9DF561998181}" destId="{E7EBF0C2-54F9-48B2-A876-179B8366298E}" srcOrd="0" destOrd="0" parTransId="{4D09D6FA-A13F-46FA-A6D5-2D8B1C88AB74}" sibTransId="{0118B32B-9A30-440A-8FAA-A1157FCCC075}"/>
    <dgm:cxn modelId="{DF5D3D61-3A2D-4B71-9B3E-E94AE65B2B94}" type="presOf" srcId="{DD0AF63D-655C-4EC3-82DB-A0CA3F2D7BD3}" destId="{B067A81E-9EA8-42DF-8978-2D021DF02A7C}" srcOrd="0" destOrd="0" presId="urn:microsoft.com/office/officeart/2005/8/layout/pyramid2"/>
    <dgm:cxn modelId="{D2C08D45-FA42-4235-BBB8-3F1E0DFE97D1}" type="presOf" srcId="{964A873B-AA99-41ED-AEF5-9DF561998181}" destId="{105ADC9E-81AE-4F38-9489-C40AD27D727B}" srcOrd="0" destOrd="0" presId="urn:microsoft.com/office/officeart/2005/8/layout/pyramid2"/>
    <dgm:cxn modelId="{D374AF66-CB8E-4496-9F34-38717406BB0E}" type="presOf" srcId="{9E5F712E-C7B4-4BD4-B96E-68C25A56A176}" destId="{6E1B60DB-0595-4E03-BE9B-966E9FAF54E0}" srcOrd="0" destOrd="0" presId="urn:microsoft.com/office/officeart/2005/8/layout/pyramid2"/>
    <dgm:cxn modelId="{2D30C876-432B-4605-852B-FE8ECB75AC1B}" type="presOf" srcId="{9CA7EAD8-0539-49D2-8BD0-1D6DCD8DD686}" destId="{B6DCC566-E64E-4AA5-830B-935E06DDED69}" srcOrd="0" destOrd="0" presId="urn:microsoft.com/office/officeart/2005/8/layout/pyramid2"/>
    <dgm:cxn modelId="{B5872887-79FF-4BD6-865A-71D566A7A8A8}" srcId="{964A873B-AA99-41ED-AEF5-9DF561998181}" destId="{DD0AF63D-655C-4EC3-82DB-A0CA3F2D7BD3}" srcOrd="2" destOrd="0" parTransId="{D611A112-4E7A-41CC-A8D3-DBFC284A9BC9}" sibTransId="{EA47E154-F9B5-4A86-9AB8-27D50B406BAF}"/>
    <dgm:cxn modelId="{B5CB1F9C-549C-4762-B576-079DF45BA813}" srcId="{964A873B-AA99-41ED-AEF5-9DF561998181}" destId="{9E5F712E-C7B4-4BD4-B96E-68C25A56A176}" srcOrd="3" destOrd="0" parTransId="{53F730EC-6897-4E1B-85CF-9764780AE896}" sibTransId="{78145BBE-D2AB-4073-893B-F7CF26B4B21A}"/>
    <dgm:cxn modelId="{18CA46A3-C1A8-4B7C-A1A2-8CC52F0220AB}" srcId="{964A873B-AA99-41ED-AEF5-9DF561998181}" destId="{B298B1E7-EB69-4A8E-99E1-6B28B5687D25}" srcOrd="4" destOrd="0" parTransId="{B3EA0FD2-DAD9-4DBA-97F2-D1EF2E6B8CDA}" sibTransId="{5F83E9E8-9D19-434F-A3F3-9E3A6B4C1CCA}"/>
    <dgm:cxn modelId="{9F63EDCC-7F9F-43A9-A3CE-B48491C82A74}" type="presOf" srcId="{B298B1E7-EB69-4A8E-99E1-6B28B5687D25}" destId="{C06B0E31-A940-4343-ACCF-A20008D73E88}" srcOrd="0" destOrd="0" presId="urn:microsoft.com/office/officeart/2005/8/layout/pyramid2"/>
    <dgm:cxn modelId="{C36E9BEB-A512-4EA1-B91B-9DB75509CDC5}" srcId="{964A873B-AA99-41ED-AEF5-9DF561998181}" destId="{9CA7EAD8-0539-49D2-8BD0-1D6DCD8DD686}" srcOrd="1" destOrd="0" parTransId="{26A6F325-A9C1-48DB-BD1F-9E9F30B4E8E9}" sibTransId="{560D4AB7-0DD3-4FD5-9E91-DDB8DD885336}"/>
    <dgm:cxn modelId="{EAD6BA2E-2083-49A9-B88D-315B335A4E4F}" type="presParOf" srcId="{105ADC9E-81AE-4F38-9489-C40AD27D727B}" destId="{4202ACB4-F376-4510-B75A-83456CAA668F}" srcOrd="0" destOrd="0" presId="urn:microsoft.com/office/officeart/2005/8/layout/pyramid2"/>
    <dgm:cxn modelId="{52A64159-780D-4577-BB64-F973178E6EDD}" type="presParOf" srcId="{105ADC9E-81AE-4F38-9489-C40AD27D727B}" destId="{87FA07D0-5D43-4FB6-858F-02245882ADDA}" srcOrd="1" destOrd="0" presId="urn:microsoft.com/office/officeart/2005/8/layout/pyramid2"/>
    <dgm:cxn modelId="{170B0139-8B5B-46E3-B8B1-8FCEEE6C32C2}" type="presParOf" srcId="{87FA07D0-5D43-4FB6-858F-02245882ADDA}" destId="{8A0E99C1-C658-4312-B7FC-3D0A59AC6DDB}" srcOrd="0" destOrd="0" presId="urn:microsoft.com/office/officeart/2005/8/layout/pyramid2"/>
    <dgm:cxn modelId="{5DF65EB3-EC49-4CA8-BCE0-C05EFD5464F0}" type="presParOf" srcId="{87FA07D0-5D43-4FB6-858F-02245882ADDA}" destId="{158D64FA-FCCE-4FD9-BF7B-CD075C27A880}" srcOrd="1" destOrd="0" presId="urn:microsoft.com/office/officeart/2005/8/layout/pyramid2"/>
    <dgm:cxn modelId="{9F34D7E8-AC64-45A3-BFFF-535797AE5F4E}" type="presParOf" srcId="{87FA07D0-5D43-4FB6-858F-02245882ADDA}" destId="{B6DCC566-E64E-4AA5-830B-935E06DDED69}" srcOrd="2" destOrd="0" presId="urn:microsoft.com/office/officeart/2005/8/layout/pyramid2"/>
    <dgm:cxn modelId="{82AB7BF5-10A8-4C3E-907D-45AEBB3FA543}" type="presParOf" srcId="{87FA07D0-5D43-4FB6-858F-02245882ADDA}" destId="{1F85958B-1767-4C12-9057-9FA097BEBDD0}" srcOrd="3" destOrd="0" presId="urn:microsoft.com/office/officeart/2005/8/layout/pyramid2"/>
    <dgm:cxn modelId="{433D9E54-7493-4966-BEDF-6DA54664C7CE}" type="presParOf" srcId="{87FA07D0-5D43-4FB6-858F-02245882ADDA}" destId="{B067A81E-9EA8-42DF-8978-2D021DF02A7C}" srcOrd="4" destOrd="0" presId="urn:microsoft.com/office/officeart/2005/8/layout/pyramid2"/>
    <dgm:cxn modelId="{09363CEB-5527-4727-8D5E-FAEDE2E0E755}" type="presParOf" srcId="{87FA07D0-5D43-4FB6-858F-02245882ADDA}" destId="{537E839D-7CC0-448B-8274-C9ACC32461D8}" srcOrd="5" destOrd="0" presId="urn:microsoft.com/office/officeart/2005/8/layout/pyramid2"/>
    <dgm:cxn modelId="{A28B9E49-11A6-4416-974E-95A62AEFBECE}" type="presParOf" srcId="{87FA07D0-5D43-4FB6-858F-02245882ADDA}" destId="{6E1B60DB-0595-4E03-BE9B-966E9FAF54E0}" srcOrd="6" destOrd="0" presId="urn:microsoft.com/office/officeart/2005/8/layout/pyramid2"/>
    <dgm:cxn modelId="{9F82D79A-153C-4DCB-AD05-029E990414AD}" type="presParOf" srcId="{87FA07D0-5D43-4FB6-858F-02245882ADDA}" destId="{A77D8250-13B2-41AB-A854-7E0ECDE1FA37}" srcOrd="7" destOrd="0" presId="urn:microsoft.com/office/officeart/2005/8/layout/pyramid2"/>
    <dgm:cxn modelId="{3EB5DD0F-D819-42B8-A438-B02E717DDB2A}" type="presParOf" srcId="{87FA07D0-5D43-4FB6-858F-02245882ADDA}" destId="{C06B0E31-A940-4343-ACCF-A20008D73E88}" srcOrd="8" destOrd="0" presId="urn:microsoft.com/office/officeart/2005/8/layout/pyramid2"/>
    <dgm:cxn modelId="{5D216CDE-DAB1-452E-8EAF-7E287CBCB386}" type="presParOf" srcId="{87FA07D0-5D43-4FB6-858F-02245882ADDA}" destId="{5EAA528F-E8D2-4256-B6A5-12DCF7C2615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2ACB4-F376-4510-B75A-83456CAA668F}">
      <dsp:nvSpPr>
        <dsp:cNvPr id="0" name=""/>
        <dsp:cNvSpPr/>
      </dsp:nvSpPr>
      <dsp:spPr>
        <a:xfrm>
          <a:off x="686410" y="0"/>
          <a:ext cx="4058365" cy="4058365"/>
        </a:xfrm>
        <a:prstGeom prst="triangl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0E99C1-C658-4312-B7FC-3D0A59AC6DDB}">
      <dsp:nvSpPr>
        <dsp:cNvPr id="0" name=""/>
        <dsp:cNvSpPr/>
      </dsp:nvSpPr>
      <dsp:spPr>
        <a:xfrm>
          <a:off x="2715575" y="397660"/>
          <a:ext cx="2637937" cy="5770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Styringsfunktioner</a:t>
          </a:r>
        </a:p>
      </dsp:txBody>
      <dsp:txXfrm>
        <a:off x="2743744" y="425829"/>
        <a:ext cx="2581599" cy="520710"/>
      </dsp:txXfrm>
    </dsp:sp>
    <dsp:sp modelId="{B6DCC566-E64E-4AA5-830B-935E06DDED69}">
      <dsp:nvSpPr>
        <dsp:cNvPr id="0" name=""/>
        <dsp:cNvSpPr/>
      </dsp:nvSpPr>
      <dsp:spPr>
        <a:xfrm>
          <a:off x="2685344" y="1048077"/>
          <a:ext cx="2637937" cy="5770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Sprog </a:t>
          </a:r>
          <a:br>
            <a:rPr lang="da-DK" sz="1000" kern="1200" dirty="0"/>
          </a:br>
          <a:r>
            <a:rPr lang="da-DK" sz="1000" kern="1200" dirty="0"/>
            <a:t>Indlæring og hukommelse </a:t>
          </a:r>
          <a:br>
            <a:rPr lang="da-DK" sz="1000" kern="1200" dirty="0"/>
          </a:br>
          <a:r>
            <a:rPr lang="da-DK" sz="1000" kern="1200" dirty="0"/>
            <a:t>Visuel/rumlig funktion </a:t>
          </a:r>
        </a:p>
      </dsp:txBody>
      <dsp:txXfrm>
        <a:off x="2713513" y="1076246"/>
        <a:ext cx="2581599" cy="520710"/>
      </dsp:txXfrm>
    </dsp:sp>
    <dsp:sp modelId="{B067A81E-9EA8-42DF-8978-2D021DF02A7C}">
      <dsp:nvSpPr>
        <dsp:cNvPr id="0" name=""/>
        <dsp:cNvSpPr/>
      </dsp:nvSpPr>
      <dsp:spPr>
        <a:xfrm>
          <a:off x="2653135" y="1704592"/>
          <a:ext cx="2637937" cy="5770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Tempo – Opmærksomhed – Koncentration</a:t>
          </a:r>
        </a:p>
      </dsp:txBody>
      <dsp:txXfrm>
        <a:off x="2681304" y="1732761"/>
        <a:ext cx="2581599" cy="520710"/>
      </dsp:txXfrm>
    </dsp:sp>
    <dsp:sp modelId="{6E1B60DB-0595-4E03-BE9B-966E9FAF54E0}">
      <dsp:nvSpPr>
        <dsp:cNvPr id="0" name=""/>
        <dsp:cNvSpPr/>
      </dsp:nvSpPr>
      <dsp:spPr>
        <a:xfrm>
          <a:off x="2653135" y="2353772"/>
          <a:ext cx="2637937" cy="5770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Bearbejdning af sanseindtryk</a:t>
          </a:r>
        </a:p>
      </dsp:txBody>
      <dsp:txXfrm>
        <a:off x="2681304" y="2381941"/>
        <a:ext cx="2581599" cy="520710"/>
      </dsp:txXfrm>
    </dsp:sp>
    <dsp:sp modelId="{C06B0E31-A940-4343-ACCF-A20008D73E88}">
      <dsp:nvSpPr>
        <dsp:cNvPr id="0" name=""/>
        <dsp:cNvSpPr/>
      </dsp:nvSpPr>
      <dsp:spPr>
        <a:xfrm>
          <a:off x="2653135" y="3002952"/>
          <a:ext cx="2637937" cy="5770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Mental energi – Motivation – Vågenhed </a:t>
          </a:r>
        </a:p>
      </dsp:txBody>
      <dsp:txXfrm>
        <a:off x="2681304" y="3031121"/>
        <a:ext cx="2581599" cy="52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A28F-D1CD-4971-8120-229BCD19A7A4}" type="datetimeFigureOut">
              <a:rPr lang="da-DK" smtClean="0"/>
              <a:t>06-09-2023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78F-E9D1-4548-9D56-DA656AD358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298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F21-6B60-4C67-91E6-74A2FBA31B78}" type="datetimeFigureOut">
              <a:rPr lang="da-DK" smtClean="0"/>
              <a:t>06-09-2023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EA10-BB89-483D-8E07-457A39A72F8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707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forandringer i hjernen, fx i form af sygdom, der giver demens.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Forandringer i hjernen kan skyldes en pludseligt opstået hjerneskade, fx forårsaget af et trafikuheld, blødning eller svulst i hjernen eller som følge af alvorlig vitaminmangel.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forandringer i hjernen kan også skyldes bestemte sygdomme, som rammer nervecellerne i hjernen – disse kaldes demenssygdomme.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Alzheimers sygdom breder sig ofte fremad mod pandelappen og bagud i tindingelappen og isselappen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Frontotemporal demens begynder fortil i hjernen (pandelap)</a:t>
            </a:r>
          </a:p>
          <a:p>
            <a:endParaRPr lang="da-DK" dirty="0"/>
          </a:p>
          <a:p>
            <a:r>
              <a:rPr lang="da-DK" dirty="0"/>
              <a:t>Alzheimers sygdom begynder ofte her i </a:t>
            </a:r>
            <a:r>
              <a:rPr lang="da-DK" dirty="0" err="1"/>
              <a:t>hippocampus</a:t>
            </a:r>
            <a:endParaRPr lang="da-DK" dirty="0"/>
          </a:p>
          <a:p>
            <a:endParaRPr lang="da-DK" dirty="0"/>
          </a:p>
          <a:p>
            <a:r>
              <a:rPr lang="da-DK" dirty="0"/>
              <a:t>Lewy body demens begynder i hjernestammen og spredes op ad og ud til hjernebarken 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5F031-9E88-490C-B7B3-9C2C41C617A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13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8067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>
                <a:latin typeface="Times New Roman" pitchFamily="18" charset="0"/>
              </a:rPr>
              <a:t>Vigtigt budskab: I tidlig fase er store dele af hjernen fortsat intakt og fungerer</a:t>
            </a:r>
            <a:r>
              <a:rPr lang="da-DK" altLang="da-DK" baseline="0" dirty="0">
                <a:latin typeface="Times New Roman" pitchFamily="18" charset="0"/>
              </a:rPr>
              <a:t> normalt </a:t>
            </a:r>
            <a:endParaRPr lang="da-DK" altLang="da-DK" dirty="0">
              <a:latin typeface="Times New Roman" pitchFamily="18" charset="0"/>
            </a:endParaRPr>
          </a:p>
        </p:txBody>
      </p:sp>
      <p:sp>
        <p:nvSpPr>
          <p:cNvPr id="8806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31446AC-0D4C-4EDB-8C18-4888B59BF4B4}" type="slidenum">
              <a:rPr lang="en-US" altLang="da-DK" sz="1200">
                <a:latin typeface="Times New Roman" pitchFamily="18" charset="0"/>
              </a:rPr>
              <a:pPr/>
              <a:t>12</a:t>
            </a:fld>
            <a:endParaRPr lang="en-US" altLang="da-DK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9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4995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z="1200" b="1" dirty="0"/>
              <a:t>Dette medfører efterhånden</a:t>
            </a:r>
          </a:p>
          <a:p>
            <a:endParaRPr lang="da-DK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/>
              <a:t>Lettere svigt i hukommelse og overblik, men personen klarer sig i det væsentligste alene uden behov for  hjælp</a:t>
            </a:r>
          </a:p>
          <a:p>
            <a:endParaRPr lang="da-DK" altLang="da-DK" dirty="0">
              <a:latin typeface="Times New Roman" pitchFamily="18" charset="0"/>
            </a:endParaRPr>
          </a:p>
        </p:txBody>
      </p:sp>
      <p:sp>
        <p:nvSpPr>
          <p:cNvPr id="8499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B73C934-D66C-4C6A-967F-0AF4CBB4B8F2}" type="slidenum">
              <a:rPr lang="en-US" altLang="da-DK" sz="1200">
                <a:latin typeface="Times New Roman" pitchFamily="18" charset="0"/>
              </a:rPr>
              <a:pPr/>
              <a:t>13</a:t>
            </a:fld>
            <a:endParaRPr lang="en-US" alt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000000"/>
                </a:solidFill>
                <a:latin typeface="Mari" pitchFamily="34" charset="0"/>
              </a:rPr>
              <a:t>Sensorik, motorik først påvirket sent i forløbet, men udførsel af motoriske handlinger ofte påvirket (</a:t>
            </a:r>
            <a:r>
              <a:rPr lang="da-DK" dirty="0" err="1">
                <a:solidFill>
                  <a:srgbClr val="000000"/>
                </a:solidFill>
                <a:latin typeface="Mari" pitchFamily="34" charset="0"/>
              </a:rPr>
              <a:t>apraksi</a:t>
            </a:r>
            <a:r>
              <a:rPr lang="da-DK" dirty="0">
                <a:solidFill>
                  <a:srgbClr val="000000"/>
                </a:solidFill>
                <a:latin typeface="Mari" pitchFamily="34" charset="0"/>
              </a:rPr>
              <a:t>: tage tøj på, bruge bestik)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000000"/>
              </a:solidFill>
              <a:latin typeface="Mari" pitchFamily="34" charset="0"/>
            </a:endParaRPr>
          </a:p>
          <a:p>
            <a:r>
              <a:rPr lang="da-DK" baseline="0" dirty="0"/>
              <a:t>Alternative film: </a:t>
            </a:r>
          </a:p>
          <a:p>
            <a:r>
              <a:rPr lang="da-DK" baseline="0" dirty="0"/>
              <a:t>https://www.youtube.com/watch?v=y7-PDeOtPbE – film med Else Hansen fra </a:t>
            </a:r>
            <a:r>
              <a:rPr lang="da-DK" baseline="0" dirty="0" err="1"/>
              <a:t>Demenslinien</a:t>
            </a:r>
            <a:r>
              <a:rPr lang="da-DK" baseline="0" dirty="0"/>
              <a:t> (Alzheimerforeningen) </a:t>
            </a:r>
          </a:p>
          <a:p>
            <a:endParaRPr lang="da-DK" baseline="0" dirty="0"/>
          </a:p>
          <a:p>
            <a:r>
              <a:rPr lang="da-DK" baseline="0" dirty="0"/>
              <a:t>https://www.youtube.com/watch?v=1X2P7RPt7es -  en film med Gunhild Waldemar, der fortæller om de forskellige demenssygdomme og hvordan demens viser sig.  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rgbClr val="000000"/>
              </a:solidFill>
              <a:latin typeface="Mari" pitchFamily="34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45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91139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>
                <a:latin typeface="Times New Roman" pitchFamily="18" charset="0"/>
              </a:rPr>
              <a:t>Forklar</a:t>
            </a:r>
            <a:r>
              <a:rPr lang="da-DK" altLang="da-DK" baseline="0" dirty="0">
                <a:latin typeface="Times New Roman" pitchFamily="18" charset="0"/>
              </a:rPr>
              <a:t> agnosi og apraksi</a:t>
            </a:r>
            <a:endParaRPr lang="da-DK" altLang="da-DK" dirty="0">
              <a:latin typeface="Times New Roman" pitchFamily="18" charset="0"/>
            </a:endParaRPr>
          </a:p>
        </p:txBody>
      </p:sp>
      <p:sp>
        <p:nvSpPr>
          <p:cNvPr id="9114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8D592E5-7224-4D58-B378-A92E40AEA02F}" type="slidenum">
              <a:rPr lang="en-US" altLang="da-DK" sz="1200">
                <a:latin typeface="Times New Roman" pitchFamily="18" charset="0"/>
              </a:rPr>
              <a:pPr/>
              <a:t>15</a:t>
            </a:fld>
            <a:endParaRPr lang="en-US" altLang="da-DK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8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442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671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>
                <a:latin typeface="Times New Roman" pitchFamily="18" charset="0"/>
              </a:rPr>
              <a:t>Blodpropper(mange små), forsnævringer, sygdom i hvid substans, </a:t>
            </a:r>
            <a:r>
              <a:rPr lang="da-DK" altLang="da-DK" dirty="0" err="1">
                <a:latin typeface="Times New Roman" pitchFamily="18" charset="0"/>
              </a:rPr>
              <a:t>småkarssygdom</a:t>
            </a:r>
            <a:r>
              <a:rPr lang="da-DK" altLang="da-DK" dirty="0">
                <a:latin typeface="Times New Roman" pitchFamily="18" charset="0"/>
              </a:rPr>
              <a:t> (årsag er ofte langvarigt forhøjet BT, rygning og diabetes).</a:t>
            </a:r>
          </a:p>
          <a:p>
            <a:r>
              <a:rPr lang="da-DK" altLang="da-DK" dirty="0">
                <a:latin typeface="Times New Roman" pitchFamily="18" charset="0"/>
              </a:rPr>
              <a:t>Forklar forskelle!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4182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9862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>
                <a:latin typeface="Times New Roman" pitchFamily="18" charset="0"/>
              </a:rPr>
              <a:t>Nogle symptomer ligner Alzheimer andre vaskulær demens.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b="1" dirty="0">
                <a:latin typeface="Times New Roman" pitchFamily="18" charset="0"/>
              </a:rPr>
              <a:t>Forklar: </a:t>
            </a:r>
            <a:r>
              <a:rPr lang="da-DK" altLang="da-DK" dirty="0"/>
              <a:t>bearbejde synsindtryk, at opfatte form på genstande og lokalisere dem, hvad kan det medføre.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/>
              <a:t>Forklar synshallucinationer og giv eksempler på hvad det kan være, at det ofte er ufarlige og ikke skræmmende.</a:t>
            </a:r>
          </a:p>
          <a:p>
            <a:endParaRPr lang="da-DK" dirty="0"/>
          </a:p>
          <a:p>
            <a:r>
              <a:rPr lang="da-DK" dirty="0"/>
              <a:t>Har i tidligt stadie ofte en intakt hukommelse. Ændringer opfattes derfor sjældent som værende tegn på demens.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a-DK" b="1" dirty="0"/>
            </a:br>
            <a:r>
              <a:rPr lang="da-DK" b="1" dirty="0"/>
              <a:t>OBS: </a:t>
            </a:r>
            <a:r>
              <a:rPr lang="da-DK" dirty="0"/>
              <a:t>Personer Lewy body demens tåler </a:t>
            </a:r>
            <a:r>
              <a:rPr lang="da-DK" b="1" dirty="0"/>
              <a:t>antipsykotisk medicin </a:t>
            </a:r>
            <a:r>
              <a:rPr lang="da-DK" dirty="0"/>
              <a:t>meget dårligt – medicinen forværrer symptomerne.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4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Velkomst og kort præsentation af underviser(e)</a:t>
            </a:r>
            <a:r>
              <a:rPr lang="da-DK" baseline="0" dirty="0"/>
              <a:t> Navn og forudsætninger for at undervise.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875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>
                <a:latin typeface="Times New Roman" pitchFamily="18" charset="0"/>
              </a:rPr>
              <a:t>Fortæl om sproglige varianter, hvis det er relevant. Semantisk demens - mister gradvis viden om sprog og begreber eller evnen til at tale og skrive, PPA ,PNFA, men forstår stadig sproget. </a:t>
            </a:r>
          </a:p>
          <a:p>
            <a:r>
              <a:rPr lang="da-DK" altLang="da-DK" dirty="0">
                <a:latin typeface="Times New Roman" pitchFamily="18" charset="0"/>
              </a:rPr>
              <a:t>Passiv/inaktiv variant.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9998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1674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806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”Den kognitive pyramide” – overblik over hjernens kognitive funktioner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6535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1594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44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4688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400" b="1" dirty="0"/>
              <a:t>Hukommelse: </a:t>
            </a:r>
            <a:r>
              <a:rPr lang="da-DK" sz="1200" dirty="0"/>
              <a:t>Indlæring, lagre ny viden, Genkende, Genkalde</a:t>
            </a:r>
          </a:p>
          <a:p>
            <a:pPr lvl="0"/>
            <a:r>
              <a:rPr lang="da-DK" sz="1400" b="1" dirty="0"/>
              <a:t>Sprog: </a:t>
            </a:r>
            <a:r>
              <a:rPr lang="da-DK" sz="1200" dirty="0"/>
              <a:t>Sprogforståelse, Formulering, Benævnelse, Læse og skrive</a:t>
            </a:r>
          </a:p>
          <a:p>
            <a:pPr lvl="0"/>
            <a:r>
              <a:rPr lang="da-DK" sz="1400" b="1" dirty="0" err="1"/>
              <a:t>Gnose</a:t>
            </a:r>
            <a:r>
              <a:rPr lang="da-DK" sz="1400" b="1" dirty="0"/>
              <a:t>: Sanseindtryk </a:t>
            </a:r>
            <a:r>
              <a:rPr lang="da-DK" sz="1200" dirty="0"/>
              <a:t>Opfatte, tyde og forstå sanseindtryk, Genkende steder, ting  og ansigter</a:t>
            </a:r>
          </a:p>
          <a:p>
            <a:pPr lvl="0">
              <a:lnSpc>
                <a:spcPct val="100000"/>
              </a:lnSpc>
            </a:pPr>
            <a:r>
              <a:rPr lang="da-DK" sz="1400" b="1" dirty="0"/>
              <a:t>Frontale funktioner: Overblik </a:t>
            </a:r>
            <a:r>
              <a:rPr lang="da-DK" sz="1200" dirty="0"/>
              <a:t>Initiativ, planlægning, dømmekraft, problemløsning, sociale færdigheder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4725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6345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>
                <a:latin typeface="Times New Roman" pitchFamily="18" charset="0"/>
              </a:rPr>
              <a:t>Uddyb gerne, at Alzheimers sygdom og Levy Body demens (hvis relevant i gruppen) kan behandles. Desværre ingen behandling til FTD.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47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Vores hensigt med dette</a:t>
            </a:r>
            <a:r>
              <a:rPr lang="da-DK" baseline="0" dirty="0"/>
              <a:t> kursus er: se slide </a:t>
            </a:r>
            <a:endParaRPr lang="da-DK" dirty="0"/>
          </a:p>
          <a:p>
            <a:r>
              <a:rPr lang="da-DK" dirty="0"/>
              <a:t>Dit</a:t>
            </a:r>
            <a:r>
              <a:rPr lang="da-DK" baseline="0" dirty="0"/>
              <a:t> udbytte af dette kursus forventes at blive: se slide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651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42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Redegør for de lokale aftaler- hvordan foregår det her i vores område? </a:t>
            </a:r>
          </a:p>
          <a:p>
            <a:endParaRPr lang="da-DK" dirty="0"/>
          </a:p>
          <a:p>
            <a:r>
              <a:rPr lang="da-DK" dirty="0"/>
              <a:t>Betone</a:t>
            </a:r>
            <a:r>
              <a:rPr lang="da-DK" baseline="0" dirty="0"/>
              <a:t> at patient og pårørende selv er ansvarlig for at henvende sig til egen læge. At en fast aftale kan være svær at gennemføre. </a:t>
            </a:r>
          </a:p>
          <a:p>
            <a:endParaRPr lang="da-DK" baseline="0" dirty="0"/>
          </a:p>
          <a:p>
            <a:r>
              <a:rPr lang="da-DK" baseline="0" dirty="0"/>
              <a:t>De fleste hukommelsesklinikker afslutter pt. Efter 6 mdr. til 1 år. Herefter er det egen læge der skal genhenvise ved behov. </a:t>
            </a:r>
          </a:p>
          <a:p>
            <a:endParaRPr lang="da-DK" baseline="0" dirty="0"/>
          </a:p>
          <a:p>
            <a:r>
              <a:rPr lang="da-DK" baseline="0" dirty="0"/>
              <a:t>OBS! Personer med let til moderat demens/DU, kan have behov for støtte og hjælp til  indtage medicin og til at komme til kontrol og opfølgning hos din lægen/ håndtere behandling af såvel demens og andre kroniske lidelser.</a:t>
            </a:r>
          </a:p>
          <a:p>
            <a:r>
              <a:rPr lang="da-DK" baseline="0" dirty="0"/>
              <a:t>Risiko for at virkning af </a:t>
            </a:r>
            <a:r>
              <a:rPr lang="da-DK" baseline="0" dirty="0" err="1"/>
              <a:t>med.beh</a:t>
            </a:r>
            <a:r>
              <a:rPr lang="da-DK" baseline="0" dirty="0"/>
              <a:t>. udebliver , eller fejlbehandling og unødige bivirkninger/symptomer, der kan forværre såvel demens og den kroniske sygdom </a:t>
            </a:r>
          </a:p>
          <a:p>
            <a:r>
              <a:rPr lang="da-DK" baseline="0" dirty="0"/>
              <a:t>Dermed er der også risiko for unødig indlæggelse. </a:t>
            </a:r>
          </a:p>
          <a:p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038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5282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2911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I starten af de forskellige demenssygdomme er der en del  forskelle i symptomerne, men senere i sygdomsudviklingen breder demensen sig til større dele af hjernen og symptomerne bliver mere ensartede og omfattende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9067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4024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Mari" pitchFamily="34" charset="0"/>
              </a:rPr>
              <a:t>Nye behandlinger, der skal stoppe sygdommen er indtil videre negative</a:t>
            </a:r>
          </a:p>
          <a:p>
            <a:endParaRPr lang="da-DK" dirty="0"/>
          </a:p>
          <a:p>
            <a:r>
              <a:rPr lang="da-DK" dirty="0"/>
              <a:t>Beskrive et eller 2 aktuelle forsøg med medicin i tidlig fase.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277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Se også </a:t>
            </a:r>
            <a:r>
              <a:rPr lang="da-DK" dirty="0"/>
              <a:t>program for detaljer</a:t>
            </a:r>
            <a:r>
              <a:rPr lang="da-DK" baseline="0" dirty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0022-6A79-4BB6-8593-30B94DA9E25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526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>
                <a:latin typeface="Times New Roman" pitchFamily="18" charset="0"/>
              </a:rPr>
              <a:t>Motion og BDNF, udfordre hjernen, social interaktion.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45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544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671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59352B0-EBE3-42D4-9EC5-4BD1EC08D5DD}" type="slidenum">
              <a:rPr lang="da-DK" altLang="da-DK" smtClean="0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da-DK" altLang="da-DK">
              <a:latin typeface="Arial" charset="0"/>
            </a:endParaRPr>
          </a:p>
        </p:txBody>
      </p:sp>
      <p:sp>
        <p:nvSpPr>
          <p:cNvPr id="36868" name="Pladsholder til not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>
                <a:latin typeface="Times New Roman" pitchFamily="18" charset="0"/>
                <a:ea typeface="ＭＳ Ｐゴシック" charset="-128"/>
              </a:rPr>
              <a:t>Mennesket er vigtigere end diagnosen</a:t>
            </a:r>
          </a:p>
          <a:p>
            <a:r>
              <a:rPr lang="da-DK" altLang="da-DK" dirty="0">
                <a:latin typeface="Times New Roman" pitchFamily="18" charset="0"/>
                <a:ea typeface="ＭＳ Ｐゴシック" charset="-128"/>
              </a:rPr>
              <a:t>Men viden om diagnosen og funktionsniveauet er vigtig viden for at kunne møde mennesket.</a:t>
            </a:r>
          </a:p>
          <a:p>
            <a:endParaRPr lang="da-DK" altLang="da-DK" dirty="0">
              <a:latin typeface="Arial" charset="0"/>
              <a:ea typeface="ＭＳ Ｐゴシック" charset="-128"/>
            </a:endParaRPr>
          </a:p>
          <a:p>
            <a:r>
              <a:rPr lang="da-DK" altLang="da-DK" dirty="0">
                <a:latin typeface="Arial" charset="0"/>
                <a:ea typeface="ＭＳ Ｐゴシック" charset="-128"/>
              </a:rPr>
              <a:t>Det er vigtigt, vi kender den bagvedliggende sygdom, så vi kan udvise</a:t>
            </a:r>
            <a:r>
              <a:rPr lang="da-DK" altLang="da-DK" baseline="0" dirty="0">
                <a:latin typeface="Arial" charset="0"/>
                <a:ea typeface="ＭＳ Ｐゴシック" charset="-128"/>
              </a:rPr>
              <a:t> forståelse og relevant støtte </a:t>
            </a:r>
            <a:r>
              <a:rPr lang="da-DK" altLang="da-DK" dirty="0">
                <a:latin typeface="Arial" charset="0"/>
                <a:ea typeface="ＭＳ Ｐゴシック" charset="-128"/>
              </a:rPr>
              <a:t>.</a:t>
            </a:r>
          </a:p>
          <a:p>
            <a:r>
              <a:rPr lang="da-DK" altLang="da-DK" dirty="0">
                <a:latin typeface="Arial" charset="0"/>
                <a:ea typeface="ＭＳ Ｐゴシック" charset="-128"/>
              </a:rPr>
              <a:t>Men det er ikke sygdommen,</a:t>
            </a:r>
            <a:r>
              <a:rPr lang="da-DK" altLang="da-DK" baseline="0" dirty="0">
                <a:latin typeface="Arial" charset="0"/>
                <a:ea typeface="ＭＳ Ｐゴシック" charset="-128"/>
              </a:rPr>
              <a:t> </a:t>
            </a:r>
            <a:r>
              <a:rPr lang="da-DK" altLang="da-DK" dirty="0">
                <a:latin typeface="Arial" charset="0"/>
                <a:ea typeface="ＭＳ Ｐゴシック" charset="-128"/>
              </a:rPr>
              <a:t>der er i fokus, når vi er sammen.</a:t>
            </a:r>
          </a:p>
          <a:p>
            <a:endParaRPr lang="da-DK" altLang="da-DK" dirty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4B9B15B4-A376-16AA-039A-3B47B8306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12096"/>
            <a:ext cx="4629150" cy="368369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D444-1F49-4EDE-A8C0-7A08DBF8C67D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536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12096"/>
            <a:ext cx="4629150" cy="36836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7CC-5CB5-45E9-9963-C912054B8200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DE03F-A19F-2DA5-D07F-39AEA57ED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486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it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" name="Billede 8">
            <a:extLst>
              <a:ext uri="{FF2B5EF4-FFF2-40B4-BE49-F238E27FC236}">
                <a16:creationId xmlns:a16="http://schemas.microsoft.com/office/drawing/2014/main" id="{1B6FAF98-451D-536D-66DB-C718C677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3B16-38FA-4479-B559-573CF615E2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646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9112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7646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600"/>
            </a:lvl1pPr>
          </a:lstStyle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951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3B16-38FA-4479-B559-573CF615E2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515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131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19516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9141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8C363EF-119C-1239-75CE-795D957D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8532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08071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9008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479"/>
            <a:ext cx="7886700" cy="323924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55448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BCCEC0-4E25-4192-9BCE-2C0166BD0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233" y="4529346"/>
            <a:ext cx="1503830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0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131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15666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031081"/>
            <a:ext cx="6577012" cy="1433512"/>
          </a:xfrm>
        </p:spPr>
        <p:txBody>
          <a:bodyPr/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Billedmateriale: Nationalt Videnscenter for Demens / Colourbox.dk / Commons Wikimedia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noProof="0"/>
              <a:t>Revideret efterår 2023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Dias </a:t>
            </a:r>
            <a:fld id="{DE860683-ABD5-4FDA-9081-7028960C25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2519100"/>
            <a:ext cx="3744000" cy="1865700"/>
          </a:xfrm>
        </p:spPr>
        <p:txBody>
          <a:bodyPr/>
          <a:lstStyle/>
          <a:p>
            <a:r>
              <a:rPr lang="da-DK" noProof="0"/>
              <a:t>Klik på ikonet for at tilføje et billede</a:t>
            </a:r>
          </a:p>
        </p:txBody>
      </p:sp>
      <p:pic>
        <p:nvPicPr>
          <p:cNvPr id="23" name="Picture 14" descr="fke3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938" y="2031206"/>
            <a:ext cx="4667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 userDrawn="1"/>
        </p:nvSpPr>
        <p:spPr>
          <a:xfrm>
            <a:off x="-1404938" y="1106091"/>
            <a:ext cx="1296988" cy="126957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825" noProof="0" dirty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825" noProof="0" dirty="0">
                <a:solidFill>
                  <a:schemeClr val="bg1"/>
                </a:solidFill>
                <a:cs typeface="Arial" charset="0"/>
              </a:rPr>
            </a:br>
            <a:endParaRPr lang="da-DK" sz="825" noProof="0" dirty="0">
              <a:solidFill>
                <a:schemeClr val="bg1"/>
              </a:solidFill>
              <a:cs typeface="Arial" charset="0"/>
            </a:endParaRPr>
          </a:p>
          <a:p>
            <a:r>
              <a:rPr lang="da-DK" sz="825" noProof="0" dirty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825" noProof="0" dirty="0">
              <a:solidFill>
                <a:schemeClr val="bg1"/>
              </a:solidFill>
              <a:cs typeface="Arial" charset="0"/>
            </a:endParaRPr>
          </a:p>
          <a:p>
            <a:endParaRPr lang="da-DK" sz="825" noProof="0" dirty="0">
              <a:solidFill>
                <a:schemeClr val="bg1"/>
              </a:solidFill>
              <a:cs typeface="Arial" charset="0"/>
            </a:endParaRPr>
          </a:p>
          <a:p>
            <a:r>
              <a:rPr lang="da-DK" sz="825" noProof="0" dirty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25" name="Line 37"/>
          <p:cNvSpPr>
            <a:spLocks noChangeShapeType="1"/>
          </p:cNvSpPr>
          <p:nvPr userDrawn="1"/>
        </p:nvSpPr>
        <p:spPr bwMode="auto">
          <a:xfrm>
            <a:off x="-1404938" y="105965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26" name="Text Box 38"/>
          <p:cNvSpPr txBox="1">
            <a:spLocks noChangeArrowheads="1"/>
          </p:cNvSpPr>
          <p:nvPr userDrawn="1"/>
        </p:nvSpPr>
        <p:spPr bwMode="auto">
          <a:xfrm>
            <a:off x="-1404938" y="620316"/>
            <a:ext cx="129698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825" noProof="0" dirty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27" name="Line 39"/>
          <p:cNvSpPr>
            <a:spLocks noChangeShapeType="1"/>
          </p:cNvSpPr>
          <p:nvPr userDrawn="1"/>
        </p:nvSpPr>
        <p:spPr bwMode="auto">
          <a:xfrm>
            <a:off x="-1404938" y="573881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350" noProof="0" dirty="0"/>
          </a:p>
        </p:txBody>
      </p:sp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938" y="2906316"/>
            <a:ext cx="504825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41"/>
          <p:cNvSpPr>
            <a:spLocks noChangeShapeType="1"/>
          </p:cNvSpPr>
          <p:nvPr userDrawn="1"/>
        </p:nvSpPr>
        <p:spPr bwMode="auto">
          <a:xfrm flipV="1">
            <a:off x="-1270000" y="3123010"/>
            <a:ext cx="0" cy="161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30" name="Line 42"/>
          <p:cNvSpPr>
            <a:spLocks noChangeShapeType="1"/>
          </p:cNvSpPr>
          <p:nvPr userDrawn="1"/>
        </p:nvSpPr>
        <p:spPr bwMode="auto">
          <a:xfrm>
            <a:off x="-1116013" y="2906316"/>
            <a:ext cx="215900" cy="2166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31" name="Line 43"/>
          <p:cNvSpPr>
            <a:spLocks noChangeShapeType="1"/>
          </p:cNvSpPr>
          <p:nvPr userDrawn="1"/>
        </p:nvSpPr>
        <p:spPr bwMode="auto">
          <a:xfrm flipH="1">
            <a:off x="-1116013" y="2906316"/>
            <a:ext cx="215900" cy="2166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32" name="Line 44"/>
          <p:cNvSpPr>
            <a:spLocks noChangeShapeType="1"/>
          </p:cNvSpPr>
          <p:nvPr userDrawn="1"/>
        </p:nvSpPr>
        <p:spPr bwMode="auto">
          <a:xfrm>
            <a:off x="-1404938" y="2009775"/>
            <a:ext cx="215900" cy="2166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33" name="Line 45"/>
          <p:cNvSpPr>
            <a:spLocks noChangeShapeType="1"/>
          </p:cNvSpPr>
          <p:nvPr userDrawn="1"/>
        </p:nvSpPr>
        <p:spPr bwMode="auto">
          <a:xfrm flipH="1">
            <a:off x="-1404938" y="2009775"/>
            <a:ext cx="215900" cy="2166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34" name="Line 46"/>
          <p:cNvSpPr>
            <a:spLocks noChangeShapeType="1"/>
          </p:cNvSpPr>
          <p:nvPr userDrawn="1"/>
        </p:nvSpPr>
        <p:spPr bwMode="auto">
          <a:xfrm flipH="1">
            <a:off x="-900113" y="2100263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36" name="Line 48"/>
          <p:cNvSpPr>
            <a:spLocks noChangeShapeType="1"/>
          </p:cNvSpPr>
          <p:nvPr userDrawn="1"/>
        </p:nvSpPr>
        <p:spPr bwMode="auto">
          <a:xfrm>
            <a:off x="-1404938" y="3507581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350" noProof="0" dirty="0"/>
          </a:p>
        </p:txBody>
      </p:sp>
      <p:sp>
        <p:nvSpPr>
          <p:cNvPr id="37" name="Text Box 48"/>
          <p:cNvSpPr txBox="1">
            <a:spLocks noChangeArrowheads="1"/>
          </p:cNvSpPr>
          <p:nvPr userDrawn="1"/>
        </p:nvSpPr>
        <p:spPr bwMode="auto">
          <a:xfrm>
            <a:off x="-1404938" y="3542110"/>
            <a:ext cx="1404938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825" dirty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825" dirty="0">
              <a:solidFill>
                <a:schemeClr val="bg1"/>
              </a:solidFill>
            </a:endParaRPr>
          </a:p>
          <a:p>
            <a:r>
              <a:rPr lang="da-DK" sz="825" dirty="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825" dirty="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825" dirty="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</p:spTree>
    <p:extLst>
      <p:ext uri="{BB962C8B-B14F-4D97-AF65-F5344CB8AC3E}">
        <p14:creationId xmlns:p14="http://schemas.microsoft.com/office/powerpoint/2010/main" val="333609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1087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390F-487D-41BA-87F2-0E55180463A7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462-01DC-48A4-91C1-EEA79BD0BA60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84A1-6A39-475A-AA88-CCE5E5257D5B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D15C-6318-4BA3-AFD7-279C401607CC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34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2924-C282-4FB3-B901-BA45725FA179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50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401-02FA-4E92-A157-F1EA97BFC6E5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E06F40-8F72-4FFE-43A6-58585E0F1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05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3E7-DF88-4C63-AB72-653FEA0D2612}" type="datetime2">
              <a:rPr lang="da-DK" smtClean="0"/>
              <a:t>6. september 2023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/>
          <p:cNvSpPr/>
          <p:nvPr/>
        </p:nvSpPr>
        <p:spPr>
          <a:xfrm>
            <a:off x="0" y="-1"/>
            <a:ext cx="9144000" cy="564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8613"/>
            <a:ext cx="6805495" cy="398639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47566"/>
            <a:ext cx="15354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1564EA8-4A29-458C-84E6-484B46E57720}" type="datetime2">
              <a:rPr lang="da-DK" noProof="0" smtClean="0"/>
              <a:t>6. september 2023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520" y="4847566"/>
            <a:ext cx="5760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58" y="4847566"/>
            <a:ext cx="424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47C9C-57A8-4003-9066-4A7E6D84F2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6"/>
          <p:cNvCxnSpPr/>
          <p:nvPr/>
        </p:nvCxnSpPr>
        <p:spPr>
          <a:xfrm>
            <a:off x="0" y="482455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9">
            <a:extLst>
              <a:ext uri="{FF2B5EF4-FFF2-40B4-BE49-F238E27FC236}">
                <a16:creationId xmlns:a16="http://schemas.microsoft.com/office/drawing/2014/main" id="{F1743E11-D8BE-4D28-F4F0-E6FE08D07C0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0" y="79237"/>
            <a:ext cx="1077835" cy="4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13692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779584"/>
            <a:ext cx="5829300" cy="998656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Foredragsrække for </a:t>
            </a:r>
            <a:br>
              <a:rPr lang="da-DK" sz="3000" dirty="0"/>
            </a:br>
            <a:r>
              <a:rPr lang="da-DK" sz="3000" dirty="0"/>
              <a:t>personer med demens og pårørende</a:t>
            </a:r>
            <a:br>
              <a:rPr lang="da-DK" sz="3000" dirty="0"/>
            </a:br>
            <a:br>
              <a:rPr lang="da-DK" sz="3000" dirty="0"/>
            </a:br>
            <a:endParaRPr lang="da-DK" sz="7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929632"/>
            <a:ext cx="5829300" cy="1334344"/>
          </a:xfrm>
        </p:spPr>
        <p:txBody>
          <a:bodyPr>
            <a:normAutofit/>
          </a:bodyPr>
          <a:lstStyle/>
          <a:p>
            <a:r>
              <a:rPr lang="da-DK" dirty="0"/>
              <a:t>Underviser XXX</a:t>
            </a:r>
          </a:p>
          <a:p>
            <a:r>
              <a:rPr lang="da-DK" dirty="0"/>
              <a:t>Dato</a:t>
            </a:r>
          </a:p>
          <a:p>
            <a:r>
              <a:rPr lang="da-DK" dirty="0"/>
              <a:t>Sted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D03E367-CDAF-4AD4-AEE6-77095D37A8FD}"/>
              </a:ext>
            </a:extLst>
          </p:cNvPr>
          <p:cNvSpPr txBox="1"/>
          <p:nvPr/>
        </p:nvSpPr>
        <p:spPr>
          <a:xfrm>
            <a:off x="2944058" y="855489"/>
            <a:ext cx="3255885" cy="57611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+mj-lt"/>
              </a:rPr>
              <a:t>Velkommen</a:t>
            </a:r>
          </a:p>
        </p:txBody>
      </p:sp>
    </p:spTree>
    <p:extLst>
      <p:ext uri="{BB962C8B-B14F-4D97-AF65-F5344CB8AC3E}">
        <p14:creationId xmlns:p14="http://schemas.microsoft.com/office/powerpoint/2010/main" val="420603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white">
          <a:xfrm>
            <a:off x="1714500" y="685800"/>
            <a:ext cx="58864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endParaRPr kumimoji="1" lang="da-DK" altLang="da-DK" sz="1800" dirty="0">
              <a:latin typeface="Tahoma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307811" y="1416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endParaRPr lang="da-DK" altLang="da-DK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974974" y="2057400"/>
            <a:ext cx="2190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r>
              <a:rPr lang="da-DK" altLang="da-DK" sz="1800">
                <a:solidFill>
                  <a:schemeClr val="bg1"/>
                </a:solidFill>
                <a:latin typeface="Tahoma" pitchFamily="34" charset="0"/>
              </a:rPr>
              <a:t>Alzheimer’s sygdom</a:t>
            </a:r>
            <a:endParaRPr lang="en-GB" altLang="da-DK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565736" y="202525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endParaRPr lang="da-DK" altLang="da-DK" sz="1800">
              <a:latin typeface="Tahoma" pitchFamily="34" charset="0"/>
            </a:endParaRPr>
          </a:p>
          <a:p>
            <a:pPr algn="ctr"/>
            <a:endParaRPr lang="en-GB" altLang="da-DK" sz="1800">
              <a:latin typeface="Tahoma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579194" y="2686050"/>
            <a:ext cx="1988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r>
              <a:rPr lang="da-DK" altLang="da-DK" sz="1800" dirty="0">
                <a:solidFill>
                  <a:schemeClr val="bg1"/>
                </a:solidFill>
                <a:latin typeface="Tahoma" pitchFamily="34" charset="0"/>
              </a:rPr>
              <a:t>Vaskulær demens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192916" y="3371851"/>
            <a:ext cx="3030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r>
              <a:rPr lang="da-DK" altLang="da-DK" sz="1800" dirty="0">
                <a:solidFill>
                  <a:schemeClr val="bg1"/>
                </a:solidFill>
                <a:latin typeface="Tahoma" pitchFamily="34" charset="0"/>
              </a:rPr>
              <a:t>Blandet </a:t>
            </a:r>
            <a:r>
              <a:rPr lang="da-DK" altLang="da-DK" sz="1800" dirty="0" err="1">
                <a:solidFill>
                  <a:schemeClr val="bg1"/>
                </a:solidFill>
                <a:latin typeface="Tahoma" pitchFamily="34" charset="0"/>
              </a:rPr>
              <a:t>Alzheimer’s</a:t>
            </a:r>
            <a:r>
              <a:rPr lang="da-DK" altLang="da-DK" sz="1800" dirty="0">
                <a:solidFill>
                  <a:schemeClr val="bg1"/>
                </a:solidFill>
                <a:latin typeface="Tahoma" pitchFamily="34" charset="0"/>
              </a:rPr>
              <a:t> sygdom</a:t>
            </a:r>
          </a:p>
          <a:p>
            <a:pPr algn="ctr"/>
            <a:r>
              <a:rPr lang="da-DK" altLang="da-DK" sz="1800" dirty="0">
                <a:solidFill>
                  <a:schemeClr val="bg1"/>
                </a:solidFill>
                <a:latin typeface="Tahoma" pitchFamily="34" charset="0"/>
              </a:rPr>
              <a:t>og vaskulær demens</a:t>
            </a:r>
            <a:endParaRPr lang="en-GB" altLang="da-DK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313894" y="1657351"/>
            <a:ext cx="254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r>
              <a:rPr lang="da-DK" altLang="da-DK" sz="1800">
                <a:solidFill>
                  <a:schemeClr val="bg1"/>
                </a:solidFill>
                <a:latin typeface="Tahoma" pitchFamily="34" charset="0"/>
              </a:rPr>
              <a:t>Lewy body demens og </a:t>
            </a:r>
          </a:p>
          <a:p>
            <a:pPr algn="ctr"/>
            <a:r>
              <a:rPr lang="da-DK" altLang="da-DK" sz="1800">
                <a:solidFill>
                  <a:schemeClr val="bg1"/>
                </a:solidFill>
                <a:latin typeface="Tahoma" pitchFamily="34" charset="0"/>
              </a:rPr>
              <a:t>Parkinson demens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580429" y="914401"/>
            <a:ext cx="2611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r>
              <a:rPr lang="da-DK" altLang="da-DK" sz="1800" dirty="0">
                <a:solidFill>
                  <a:schemeClr val="bg1"/>
                </a:solidFill>
                <a:latin typeface="Tahoma" pitchFamily="34" charset="0"/>
              </a:rPr>
              <a:t>Frontotemporal demens</a:t>
            </a:r>
          </a:p>
          <a:p>
            <a:pPr algn="ctr"/>
            <a:endParaRPr lang="en-GB" altLang="da-DK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14346" name="Lige pilforbindelse 16"/>
          <p:cNvCxnSpPr>
            <a:cxnSpLocks noChangeShapeType="1"/>
          </p:cNvCxnSpPr>
          <p:nvPr/>
        </p:nvCxnSpPr>
        <p:spPr bwMode="auto">
          <a:xfrm rot="16200000" flipH="1">
            <a:off x="3543300" y="1257300"/>
            <a:ext cx="228600" cy="228600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Lige pilforbindelse 17"/>
          <p:cNvCxnSpPr>
            <a:cxnSpLocks noChangeShapeType="1"/>
          </p:cNvCxnSpPr>
          <p:nvPr/>
        </p:nvCxnSpPr>
        <p:spPr bwMode="auto">
          <a:xfrm rot="5400000">
            <a:off x="4286250" y="1143000"/>
            <a:ext cx="228600" cy="114300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itel 1"/>
          <p:cNvSpPr txBox="1">
            <a:spLocks/>
          </p:cNvSpPr>
          <p:nvPr/>
        </p:nvSpPr>
        <p:spPr>
          <a:xfrm>
            <a:off x="732748" y="38693"/>
            <a:ext cx="5431162" cy="398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2100" dirty="0">
                <a:ea typeface="ＭＳ Ｐゴシック" charset="-128"/>
              </a:rPr>
              <a:t>De hyppigste demenssygdomme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88448046"/>
              </p:ext>
            </p:extLst>
          </p:nvPr>
        </p:nvGraphicFramePr>
        <p:xfrm>
          <a:off x="779582" y="861674"/>
          <a:ext cx="7489215" cy="38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ladsholder til tekst 6"/>
          <p:cNvSpPr txBox="1">
            <a:spLocks/>
          </p:cNvSpPr>
          <p:nvPr/>
        </p:nvSpPr>
        <p:spPr>
          <a:xfrm>
            <a:off x="758874" y="639796"/>
            <a:ext cx="5915025" cy="675905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/>
              <a:t>Fordelingen af demenssygdomme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3BDFCAE-133F-4159-86B5-775ABCA0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534" y="4847566"/>
            <a:ext cx="1151573" cy="273844"/>
          </a:xfrm>
        </p:spPr>
        <p:txBody>
          <a:bodyPr/>
          <a:lstStyle/>
          <a:p>
            <a:r>
              <a:rPr lang="da-DK" dirty="0"/>
              <a:t>Revideret efterår 2023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D14A889-0E1B-4278-95E4-04133DC9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7895" y="4847566"/>
            <a:ext cx="4320540" cy="273844"/>
          </a:xfrm>
        </p:spPr>
        <p:txBody>
          <a:bodyPr/>
          <a:lstStyle/>
          <a:p>
            <a:r>
              <a:rPr lang="da-DK" sz="750" dirty="0"/>
              <a:t>Billedmateriale: Nationalt Videnscenter for Demens / Colourbox.dk / Commons Wikimedia</a:t>
            </a:r>
          </a:p>
        </p:txBody>
      </p:sp>
    </p:spTree>
    <p:extLst>
      <p:ext uri="{BB962C8B-B14F-4D97-AF65-F5344CB8AC3E}">
        <p14:creationId xmlns:p14="http://schemas.microsoft.com/office/powerpoint/2010/main" val="364167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70A0A-53BB-4968-981F-5643F214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2000" dirty="0"/>
              <a:t>Forandringer i hjernen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DFA360B-17BE-4C4E-9EE8-65DF1E706301}"/>
              </a:ext>
            </a:extLst>
          </p:cNvPr>
          <p:cNvSpPr/>
          <p:nvPr/>
        </p:nvSpPr>
        <p:spPr>
          <a:xfrm>
            <a:off x="4589615" y="3705876"/>
            <a:ext cx="486054" cy="324036"/>
          </a:xfrm>
          <a:prstGeom prst="ellipse">
            <a:avLst/>
          </a:prstGeom>
          <a:solidFill>
            <a:srgbClr val="006A92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pic>
        <p:nvPicPr>
          <p:cNvPr id="8" name="Pladsholder til indhold 4">
            <a:extLst>
              <a:ext uri="{FF2B5EF4-FFF2-40B4-BE49-F238E27FC236}">
                <a16:creationId xmlns:a16="http://schemas.microsoft.com/office/drawing/2014/main" id="{47073AEF-3D25-4747-AFF4-5600DA9FA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1" t="5001" r="13373" b="1646"/>
          <a:stretch/>
        </p:blipFill>
        <p:spPr>
          <a:xfrm>
            <a:off x="3042218" y="1093094"/>
            <a:ext cx="3348372" cy="302433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2BEF1D2-03BD-4011-B074-0CF0F0C450DA}"/>
              </a:ext>
            </a:extLst>
          </p:cNvPr>
          <p:cNvSpPr/>
          <p:nvPr/>
        </p:nvSpPr>
        <p:spPr>
          <a:xfrm rot="1459262">
            <a:off x="3180514" y="2102253"/>
            <a:ext cx="920150" cy="602553"/>
          </a:xfrm>
          <a:prstGeom prst="ellipse">
            <a:avLst/>
          </a:prstGeom>
          <a:solidFill>
            <a:srgbClr val="CE1B2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4456919-71EE-4D77-BA96-5B2827F73DE8}"/>
              </a:ext>
            </a:extLst>
          </p:cNvPr>
          <p:cNvSpPr/>
          <p:nvPr/>
        </p:nvSpPr>
        <p:spPr>
          <a:xfrm rot="1459262">
            <a:off x="3948948" y="2820710"/>
            <a:ext cx="679962" cy="363668"/>
          </a:xfrm>
          <a:prstGeom prst="ellipse">
            <a:avLst/>
          </a:prstGeom>
          <a:solidFill>
            <a:srgbClr val="CE1B2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A561CA-7040-44EE-9474-CC265B1624D0}"/>
              </a:ext>
            </a:extLst>
          </p:cNvPr>
          <p:cNvSpPr/>
          <p:nvPr/>
        </p:nvSpPr>
        <p:spPr>
          <a:xfrm rot="1459262">
            <a:off x="5003200" y="3576391"/>
            <a:ext cx="514373" cy="320849"/>
          </a:xfrm>
          <a:prstGeom prst="ellipse">
            <a:avLst/>
          </a:prstGeom>
          <a:solidFill>
            <a:srgbClr val="006A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2C326B7-CBAE-45A0-BE02-C25BC5D1F068}"/>
              </a:ext>
            </a:extLst>
          </p:cNvPr>
          <p:cNvSpPr/>
          <p:nvPr/>
        </p:nvSpPr>
        <p:spPr>
          <a:xfrm>
            <a:off x="1383552" y="1242631"/>
            <a:ext cx="189021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b="1" dirty="0"/>
              <a:t>Frontotemporal demens</a:t>
            </a:r>
            <a:br>
              <a:rPr lang="da-DK" sz="1350" dirty="0"/>
            </a:br>
            <a:r>
              <a:rPr lang="da-DK" sz="1350" dirty="0"/>
              <a:t>begynder her i forreste del af hjernen (pandelappen)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50CBCBF-868F-41B8-AF56-92BC58F27B2B}"/>
              </a:ext>
            </a:extLst>
          </p:cNvPr>
          <p:cNvSpPr/>
          <p:nvPr/>
        </p:nvSpPr>
        <p:spPr>
          <a:xfrm>
            <a:off x="1766641" y="3588378"/>
            <a:ext cx="22181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b="1" dirty="0"/>
              <a:t>Alzheimers sygdom </a:t>
            </a:r>
            <a:r>
              <a:rPr lang="da-DK" sz="1350" dirty="0"/>
              <a:t>begynder ofte her i </a:t>
            </a:r>
            <a:r>
              <a:rPr lang="da-DK" sz="1350" dirty="0" err="1"/>
              <a:t>hippocampus</a:t>
            </a:r>
            <a:endParaRPr lang="da-DK" sz="135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E462351-6438-4F45-8932-69C3DFC730A6}"/>
              </a:ext>
            </a:extLst>
          </p:cNvPr>
          <p:cNvSpPr/>
          <p:nvPr/>
        </p:nvSpPr>
        <p:spPr>
          <a:xfrm>
            <a:off x="5868144" y="3736816"/>
            <a:ext cx="206984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b="1" dirty="0"/>
              <a:t>Lewy body demens </a:t>
            </a:r>
            <a:r>
              <a:rPr lang="da-DK" sz="1350" dirty="0"/>
              <a:t>begynder i hjernestammen og spredes op ad og ud til hjernebarken </a:t>
            </a:r>
          </a:p>
          <a:p>
            <a:endParaRPr lang="da-DK" sz="1350" dirty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045B947-04DD-4B00-B121-2BE9D87366B3}"/>
              </a:ext>
            </a:extLst>
          </p:cNvPr>
          <p:cNvCxnSpPr>
            <a:cxnSpLocks/>
          </p:cNvCxnSpPr>
          <p:nvPr/>
        </p:nvCxnSpPr>
        <p:spPr>
          <a:xfrm>
            <a:off x="3061504" y="1468965"/>
            <a:ext cx="279678" cy="725153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5FF8E1E5-9B40-4F87-8F54-7DA60DA3E76E}"/>
              </a:ext>
            </a:extLst>
          </p:cNvPr>
          <p:cNvCxnSpPr>
            <a:cxnSpLocks/>
          </p:cNvCxnSpPr>
          <p:nvPr/>
        </p:nvCxnSpPr>
        <p:spPr>
          <a:xfrm flipV="1">
            <a:off x="3163891" y="3114304"/>
            <a:ext cx="903278" cy="510563"/>
          </a:xfrm>
          <a:prstGeom prst="line">
            <a:avLst/>
          </a:prstGeom>
          <a:ln>
            <a:solidFill>
              <a:srgbClr val="CE1B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69BF29DA-56D9-41F1-9553-EAE4233FA512}"/>
              </a:ext>
            </a:extLst>
          </p:cNvPr>
          <p:cNvCxnSpPr>
            <a:cxnSpLocks/>
          </p:cNvCxnSpPr>
          <p:nvPr/>
        </p:nvCxnSpPr>
        <p:spPr>
          <a:xfrm>
            <a:off x="5548935" y="3830752"/>
            <a:ext cx="319209" cy="78284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77AB47-E107-41F8-B416-4BCCB1C2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F50207-3937-421A-BC25-7D1BA6E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26234AF-01A8-48D3-B7A6-436D179CEE13}"/>
              </a:ext>
            </a:extLst>
          </p:cNvPr>
          <p:cNvSpPr txBox="1"/>
          <p:nvPr/>
        </p:nvSpPr>
        <p:spPr>
          <a:xfrm>
            <a:off x="1630063" y="532398"/>
            <a:ext cx="5747960" cy="504130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/>
              <a:t>Forandringer i hjernen – fx sygdom –  kan medføre demens</a:t>
            </a:r>
          </a:p>
        </p:txBody>
      </p:sp>
    </p:spTree>
    <p:extLst>
      <p:ext uri="{BB962C8B-B14F-4D97-AF65-F5344CB8AC3E}">
        <p14:creationId xmlns:p14="http://schemas.microsoft.com/office/powerpoint/2010/main" val="373532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811538" y="636127"/>
            <a:ext cx="4983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a-DK" altLang="da-DK" sz="1800" b="1" dirty="0">
                <a:latin typeface="+mj-lt"/>
              </a:rPr>
              <a:t>Tidlige forandringer i hjernen før diagnosen stilles</a:t>
            </a:r>
            <a:endParaRPr lang="da-DK" altLang="da-DK" sz="1350" b="1" dirty="0">
              <a:latin typeface="+mj-lt"/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056084" y="1157288"/>
            <a:ext cx="6858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da-DK" altLang="da-DK" sz="1800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056084" y="1157288"/>
            <a:ext cx="6858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da-DK" altLang="da-DK" sz="1800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1056084" y="1157288"/>
            <a:ext cx="6858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da-DK" altLang="da-DK" sz="1800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1543050" y="211455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da-DK" altLang="da-DK" sz="1800"/>
          </a:p>
        </p:txBody>
      </p:sp>
      <p:sp>
        <p:nvSpPr>
          <p:cNvPr id="35851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72343" y="94297"/>
            <a:ext cx="4649153" cy="370631"/>
          </a:xfrm>
        </p:spPr>
        <p:txBody>
          <a:bodyPr>
            <a:normAutofit/>
          </a:bodyPr>
          <a:lstStyle/>
          <a:p>
            <a:r>
              <a:rPr lang="da-DK" altLang="da-DK" dirty="0"/>
              <a:t>Udvikling af Alzheimers sygdom </a:t>
            </a:r>
            <a:endParaRPr lang="da-DK" altLang="da-DK" sz="1500" i="1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06CD5CF-4CC9-4797-8F0A-647FF598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B1A16FC-94DB-411A-8DD9-E5C9A31F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40" y="4847566"/>
            <a:ext cx="4883468" cy="273844"/>
          </a:xfrm>
        </p:spPr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CD2B429-64C2-4FB4-8D77-9E0B824EC44D}"/>
              </a:ext>
            </a:extLst>
          </p:cNvPr>
          <p:cNvSpPr/>
          <p:nvPr/>
        </p:nvSpPr>
        <p:spPr>
          <a:xfrm>
            <a:off x="847461" y="1225424"/>
            <a:ext cx="74017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/>
              <a:t>Forandringer i hjernen ved Alzheimers sygdom begynder årtier før symptomerne bryder ud – måske allerede i 40- og 60-års alderen. </a:t>
            </a:r>
          </a:p>
          <a:p>
            <a:endParaRPr lang="da-DK" sz="1500" dirty="0"/>
          </a:p>
          <a:p>
            <a:endParaRPr lang="da-DK" sz="1500" b="1" dirty="0"/>
          </a:p>
          <a:p>
            <a:r>
              <a:rPr lang="da-DK" sz="1500" b="1" dirty="0"/>
              <a:t>Forskellige sygdomsprocesser forløber parallelt og indgår i et samspil:  </a:t>
            </a:r>
            <a:r>
              <a:rPr lang="da-DK" sz="1500" dirty="0"/>
              <a:t> </a:t>
            </a:r>
          </a:p>
          <a:p>
            <a:endParaRPr lang="da-DK" sz="15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a-DK" sz="1500" dirty="0"/>
              <a:t>Ophobning af protein mellem nervecellerne og af snoede proteintråde inde i nervecellerne.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a-DK" sz="1500" dirty="0"/>
              <a:t>Ophobning af protein skader hjernecellerne og sker først primært i tindingelappen og i mindre grad pandelappen</a:t>
            </a:r>
            <a:br>
              <a:rPr lang="da-DK" sz="1500" dirty="0"/>
            </a:br>
            <a:endParaRPr lang="da-DK" sz="15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a-DK" sz="1500" dirty="0"/>
              <a:t>Mangel på de signalstoffer, som får nerveimpulser til at løbe.</a:t>
            </a:r>
          </a:p>
          <a:p>
            <a:endParaRPr lang="da-DK" sz="1500" dirty="0"/>
          </a:p>
          <a:p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89505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899380" y="923887"/>
            <a:ext cx="5952089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Dybt i tindingelappen sidder en lille struktur kaldet </a:t>
            </a:r>
            <a:br>
              <a:rPr lang="da-DK" altLang="da-DK" sz="1500" dirty="0">
                <a:solidFill>
                  <a:srgbClr val="000000"/>
                </a:solidFill>
                <a:latin typeface="+mn-lt"/>
              </a:rPr>
            </a:b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søhesten, som er vigtig for indlæring af ny viden:</a:t>
            </a:r>
          </a:p>
          <a:p>
            <a:pPr algn="l" eaLnBrk="1" hangingPunct="1"/>
            <a:endParaRPr lang="da-DK" altLang="da-DK" sz="1500" dirty="0">
              <a:solidFill>
                <a:srgbClr val="000000"/>
              </a:solidFill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Derfor har personer med Alzheimers sygdom</a:t>
            </a:r>
            <a:br>
              <a:rPr lang="da-DK" altLang="da-DK" sz="1500" dirty="0">
                <a:solidFill>
                  <a:srgbClr val="000000"/>
                </a:solidFill>
                <a:latin typeface="+mn-lt"/>
              </a:rPr>
            </a:b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svært ved lære nyt</a:t>
            </a:r>
            <a:br>
              <a:rPr lang="da-DK" altLang="da-DK" sz="1500" dirty="0">
                <a:solidFill>
                  <a:srgbClr val="000000"/>
                </a:solidFill>
                <a:latin typeface="+mn-lt"/>
              </a:rPr>
            </a:b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Derfor har alle personer med Alzheimers sygdom hukommelsesbesvær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altLang="da-DK" sz="1500" dirty="0">
              <a:solidFill>
                <a:srgbClr val="000000"/>
              </a:solidFill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altLang="da-DK" sz="1500" b="1" dirty="0">
                <a:solidFill>
                  <a:srgbClr val="000000"/>
                </a:solidFill>
                <a:latin typeface="+mn-lt"/>
              </a:rPr>
              <a:t>I starten af sygdommen har personen med Alzheimers</a:t>
            </a:r>
            <a:br>
              <a:rPr lang="da-DK" altLang="da-DK" sz="1500" b="1" dirty="0">
                <a:solidFill>
                  <a:srgbClr val="000000"/>
                </a:solidFill>
                <a:latin typeface="+mn-lt"/>
              </a:rPr>
            </a:br>
            <a:r>
              <a:rPr lang="da-DK" altLang="da-DK" sz="1500" b="1" dirty="0">
                <a:solidFill>
                  <a:srgbClr val="000000"/>
                </a:solidFill>
                <a:latin typeface="+mn-lt"/>
              </a:rPr>
              <a:t>sygdom kun lettere svigt i hukommelse og overblik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altLang="da-DK" sz="1500" b="1" dirty="0">
              <a:solidFill>
                <a:srgbClr val="000000"/>
              </a:solidFill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altLang="da-DK" sz="1500" b="1" dirty="0">
                <a:solidFill>
                  <a:srgbClr val="000000"/>
                </a:solidFill>
                <a:latin typeface="+mn-lt"/>
              </a:rPr>
              <a:t>Personen kan i det væsentlige klare sig alene og uden hjælp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altLang="da-DK" sz="15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658" y="1880848"/>
            <a:ext cx="2210595" cy="255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E30C57C-ECCD-4FDD-9A35-28445194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4B30C6-A991-4FBD-86DB-34AA255F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995B849-25AD-4D46-AE2D-F390F9EB3D7E}"/>
              </a:ext>
            </a:extLst>
          </p:cNvPr>
          <p:cNvSpPr txBox="1"/>
          <p:nvPr/>
        </p:nvSpPr>
        <p:spPr>
          <a:xfrm>
            <a:off x="845244" y="25948"/>
            <a:ext cx="53166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2100" b="1" dirty="0">
                <a:solidFill>
                  <a:schemeClr val="bg1"/>
                </a:solidFill>
              </a:rPr>
              <a:t>Alzheimers sygdom starter i tindingelappen </a:t>
            </a:r>
            <a:endParaRPr lang="da-DK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9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Alzheimers sygdom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3676" y="627017"/>
            <a:ext cx="3635546" cy="4006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Symptomerne ved Alzheimers sygdom er </a:t>
            </a:r>
            <a:br>
              <a:rPr lang="da-DK" dirty="0"/>
            </a:br>
            <a:r>
              <a:rPr lang="da-DK" dirty="0"/>
              <a:t>individuelle og varierer i styrke og omfang.</a:t>
            </a:r>
            <a:br>
              <a:rPr lang="da-DK" dirty="0"/>
            </a:b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8531B950-CACF-4417-8118-7EC023BCCE24}"/>
              </a:ext>
            </a:extLst>
          </p:cNvPr>
          <p:cNvSpPr txBox="1">
            <a:spLocks/>
          </p:cNvSpPr>
          <p:nvPr/>
        </p:nvSpPr>
        <p:spPr>
          <a:xfrm>
            <a:off x="5505993" y="4090502"/>
            <a:ext cx="3042770" cy="70403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25" b="1" dirty="0"/>
              <a:t>VIDEO:</a:t>
            </a:r>
            <a:r>
              <a:rPr lang="da-DK" sz="825" dirty="0"/>
              <a:t> Steen Hasselbalch, professor og overlæge, </a:t>
            </a:r>
            <a:br>
              <a:rPr lang="da-DK" sz="825" dirty="0"/>
            </a:br>
            <a:r>
              <a:rPr lang="da-DK" sz="825" dirty="0"/>
              <a:t>Nationalt Videnscenter for Demens. </a:t>
            </a:r>
            <a:br>
              <a:rPr lang="da-DK" sz="825" dirty="0"/>
            </a:br>
            <a:br>
              <a:rPr lang="da-DK" sz="825" dirty="0"/>
            </a:br>
            <a:r>
              <a:rPr lang="da-DK" sz="825" dirty="0"/>
              <a:t>https://videnscenterfordemens.dk/da/sygdomsmekanismer-ved-alzheimers-sygdom</a:t>
            </a:r>
            <a:endParaRPr lang="da-DK" sz="9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4A743E7-4E70-41B6-9CB3-11B8534AF774}"/>
              </a:ext>
            </a:extLst>
          </p:cNvPr>
          <p:cNvSpPr txBox="1"/>
          <p:nvPr/>
        </p:nvSpPr>
        <p:spPr>
          <a:xfrm>
            <a:off x="6753491" y="723339"/>
            <a:ext cx="1108933" cy="1498996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r>
              <a:rPr lang="da-DK" sz="825" b="1" dirty="0"/>
              <a:t>Alois Alzheimer (1864-1915) </a:t>
            </a:r>
            <a:br>
              <a:rPr lang="da-DK" sz="825" dirty="0"/>
            </a:br>
            <a:r>
              <a:rPr lang="da-DK" sz="825" dirty="0"/>
              <a:t>Tysk neurolog og psykiater. Var den første, der i 1906 beskrev nogle af de forandringer i hjernen, som er kendetegnende for det, vi nu kalder Alzheimers sygdom.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F73A5637-D1B5-4C04-A97B-E1E1B2FF47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176" y="700825"/>
            <a:ext cx="1018910" cy="1511383"/>
          </a:xfrm>
          <a:prstGeom prst="rect">
            <a:avLst/>
          </a:prstGeom>
        </p:spPr>
      </p:pic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8A82D69-5A8F-4860-AF87-73975C3F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09F1AAA-F037-4B81-929D-20AAD00A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8B8937A-1585-4BD3-B03E-74172008F7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5" r="22359"/>
          <a:stretch/>
        </p:blipFill>
        <p:spPr>
          <a:xfrm>
            <a:off x="5532115" y="2346371"/>
            <a:ext cx="2771223" cy="162009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2274C72-AC53-47B3-8AA5-54D5D34F4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37" y="1304673"/>
            <a:ext cx="3160454" cy="33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5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09216" y="863226"/>
            <a:ext cx="683458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Orientering i tid og sted bliver dårligere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Sproglige problemer tiltager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Dømmekraften svækkes mærkbart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Bearbejdningen af sanseindtryk er påvirket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Tiltagende mangel på initiativ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Besvær med påklædning og personlig hygiejne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Problemer med at anvende velkendte opskrifter, værktøjer, redskaber 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Bruger forkerte genstande til forkerte formål</a:t>
            </a:r>
            <a:endParaRPr lang="da-DK" altLang="da-DK" sz="1500" dirty="0">
              <a:solidFill>
                <a:srgbClr val="000000"/>
              </a:solidFill>
              <a:latin typeface="+mn-lt"/>
            </a:endParaRP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Almindelige daglige gøremål kan ikke gøres helt selvstændigt mere</a:t>
            </a:r>
          </a:p>
          <a:p>
            <a:pPr algn="l" eaLnBrk="1" hangingPunct="1">
              <a:spcBef>
                <a:spcPct val="50000"/>
              </a:spcBef>
            </a:pPr>
            <a:br>
              <a:rPr lang="da-DK" altLang="da-DK" sz="1500" dirty="0">
                <a:solidFill>
                  <a:srgbClr val="000000"/>
                </a:solidFill>
                <a:latin typeface="+mn-lt"/>
              </a:rPr>
            </a:b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I det moderate stadie har personen brug for hjælp til en del ting i dagligdagen.</a:t>
            </a:r>
            <a:br>
              <a:rPr lang="da-DK" altLang="da-DK" sz="1500" dirty="0">
                <a:solidFill>
                  <a:srgbClr val="000000"/>
                </a:solidFill>
                <a:latin typeface="+mn-lt"/>
              </a:rPr>
            </a:br>
            <a:r>
              <a:rPr lang="da-DK" altLang="da-DK" sz="1500" dirty="0">
                <a:solidFill>
                  <a:srgbClr val="000000"/>
                </a:solidFill>
                <a:latin typeface="+mn-lt"/>
              </a:rPr>
              <a:t>- Personen kan godt være alene i kortere tid.</a:t>
            </a:r>
          </a:p>
          <a:p>
            <a:pPr algn="l" eaLnBrk="1" hangingPunct="1">
              <a:spcBef>
                <a:spcPct val="50000"/>
              </a:spcBef>
            </a:pPr>
            <a:endParaRPr lang="da-DK" altLang="da-DK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74375" y="64348"/>
            <a:ext cx="4800600" cy="396932"/>
          </a:xfrm>
        </p:spPr>
        <p:txBody>
          <a:bodyPr/>
          <a:lstStyle/>
          <a:p>
            <a:pPr>
              <a:defRPr/>
            </a:pPr>
            <a:r>
              <a:rPr lang="da-DK" dirty="0">
                <a:latin typeface="+mn-lt"/>
                <a:ea typeface="+mj-ea"/>
                <a:cs typeface="+mj-cs"/>
              </a:rPr>
              <a:t>Alzheimers sygdom – moderat stadie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3AA21B5-D31B-42B8-89A6-426DA56B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7F6419-B9B3-4A43-9CEB-4C1AA120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6CB1754-5692-4508-89A4-1C8F171342BD}"/>
              </a:ext>
            </a:extLst>
          </p:cNvPr>
          <p:cNvSpPr txBox="1"/>
          <p:nvPr/>
        </p:nvSpPr>
        <p:spPr>
          <a:xfrm>
            <a:off x="719688" y="537470"/>
            <a:ext cx="3240405" cy="325755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500" b="1" dirty="0"/>
              <a:t>Symptomer: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F24CB6F-6BBE-4AFC-9033-CD38B7E0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651" y="765517"/>
            <a:ext cx="2530864" cy="18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9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Alzheimers sygdom – moderat stadie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3967" y="995951"/>
            <a:ext cx="5915025" cy="370604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a-DK" altLang="da-DK" dirty="0"/>
              <a:t>Hvad tales der om i radio, tv, aviser?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a-DK" altLang="da-DK" dirty="0"/>
              <a:t>Vigtige begivenheder i verden?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a-DK" altLang="da-DK" dirty="0"/>
              <a:t>Er der sket noget i Danmark?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a-DK" altLang="da-DK" dirty="0"/>
              <a:t>Hvad hedder statsministeren?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667436" y="623170"/>
            <a:ext cx="5915025" cy="379910"/>
          </a:xfrm>
        </p:spPr>
        <p:txBody>
          <a:bodyPr/>
          <a:lstStyle/>
          <a:p>
            <a:r>
              <a:rPr lang="da-DK" altLang="da-DK" b="1" dirty="0"/>
              <a:t>Nedsat orientering i aktuelle begivenheder</a:t>
            </a:r>
            <a:endParaRPr lang="da-DK" b="1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9E51C4-C98B-4761-872A-0C920F3C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53961-D3FD-4B84-B2FB-C58851C7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E016F43-7562-401E-AB83-7CFC5C002E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812" y="880736"/>
            <a:ext cx="1649235" cy="106817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88DD0DB-178E-40B7-9175-358555CC0C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341" y="2123665"/>
            <a:ext cx="1638221" cy="108924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69B2267A-8422-4A43-9D4C-3A6604FE78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76" y="2824772"/>
            <a:ext cx="2363149" cy="187722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32C86D5-68AB-470D-8CDE-E4C00161D3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939" y="3387659"/>
            <a:ext cx="1638221" cy="117443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04B431C2-EB40-45DE-ABF1-5E545CEE0F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477" y="1738981"/>
            <a:ext cx="1584409" cy="28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1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Socialt samvær og humør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60901" y="728662"/>
            <a:ext cx="5915025" cy="37016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a-DK" sz="1500" b="1" dirty="0">
                <a:latin typeface="+mn-lt"/>
              </a:rPr>
              <a:t>Personen med demens kan: </a:t>
            </a:r>
            <a:endParaRPr lang="da-DK" sz="150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a-DK" sz="1500" dirty="0">
                <a:latin typeface="+mn-lt"/>
              </a:rPr>
              <a:t>Trække sig lidt tilbage i sociale sammenhænge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a-DK" sz="1500" dirty="0">
                <a:latin typeface="+mn-lt"/>
              </a:rPr>
              <a:t>Have svært ved at følge med i samtale og holder måske </a:t>
            </a:r>
            <a:br>
              <a:rPr lang="da-DK" sz="1500" dirty="0">
                <a:latin typeface="+mn-lt"/>
              </a:rPr>
            </a:br>
            <a:r>
              <a:rPr lang="da-DK" sz="1500" dirty="0">
                <a:latin typeface="+mn-lt"/>
              </a:rPr>
              <a:t>op med at deltage i samtalen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a-DK" sz="1500" dirty="0">
                <a:latin typeface="+mn-lt"/>
              </a:rPr>
              <a:t>Miste lysten til at deltage i socialt samvær</a:t>
            </a:r>
          </a:p>
          <a:p>
            <a:pPr>
              <a:defRPr/>
            </a:pPr>
            <a:endParaRPr lang="da-DK" sz="1500" dirty="0">
              <a:latin typeface="+mn-lt"/>
            </a:endParaRPr>
          </a:p>
          <a:p>
            <a:pPr>
              <a:defRPr/>
            </a:pPr>
            <a:r>
              <a:rPr lang="da-DK" sz="1500" b="1" dirty="0">
                <a:latin typeface="+mn-lt"/>
              </a:rPr>
              <a:t>Humøret kan påvirkes: </a:t>
            </a:r>
            <a:endParaRPr lang="da-DK" sz="150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a-DK" sz="1500" dirty="0"/>
              <a:t>Tristhed, evt. depression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a-DK" sz="1500" dirty="0"/>
              <a:t>Mere irritabel end tidligere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a-DK" sz="1500" dirty="0"/>
              <a:t>Forvirret eller urolig, hvis ting ikke </a:t>
            </a:r>
            <a:br>
              <a:rPr lang="da-DK" sz="1500" dirty="0"/>
            </a:br>
            <a:r>
              <a:rPr lang="da-DK" sz="1500" dirty="0"/>
              <a:t>foregår helt som de plejer</a:t>
            </a:r>
          </a:p>
          <a:p>
            <a:endParaRPr lang="da-DK" sz="15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654" y="2112058"/>
            <a:ext cx="3186928" cy="23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35AE09-B87F-4691-97F0-97DCE424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66F16E-4C4E-4214-8412-01E10CC8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</p:spTree>
    <p:extLst>
      <p:ext uri="{BB962C8B-B14F-4D97-AF65-F5344CB8AC3E}">
        <p14:creationId xmlns:p14="http://schemas.microsoft.com/office/powerpoint/2010/main" val="129796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A992A-402E-437A-976D-1F40F7DF5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387614"/>
            <a:ext cx="5829300" cy="1413413"/>
          </a:xfrm>
        </p:spPr>
        <p:txBody>
          <a:bodyPr/>
          <a:lstStyle/>
          <a:p>
            <a:r>
              <a:rPr lang="da-DK" dirty="0"/>
              <a:t>Andre demenssygdomme</a:t>
            </a:r>
          </a:p>
        </p:txBody>
      </p:sp>
    </p:spTree>
    <p:extLst>
      <p:ext uri="{BB962C8B-B14F-4D97-AF65-F5344CB8AC3E}">
        <p14:creationId xmlns:p14="http://schemas.microsoft.com/office/powerpoint/2010/main" val="116222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26A09-3FF8-4A51-A146-F78585F8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Ikke altid hukommelsesproblemer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160E51-316A-44FF-9556-4469294F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1" y="985422"/>
            <a:ext cx="5915025" cy="3647300"/>
          </a:xfrm>
        </p:spPr>
        <p:txBody>
          <a:bodyPr/>
          <a:lstStyle/>
          <a:p>
            <a:r>
              <a:rPr lang="da-DK" dirty="0"/>
              <a:t>Der findes mange forskellige demenssygdomme</a:t>
            </a:r>
          </a:p>
          <a:p>
            <a:r>
              <a:rPr lang="da-DK" dirty="0"/>
              <a:t>Hukommelsesproblemer </a:t>
            </a:r>
            <a:r>
              <a:rPr lang="da-DK" u="sng" dirty="0"/>
              <a:t>er ikke altid </a:t>
            </a:r>
            <a:r>
              <a:rPr lang="da-DK" dirty="0"/>
              <a:t>det mest dominerende symptom</a:t>
            </a:r>
          </a:p>
          <a:p>
            <a:r>
              <a:rPr lang="da-DK" dirty="0"/>
              <a:t>Hukommelsesproblemer er mest karakteristisk ved Alzheimers sygdom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Andre symptomer kan være:</a:t>
            </a:r>
          </a:p>
          <a:p>
            <a:pPr lvl="3"/>
            <a:r>
              <a:rPr lang="da-DK" sz="1500" dirty="0"/>
              <a:t>Ændringer i  personlighed og adfærd</a:t>
            </a:r>
          </a:p>
          <a:p>
            <a:pPr lvl="3"/>
            <a:r>
              <a:rPr lang="da-DK" sz="1500" dirty="0"/>
              <a:t>Nedsat opmærksomhed</a:t>
            </a:r>
          </a:p>
          <a:p>
            <a:pPr lvl="3"/>
            <a:r>
              <a:rPr lang="da-DK" sz="1500" dirty="0"/>
              <a:t>Motoriske vanskeligheder</a:t>
            </a:r>
          </a:p>
          <a:p>
            <a:pPr lvl="3"/>
            <a:r>
              <a:rPr lang="da-DK" sz="1500" dirty="0"/>
              <a:t>Synshallucinationer </a:t>
            </a:r>
          </a:p>
          <a:p>
            <a:pPr lvl="3"/>
            <a:r>
              <a:rPr lang="da-DK" sz="1500" dirty="0"/>
              <a:t>Søvnforstyrrelser</a:t>
            </a:r>
          </a:p>
          <a:p>
            <a:pPr lvl="3"/>
            <a:r>
              <a:rPr lang="da-DK" sz="1500" dirty="0"/>
              <a:t>Usikker gangfunktion og tendens til at falde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FB95C9-A3FE-452A-B862-A008F2AB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3BDA1A-6BD8-49CF-9AFF-10BD3BD3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EFA7B1C-4716-4FE1-8E84-572F9F6ED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309" y="577454"/>
            <a:ext cx="5915025" cy="398640"/>
          </a:xfrm>
        </p:spPr>
        <p:txBody>
          <a:bodyPr/>
          <a:lstStyle/>
          <a:p>
            <a:r>
              <a:rPr lang="da-DK" b="1" dirty="0"/>
              <a:t>Andre symptomer på demens</a:t>
            </a:r>
          </a:p>
        </p:txBody>
      </p:sp>
    </p:spTree>
    <p:extLst>
      <p:ext uri="{BB962C8B-B14F-4D97-AF65-F5344CB8AC3E}">
        <p14:creationId xmlns:p14="http://schemas.microsoft.com/office/powerpoint/2010/main" val="1546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7350" y="1105270"/>
            <a:ext cx="5829300" cy="1149916"/>
          </a:xfrm>
        </p:spPr>
        <p:txBody>
          <a:bodyPr>
            <a:normAutofit/>
          </a:bodyPr>
          <a:lstStyle/>
          <a:p>
            <a:r>
              <a:rPr lang="da-DK" dirty="0"/>
              <a:t>Modul 1</a:t>
            </a:r>
            <a:br>
              <a:rPr lang="da-DK" dirty="0"/>
            </a:br>
            <a:r>
              <a:rPr lang="da-DK" dirty="0"/>
              <a:t>Diagnosen og tiden efter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57350" y="2255185"/>
            <a:ext cx="5829300" cy="1783045"/>
          </a:xfrm>
        </p:spPr>
        <p:txBody>
          <a:bodyPr>
            <a:normAutofit/>
          </a:bodyPr>
          <a:lstStyle/>
          <a:p>
            <a:r>
              <a:rPr lang="da-DK" b="1" dirty="0"/>
              <a:t>Dagens emner: </a:t>
            </a:r>
          </a:p>
          <a:p>
            <a:r>
              <a:rPr lang="da-DK" dirty="0"/>
              <a:t>Hjernen og demens</a:t>
            </a:r>
          </a:p>
          <a:p>
            <a:r>
              <a:rPr lang="da-DK" dirty="0"/>
              <a:t>At forstå og erkende sygdommens påvirkning i dagligdagen</a:t>
            </a:r>
            <a:br>
              <a:rPr lang="da-DK" dirty="0"/>
            </a:br>
            <a:r>
              <a:rPr lang="da-DK" dirty="0"/>
              <a:t>Behandling og opfølgning af demenssygdomme</a:t>
            </a:r>
          </a:p>
          <a:p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92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Vaskulær demens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3527" y="698891"/>
            <a:ext cx="3976852" cy="3219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Vaskulær demens er forårsaget af forstyrrelser i hjernens blodkar, fx:</a:t>
            </a:r>
            <a:br>
              <a:rPr lang="da-DK" b="1" dirty="0"/>
            </a:br>
            <a:endParaRPr lang="da-DK" b="1" dirty="0"/>
          </a:p>
          <a:p>
            <a:r>
              <a:rPr lang="da-DK" dirty="0"/>
              <a:t>Forsnævringer i blodkar, som forårsager nedsat blod- og ilttilførsel til hjernen</a:t>
            </a:r>
          </a:p>
          <a:p>
            <a:pPr>
              <a:lnSpc>
                <a:spcPct val="150000"/>
              </a:lnSpc>
            </a:pPr>
            <a:r>
              <a:rPr lang="da-DK" dirty="0"/>
              <a:t>Blodpropper eller blødninger i hjernen </a:t>
            </a:r>
          </a:p>
          <a:p>
            <a:r>
              <a:rPr lang="da-DK" dirty="0"/>
              <a:t>Gradvis tillukning af de små blodkar i  centrum af hjernen.</a:t>
            </a:r>
          </a:p>
        </p:txBody>
      </p:sp>
      <p:pic>
        <p:nvPicPr>
          <p:cNvPr id="8" name="Picture 2" descr="image0_1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825" y="803893"/>
            <a:ext cx="2752094" cy="33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505995" y="1767989"/>
            <a:ext cx="1324130" cy="590911"/>
          </a:xfrm>
          <a:prstGeom prst="line">
            <a:avLst/>
          </a:prstGeom>
          <a:noFill/>
          <a:ln w="38100">
            <a:solidFill>
              <a:srgbClr val="E055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350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6972732" y="3036141"/>
            <a:ext cx="363140" cy="1159669"/>
          </a:xfrm>
          <a:prstGeom prst="line">
            <a:avLst/>
          </a:prstGeom>
          <a:noFill/>
          <a:ln w="38100">
            <a:solidFill>
              <a:srgbClr val="E055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350"/>
          </a:p>
        </p:txBody>
      </p:sp>
      <p:sp>
        <p:nvSpPr>
          <p:cNvPr id="11" name="Tekstboks 10"/>
          <p:cNvSpPr txBox="1"/>
          <p:nvPr/>
        </p:nvSpPr>
        <p:spPr>
          <a:xfrm>
            <a:off x="4770887" y="1558490"/>
            <a:ext cx="720436" cy="25630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125" b="1" dirty="0">
                <a:solidFill>
                  <a:srgbClr val="E0555A"/>
                </a:solidFill>
              </a:rPr>
              <a:t>Blodprop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7020978" y="4270761"/>
            <a:ext cx="824345" cy="270164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125" b="1" dirty="0">
                <a:solidFill>
                  <a:srgbClr val="E0555A"/>
                </a:solidFill>
              </a:rPr>
              <a:t>Vævsskade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89506A-5E8B-496C-B701-2A99C790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AAB5E9-857C-49CA-8464-3F82407C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356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altLang="da-DK" dirty="0"/>
            </a:br>
            <a:r>
              <a:rPr lang="da-DK" altLang="da-DK" dirty="0" err="1"/>
              <a:t>Vaskulær</a:t>
            </a:r>
            <a:r>
              <a:rPr lang="da-DK" altLang="da-DK" dirty="0"/>
              <a:t> demens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901" y="666206"/>
            <a:ext cx="6224695" cy="3826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b="1" dirty="0"/>
              <a:t>Forskellige symptomer </a:t>
            </a:r>
            <a:br>
              <a:rPr lang="da-DK" sz="1800" b="1" dirty="0"/>
            </a:br>
            <a:r>
              <a:rPr lang="da-DK" sz="1800" b="1" dirty="0"/>
              <a:t>– afhængigt af, hvilke områder af hjernen, som er påvirket:</a:t>
            </a:r>
          </a:p>
          <a:p>
            <a:pPr marL="0" indent="0">
              <a:buNone/>
            </a:pPr>
            <a:r>
              <a:rPr lang="da-DK" sz="1800" b="1" dirty="0"/>
              <a:t> </a:t>
            </a:r>
            <a:endParaRPr lang="da-DK" b="1" dirty="0"/>
          </a:p>
          <a:p>
            <a:r>
              <a:rPr lang="da-DK" dirty="0"/>
              <a:t>Glemsomhed</a:t>
            </a:r>
          </a:p>
          <a:p>
            <a:r>
              <a:rPr lang="da-DK" dirty="0"/>
              <a:t>Koncentrationsbesvær</a:t>
            </a:r>
          </a:p>
          <a:p>
            <a:r>
              <a:rPr lang="da-DK" dirty="0"/>
              <a:t>Svigtende overblik</a:t>
            </a:r>
          </a:p>
          <a:p>
            <a:r>
              <a:rPr lang="da-DK" dirty="0"/>
              <a:t>Urininkontinens</a:t>
            </a:r>
          </a:p>
          <a:p>
            <a:r>
              <a:rPr lang="da-DK" dirty="0"/>
              <a:t>Usikker gangfunktion og balancebesvær</a:t>
            </a:r>
          </a:p>
          <a:p>
            <a:r>
              <a:rPr lang="da-DK" dirty="0"/>
              <a:t>Træghed, langsomme bevægelser og stivhed</a:t>
            </a:r>
          </a:p>
          <a:p>
            <a:r>
              <a:rPr lang="da-DK" dirty="0"/>
              <a:t>Nedsat kraft og lammelse i den ene side </a:t>
            </a:r>
            <a:br>
              <a:rPr lang="da-DK" dirty="0"/>
            </a:br>
            <a:r>
              <a:rPr lang="da-DK" dirty="0"/>
              <a:t>af kroppen </a:t>
            </a:r>
          </a:p>
          <a:p>
            <a:r>
              <a:rPr lang="da-DK" dirty="0"/>
              <a:t>Ændret følelsesliv, let til gråd</a:t>
            </a:r>
          </a:p>
          <a:p>
            <a:r>
              <a:rPr lang="da-DK" dirty="0"/>
              <a:t>Tristhed og depressive tendenser</a:t>
            </a:r>
          </a:p>
          <a:p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656" y="2313128"/>
            <a:ext cx="3043645" cy="22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305BB7-CAF0-4BC7-B955-6A7B948E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D78851-39E5-4243-B59C-50A2D0A6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51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Lewy body demens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4371" y="575188"/>
            <a:ext cx="6164407" cy="4057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b="1" dirty="0"/>
              <a:t>Symptomer</a:t>
            </a:r>
            <a:r>
              <a:rPr lang="da-DK" sz="1800" dirty="0"/>
              <a:t>:</a:t>
            </a:r>
          </a:p>
          <a:p>
            <a:pPr>
              <a:lnSpc>
                <a:spcPct val="150000"/>
              </a:lnSpc>
            </a:pPr>
            <a:r>
              <a:rPr lang="da-DK" dirty="0"/>
              <a:t>Stivhed og langsomme bevægelser</a:t>
            </a:r>
          </a:p>
          <a:p>
            <a:pPr>
              <a:lnSpc>
                <a:spcPct val="150000"/>
              </a:lnSpc>
            </a:pPr>
            <a:r>
              <a:rPr lang="da-DK" dirty="0"/>
              <a:t>Gang foroverbøjet og trippende</a:t>
            </a:r>
          </a:p>
          <a:p>
            <a:pPr>
              <a:lnSpc>
                <a:spcPct val="150000"/>
              </a:lnSpc>
            </a:pPr>
            <a:r>
              <a:rPr lang="da-DK" dirty="0"/>
              <a:t>Vekslende symptomer</a:t>
            </a:r>
          </a:p>
          <a:p>
            <a:pPr>
              <a:lnSpc>
                <a:spcPct val="150000"/>
              </a:lnSpc>
            </a:pPr>
            <a:r>
              <a:rPr lang="da-DK" dirty="0"/>
              <a:t>Forbigående bevidsthedstab </a:t>
            </a:r>
            <a:br>
              <a:rPr lang="da-DK" dirty="0"/>
            </a:br>
            <a:r>
              <a:rPr lang="da-DK" dirty="0"/>
              <a:t>(falder i staver, falder hen)</a:t>
            </a:r>
          </a:p>
          <a:p>
            <a:pPr>
              <a:lnSpc>
                <a:spcPct val="150000"/>
              </a:lnSpc>
            </a:pPr>
            <a:r>
              <a:rPr lang="da-DK" dirty="0"/>
              <a:t>Træghed i tænkningen</a:t>
            </a:r>
          </a:p>
          <a:p>
            <a:pPr>
              <a:lnSpc>
                <a:spcPct val="150000"/>
              </a:lnSpc>
            </a:pPr>
            <a:r>
              <a:rPr lang="da-DK" dirty="0"/>
              <a:t>Forværring af hukommelse, overblik, </a:t>
            </a:r>
            <a:br>
              <a:rPr lang="da-DK" dirty="0"/>
            </a:br>
            <a:r>
              <a:rPr lang="da-DK" dirty="0"/>
              <a:t>problemløsning og andre mentale funktioner </a:t>
            </a:r>
          </a:p>
          <a:p>
            <a:pPr>
              <a:lnSpc>
                <a:spcPct val="150000"/>
              </a:lnSpc>
            </a:pPr>
            <a:r>
              <a:rPr lang="da-DK" dirty="0"/>
              <a:t>Livlige synshallucinationer</a:t>
            </a:r>
          </a:p>
          <a:p>
            <a:pPr>
              <a:lnSpc>
                <a:spcPct val="150000"/>
              </a:lnSpc>
            </a:pPr>
            <a:r>
              <a:rPr lang="da-DK" dirty="0"/>
              <a:t>Søvnforstyrrelser (råb, uro, slår ud med armene eller falder ud af sengen)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E5D77-E559-45FB-8063-E053292C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F2C849-88B8-4703-8547-3AC30832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D418D03-574D-40ED-85B6-275CA288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323" y="848624"/>
            <a:ext cx="3792939" cy="25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0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670" y="95197"/>
            <a:ext cx="5431162" cy="398639"/>
          </a:xfrm>
        </p:spPr>
        <p:txBody>
          <a:bodyPr/>
          <a:lstStyle/>
          <a:p>
            <a:r>
              <a:rPr lang="da-DK" dirty="0"/>
              <a:t>Frontotemporal demens (FTD)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34796" y="583652"/>
            <a:ext cx="5596882" cy="3976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/>
              <a:t>”Pandelapsdemens” </a:t>
            </a:r>
            <a:r>
              <a:rPr lang="da-DK" sz="1650" b="1" dirty="0"/>
              <a:t>– symptomer: </a:t>
            </a:r>
            <a:br>
              <a:rPr lang="da-DK" sz="1650" b="1" dirty="0"/>
            </a:br>
            <a:endParaRPr lang="da-DK" sz="1650" b="1" dirty="0"/>
          </a:p>
          <a:p>
            <a:endParaRPr lang="da-DK" sz="1650" dirty="0"/>
          </a:p>
          <a:p>
            <a:endParaRPr lang="da-DK" sz="1650" dirty="0"/>
          </a:p>
          <a:p>
            <a:endParaRPr lang="da-DK" sz="1650" dirty="0"/>
          </a:p>
          <a:p>
            <a:r>
              <a:rPr lang="da-DK" sz="1650" dirty="0"/>
              <a:t>Personligheds- og adfærdsændringer</a:t>
            </a:r>
          </a:p>
          <a:p>
            <a:r>
              <a:rPr lang="da-DK" sz="1650" dirty="0"/>
              <a:t>Hukommelsen ofte næsten intakt langt hen i forløbet</a:t>
            </a:r>
          </a:p>
          <a:p>
            <a:r>
              <a:rPr lang="da-DK" sz="1650" dirty="0"/>
              <a:t>Personen kan virke uberørt og har måske ikke </a:t>
            </a:r>
            <a:br>
              <a:rPr lang="da-DK" sz="1650" dirty="0"/>
            </a:br>
            <a:r>
              <a:rPr lang="da-DK" sz="1650" dirty="0"/>
              <a:t>indsigt i sine problemer</a:t>
            </a:r>
          </a:p>
          <a:p>
            <a:r>
              <a:rPr lang="da-DK" sz="1650" dirty="0"/>
              <a:t>Adfærden kan være planløs og impulsstyret</a:t>
            </a:r>
          </a:p>
          <a:p>
            <a:r>
              <a:rPr lang="da-DK" sz="1650" dirty="0"/>
              <a:t>Apati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BD2AE8-2FB5-46BA-AD93-A600A103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03FA2D-0086-4890-8C90-8BFBC114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11" name="Pladsholder til indhold 4">
            <a:extLst>
              <a:ext uri="{FF2B5EF4-FFF2-40B4-BE49-F238E27FC236}">
                <a16:creationId xmlns:a16="http://schemas.microsoft.com/office/drawing/2014/main" id="{F794FD2F-CFC3-4EE4-A545-ECBDDB3A8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1" t="5001" r="13373" b="1646"/>
          <a:stretch/>
        </p:blipFill>
        <p:spPr>
          <a:xfrm>
            <a:off x="6090558" y="681627"/>
            <a:ext cx="2419893" cy="2185711"/>
          </a:xfrm>
          <a:prstGeom prst="rect">
            <a:avLst/>
          </a:prstGeom>
        </p:spPr>
      </p:pic>
      <p:sp>
        <p:nvSpPr>
          <p:cNvPr id="12" name="Tekstboks 9">
            <a:extLst>
              <a:ext uri="{FF2B5EF4-FFF2-40B4-BE49-F238E27FC236}">
                <a16:creationId xmlns:a16="http://schemas.microsoft.com/office/drawing/2014/main" id="{71A58F6B-6542-4EF6-9D92-011836BE7722}"/>
              </a:ext>
            </a:extLst>
          </p:cNvPr>
          <p:cNvSpPr txBox="1"/>
          <p:nvPr/>
        </p:nvSpPr>
        <p:spPr>
          <a:xfrm>
            <a:off x="4725254" y="1229423"/>
            <a:ext cx="1591384" cy="258963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200" b="1" dirty="0">
                <a:solidFill>
                  <a:srgbClr val="E0555A"/>
                </a:solidFill>
              </a:rPr>
              <a:t>Pandelap (frontallap)</a:t>
            </a:r>
            <a:br>
              <a:rPr lang="da-DK" sz="1050" b="1" dirty="0">
                <a:solidFill>
                  <a:srgbClr val="E0555A"/>
                </a:solidFill>
              </a:rPr>
            </a:br>
            <a:endParaRPr lang="da-DK" sz="1050" b="1" dirty="0">
              <a:solidFill>
                <a:srgbClr val="E05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74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DFF48-8312-4931-B57A-2FA9A904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Frontotemporal demens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6A2D26-B280-413C-9AC2-A704B7E6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5" y="832758"/>
            <a:ext cx="5915025" cy="3799964"/>
          </a:xfrm>
        </p:spPr>
        <p:txBody>
          <a:bodyPr>
            <a:normAutofit/>
          </a:bodyPr>
          <a:lstStyle/>
          <a:p>
            <a:endParaRPr lang="da-DK" sz="1650" dirty="0"/>
          </a:p>
          <a:p>
            <a:r>
              <a:rPr lang="da-DK" sz="1650" dirty="0"/>
              <a:t>Måske uhæmmet og upassende adfærd, som skyldes sygdommen </a:t>
            </a:r>
          </a:p>
          <a:p>
            <a:r>
              <a:rPr lang="da-DK" sz="1650" dirty="0"/>
              <a:t>Sygdommen kan medføre, at personen har svært ved at vise interesse for og tage hensyn til andre</a:t>
            </a:r>
          </a:p>
          <a:p>
            <a:r>
              <a:rPr lang="da-DK" sz="1650" dirty="0"/>
              <a:t>Der findes varianter af sygdommen, hvor det er sproglige problemer, der dominerer </a:t>
            </a:r>
          </a:p>
          <a:p>
            <a:r>
              <a:rPr lang="da-DK" sz="1650" dirty="0"/>
              <a:t>Opstår oftest hos yngre i 40-60 års alderen og arvelighed spiller en vis rolle.</a:t>
            </a:r>
          </a:p>
          <a:p>
            <a:endParaRPr lang="da-DK" sz="165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7EE23E-677B-468A-B640-2DA90FE0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DBAF58-DF89-4696-97D5-D42EAC05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422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B6FAD86-65C1-487C-AE21-17970C2D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9DF68B-6C7C-4F18-B01A-204DAFAD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F0F8587-4F43-4EBB-8617-E39882587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91" y="1494423"/>
            <a:ext cx="1717664" cy="153966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BA65AD5-4483-4048-9B50-245BF458F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844" y="1494423"/>
            <a:ext cx="1640572" cy="147056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1AEEE70-3066-426E-96B4-F5D7FF680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636" y="1477279"/>
            <a:ext cx="1659698" cy="14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71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7350" y="1450420"/>
            <a:ext cx="5829300" cy="1052750"/>
          </a:xfrm>
        </p:spPr>
        <p:txBody>
          <a:bodyPr>
            <a:normAutofit fontScale="90000"/>
          </a:bodyPr>
          <a:lstStyle/>
          <a:p>
            <a:r>
              <a:rPr lang="da-DK" dirty="0"/>
              <a:t>At forstå og erkende sygdommens påvirkning i dagligdagen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467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2A07-6446-424E-8261-8614A304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Hjernens funktioner </a:t>
            </a: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2FAEC64E-5949-4475-9E1B-E9DD899FA8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4488" y="574358"/>
          <a:ext cx="5915025" cy="405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4F1186-E143-4770-83B0-76A4731C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170090-24CE-445F-8FDF-C38B200E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8048D08-1613-43E7-AF73-9A0BD4C4BE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506" y="814388"/>
            <a:ext cx="1225109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097" y="0"/>
            <a:ext cx="3294366" cy="459447"/>
          </a:xfrm>
        </p:spPr>
        <p:txBody>
          <a:bodyPr/>
          <a:lstStyle/>
          <a:p>
            <a:r>
              <a:rPr lang="da-DK" altLang="da-DK" dirty="0"/>
              <a:t>Hukommelsen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8877" y="1281644"/>
            <a:ext cx="6386513" cy="35659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dirty="0"/>
              <a:t>Evnen til at tilegne sig ny viden og færdigheder</a:t>
            </a:r>
            <a:br>
              <a:rPr lang="da-DK" dirty="0"/>
            </a:br>
            <a:endParaRPr lang="da-DK" dirty="0"/>
          </a:p>
          <a:p>
            <a:pPr>
              <a:defRPr/>
            </a:pPr>
            <a:r>
              <a:rPr lang="da-DK" dirty="0"/>
              <a:t>Evnen til at opbevare/lagre viden og erindringer til senere brug</a:t>
            </a:r>
            <a:br>
              <a:rPr lang="da-DK" dirty="0"/>
            </a:br>
            <a:endParaRPr lang="da-DK" dirty="0"/>
          </a:p>
          <a:p>
            <a:pPr>
              <a:defRPr/>
            </a:pPr>
            <a:r>
              <a:rPr lang="da-DK" dirty="0"/>
              <a:t>Evnen til at genkalde sig viden, når man skal bruge den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39281" y="729656"/>
            <a:ext cx="5915025" cy="459447"/>
          </a:xfrm>
        </p:spPr>
        <p:txBody>
          <a:bodyPr/>
          <a:lstStyle/>
          <a:p>
            <a:r>
              <a:rPr lang="da-DK" b="1" dirty="0"/>
              <a:t>Hukommelsen er i bred forstand:</a:t>
            </a:r>
          </a:p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638" y="2650127"/>
            <a:ext cx="2920035" cy="1948713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D376F5-9F75-46DE-9103-70A5897C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70C67F-DC86-4E94-8CA9-2234476E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</p:spTree>
    <p:extLst>
      <p:ext uri="{BB962C8B-B14F-4D97-AF65-F5344CB8AC3E}">
        <p14:creationId xmlns:p14="http://schemas.microsoft.com/office/powerpoint/2010/main" val="2726275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090" y="57353"/>
            <a:ext cx="4825967" cy="371081"/>
          </a:xfrm>
        </p:spPr>
        <p:txBody>
          <a:bodyPr/>
          <a:lstStyle/>
          <a:p>
            <a:r>
              <a:rPr lang="da-DK" dirty="0"/>
              <a:t>Personlig hukommelse for hændelser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680502" y="577453"/>
            <a:ext cx="5915025" cy="371081"/>
          </a:xfrm>
        </p:spPr>
        <p:txBody>
          <a:bodyPr/>
          <a:lstStyle/>
          <a:p>
            <a:r>
              <a:rPr lang="da-DK" sz="1500" b="1" dirty="0"/>
              <a:t>‘Personlig’ hukommelse for, hvad der sker fra time til time, dag til dag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4101325" y="1381289"/>
            <a:ext cx="43111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da-DK" sz="1500" dirty="0"/>
              <a:t>Hukommelse for hændelser er knyttet til tid og sted.</a:t>
            </a:r>
          </a:p>
          <a:p>
            <a:endParaRPr lang="da-DK" altLang="da-DK" sz="1500" dirty="0"/>
          </a:p>
          <a:p>
            <a:r>
              <a:rPr lang="da-DK" altLang="da-DK" sz="1500" b="1" dirty="0"/>
              <a:t>For eksempel:</a:t>
            </a:r>
          </a:p>
          <a:p>
            <a:endParaRPr lang="da-DK" altLang="da-DK" sz="1500" dirty="0"/>
          </a:p>
          <a:p>
            <a:pPr>
              <a:buFontTx/>
              <a:buChar char="•"/>
            </a:pPr>
            <a:r>
              <a:rPr lang="da-DK" altLang="da-DK" sz="1500" dirty="0"/>
              <a:t>   Hvad man har spist til morgenmad, og</a:t>
            </a:r>
            <a:br>
              <a:rPr lang="da-DK" altLang="da-DK" sz="1500" dirty="0"/>
            </a:br>
            <a:r>
              <a:rPr lang="da-DK" altLang="da-DK" sz="1500" dirty="0"/>
              <a:t>     hvor man spiste.</a:t>
            </a:r>
          </a:p>
          <a:p>
            <a:pPr>
              <a:buFontTx/>
              <a:buChar char="•"/>
            </a:pPr>
            <a:r>
              <a:rPr lang="da-DK" altLang="da-DK" sz="1500" dirty="0"/>
              <a:t>   Hvor man har lagt sine ting.</a:t>
            </a:r>
          </a:p>
          <a:p>
            <a:pPr>
              <a:buFontTx/>
              <a:buChar char="•"/>
            </a:pPr>
            <a:r>
              <a:rPr lang="da-DK" altLang="da-DK" sz="1500" dirty="0"/>
              <a:t>   Nylige samtaler.</a:t>
            </a:r>
          </a:p>
          <a:p>
            <a:pPr>
              <a:buFontTx/>
              <a:buChar char="•"/>
            </a:pPr>
            <a:r>
              <a:rPr lang="da-DK" altLang="da-DK" sz="1500" dirty="0"/>
              <a:t>   Hvad man har lavet i sommerferien.</a:t>
            </a:r>
          </a:p>
          <a:p>
            <a:r>
              <a:rPr lang="da-DK" altLang="da-DK" sz="1500" dirty="0"/>
              <a:t>   </a:t>
            </a:r>
          </a:p>
          <a:p>
            <a:pPr>
              <a:buFontTx/>
              <a:buChar char="•"/>
            </a:pPr>
            <a:r>
              <a:rPr lang="da-DK" altLang="da-DK" sz="1500" dirty="0"/>
              <a:t>   Begivenheder fra ungdom og barndom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4CE9093-C7F3-4CC0-8A99-EF51D050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109F3A-DAC0-41FA-AA7C-0FED5011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374328-0262-4E69-8642-013300F55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7" y="1195252"/>
            <a:ext cx="2438375" cy="159092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B52BDF8-F2DD-4E52-8C8C-115A49BE9B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10" y="2993973"/>
            <a:ext cx="2438375" cy="15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2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du forvente?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7835" y="791936"/>
            <a:ext cx="5915025" cy="384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/>
              <a:t>Du får en basal viden, så du i højere grad:  </a:t>
            </a:r>
            <a:endParaRPr lang="da-DK" dirty="0"/>
          </a:p>
          <a:p>
            <a:endParaRPr lang="da-DK" dirty="0"/>
          </a:p>
          <a:p>
            <a:r>
              <a:rPr lang="da-DK" dirty="0"/>
              <a:t>Forstår sygdommen og dens konsekvenser  </a:t>
            </a:r>
          </a:p>
          <a:p>
            <a:r>
              <a:rPr lang="da-DK" dirty="0"/>
              <a:t>Kan begynde at håndtere de forskellige følger af en demenssygdom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8C2B2D-68D1-45E1-9E1E-AEDCBA8F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B0CCE2-C740-42B2-8C2A-31EC60A0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97307F0-FB71-4DBB-B90D-08F39D09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50" y="2432173"/>
            <a:ext cx="3964499" cy="20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7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095" y="22090"/>
            <a:ext cx="5731328" cy="421013"/>
          </a:xfrm>
        </p:spPr>
        <p:txBody>
          <a:bodyPr/>
          <a:lstStyle/>
          <a:p>
            <a:r>
              <a:rPr lang="da-DK" dirty="0"/>
              <a:t>Hukommelse om almen faktuel viden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6612" y="728490"/>
            <a:ext cx="5915025" cy="3239243"/>
          </a:xfrm>
        </p:spPr>
        <p:txBody>
          <a:bodyPr/>
          <a:lstStyle/>
          <a:p>
            <a:r>
              <a:rPr lang="da-DK" altLang="da-DK" dirty="0"/>
              <a:t>Almen, faktuel viden og ordforråd, betydning af begreber</a:t>
            </a:r>
          </a:p>
          <a:p>
            <a:r>
              <a:rPr lang="da-DK" altLang="da-DK" dirty="0"/>
              <a:t>Viden om verden (facts, fx navne på hovedstæder i Europa)</a:t>
            </a:r>
          </a:p>
          <a:p>
            <a:r>
              <a:rPr lang="da-DK" altLang="da-DK" dirty="0"/>
              <a:t>Hvordan man bruger redskaber og genstande, fx en gaffel</a:t>
            </a:r>
          </a:p>
          <a:p>
            <a:r>
              <a:rPr lang="da-DK" altLang="da-DK" dirty="0"/>
              <a:t>Afhængig af kultur</a:t>
            </a:r>
          </a:p>
          <a:p>
            <a:r>
              <a:rPr lang="da-DK" altLang="da-DK" dirty="0"/>
              <a:t>Uafhængig af tid og sted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AAF1AC-F99F-4A92-907E-9A518704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F88409-C923-407A-B4A2-1203AA89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E2D7054-F001-4E19-8F5C-E79F731BE8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385" y="2036415"/>
            <a:ext cx="980536" cy="253888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1B67B92-5A7E-43B3-A776-D9F2BF1C7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099" y="2135047"/>
            <a:ext cx="2238246" cy="249838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0656275-93DD-460D-920F-53830D0B81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909" y="2575314"/>
            <a:ext cx="2005338" cy="19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68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E9068-25D2-411C-BD4D-FF4F06EA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Funktioner i hjernen, som påvirkes ved demens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00F02B-990F-4BF7-84A3-EF65DEFE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6E016A-FC85-44DB-8096-AE5FC57B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1E80B7C7-66A5-4E60-86A3-7F5CB9B9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36" y="860110"/>
            <a:ext cx="6172200" cy="3681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Adfærd</a:t>
            </a:r>
          </a:p>
          <a:p>
            <a:r>
              <a:rPr lang="da-DK" dirty="0"/>
              <a:t>Planlægning, dømmekraft, følelser, sociale færdigheder 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Sprog </a:t>
            </a:r>
          </a:p>
          <a:p>
            <a:r>
              <a:rPr lang="da-DK" dirty="0"/>
              <a:t>Sprogforståelse, formulering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Praktiske evner </a:t>
            </a:r>
          </a:p>
          <a:p>
            <a:r>
              <a:rPr lang="da-DK" dirty="0"/>
              <a:t>Handlemønstre, praktiske færdigheder, koordinering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Sanseindtryk</a:t>
            </a:r>
          </a:p>
          <a:p>
            <a:r>
              <a:rPr lang="da-DK" dirty="0"/>
              <a:t>Bearbejdning af sanseindtryk, opfattelse, tydning, forståelse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Hukommelse</a:t>
            </a:r>
          </a:p>
          <a:p>
            <a:r>
              <a:rPr lang="da-DK" dirty="0"/>
              <a:t>Indlæring, oplagring, genkaldelse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97CD186-06E9-4E68-B6BB-B12BBDBEDEB7}"/>
              </a:ext>
            </a:extLst>
          </p:cNvPr>
          <p:cNvSpPr/>
          <p:nvPr/>
        </p:nvSpPr>
        <p:spPr>
          <a:xfrm>
            <a:off x="6312701" y="4416979"/>
            <a:ext cx="197119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Kilde: Praktisk </a:t>
            </a:r>
            <a:r>
              <a:rPr lang="da-DK" sz="82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Gerontopsykiatri</a:t>
            </a:r>
            <a:r>
              <a:rPr lang="da-DK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af </a:t>
            </a:r>
            <a:br>
              <a:rPr lang="da-DK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a-DK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Nils Christian </a:t>
            </a:r>
            <a:r>
              <a:rPr lang="da-DK" sz="82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Gulmann</a:t>
            </a:r>
            <a:endParaRPr lang="da-DK" sz="82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9E8A0FF-9594-49A5-B940-C519290AC529}"/>
              </a:ext>
            </a:extLst>
          </p:cNvPr>
          <p:cNvSpPr txBox="1"/>
          <p:nvPr/>
        </p:nvSpPr>
        <p:spPr>
          <a:xfrm>
            <a:off x="1614488" y="544754"/>
            <a:ext cx="6069330" cy="509076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endParaRPr lang="da-DK" sz="1500" b="1" dirty="0">
              <a:latin typeface="+mj-lt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35A0E5E-EC78-4C31-95C1-07FF2BFC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84" y="902413"/>
            <a:ext cx="2122644" cy="28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61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B6FAD86-65C1-487C-AE21-17970C2D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9DF68B-6C7C-4F18-B01A-204DAFAD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F0F8587-4F43-4EBB-8617-E39882587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691" y="1494423"/>
            <a:ext cx="1704498" cy="152786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BA65AD5-4483-4048-9B50-245BF458F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690" y="1514016"/>
            <a:ext cx="1545398" cy="138525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1AEEE70-3066-426E-96B4-F5D7FF680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125" y="1516465"/>
            <a:ext cx="1535430" cy="13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1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CB52F8F-EA98-4C76-8395-D8921C751B1F}"/>
              </a:ext>
            </a:extLst>
          </p:cNvPr>
          <p:cNvSpPr txBox="1">
            <a:spLocks/>
          </p:cNvSpPr>
          <p:nvPr/>
        </p:nvSpPr>
        <p:spPr>
          <a:xfrm>
            <a:off x="1657350" y="841773"/>
            <a:ext cx="5829300" cy="2278618"/>
          </a:xfrm>
          <a:prstGeom prst="rect">
            <a:avLst/>
          </a:prstGeom>
        </p:spPr>
        <p:txBody>
          <a:bodyPr vert="horz" lIns="6858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a-DK" sz="3600" dirty="0"/>
            </a:br>
            <a:r>
              <a:rPr lang="da-DK" sz="3600" dirty="0"/>
              <a:t>Behandling og opfølgning af demenssygdomme</a:t>
            </a:r>
          </a:p>
        </p:txBody>
      </p:sp>
    </p:spTree>
    <p:extLst>
      <p:ext uri="{BB962C8B-B14F-4D97-AF65-F5344CB8AC3E}">
        <p14:creationId xmlns:p14="http://schemas.microsoft.com/office/powerpoint/2010/main" val="2049056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Behandling af demenssygdomme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905" y="658092"/>
            <a:ext cx="5915025" cy="397463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a-DK" altLang="da-DK" sz="1800" b="1" dirty="0">
                <a:latin typeface="+mj-lt"/>
              </a:rPr>
              <a:t>Medicinsk behandling</a:t>
            </a:r>
          </a:p>
          <a:p>
            <a:pPr marL="0" indent="0">
              <a:buNone/>
              <a:defRPr/>
            </a:pPr>
            <a:r>
              <a:rPr lang="da-DK" altLang="da-DK" dirty="0"/>
              <a:t>Demenssygdomme kan desværre ikke helbredes. Der findes dog medicin, som kan </a:t>
            </a:r>
            <a:r>
              <a:rPr lang="da-DK" altLang="da-DK" i="1" dirty="0"/>
              <a:t>lindre symptomerne</a:t>
            </a:r>
            <a:r>
              <a:rPr lang="da-DK" altLang="da-DK" dirty="0"/>
              <a:t> ved nogle former for demens: </a:t>
            </a:r>
            <a:br>
              <a:rPr lang="da-DK" altLang="da-DK" dirty="0"/>
            </a:br>
            <a:endParaRPr lang="da-DK" altLang="da-DK" dirty="0"/>
          </a:p>
          <a:p>
            <a:pPr>
              <a:defRPr/>
            </a:pPr>
            <a:r>
              <a:rPr lang="da-DK" altLang="da-DK" dirty="0"/>
              <a:t>Alzheimers sygdom </a:t>
            </a:r>
          </a:p>
          <a:p>
            <a:pPr>
              <a:defRPr/>
            </a:pPr>
            <a:r>
              <a:rPr lang="da-DK" altLang="da-DK" dirty="0"/>
              <a:t>Lewy body demens</a:t>
            </a:r>
          </a:p>
          <a:p>
            <a:pPr>
              <a:defRPr/>
            </a:pPr>
            <a:r>
              <a:rPr lang="da-DK" altLang="da-DK" dirty="0"/>
              <a:t>Demens ved Parkinsons sygdom  </a:t>
            </a:r>
          </a:p>
          <a:p>
            <a:pPr marL="0" indent="0">
              <a:buNone/>
              <a:defRPr/>
            </a:pPr>
            <a:endParaRPr lang="da-DK" altLang="da-DK" dirty="0"/>
          </a:p>
          <a:p>
            <a:pPr>
              <a:defRPr/>
            </a:pPr>
            <a:r>
              <a:rPr lang="da-DK" altLang="da-DK" dirty="0"/>
              <a:t>Ved vaskulær demens kan forværring </a:t>
            </a:r>
            <a:br>
              <a:rPr lang="da-DK" altLang="da-DK" dirty="0"/>
            </a:br>
            <a:r>
              <a:rPr lang="da-DK" altLang="da-DK" dirty="0"/>
              <a:t>delvis forebygges med blodfortyndende</a:t>
            </a:r>
            <a:br>
              <a:rPr lang="da-DK" altLang="da-DK" dirty="0"/>
            </a:br>
            <a:r>
              <a:rPr lang="da-DK" altLang="da-DK" dirty="0"/>
              <a:t>medicin.</a:t>
            </a:r>
          </a:p>
          <a:p>
            <a:pPr>
              <a:defRPr/>
            </a:pPr>
            <a:endParaRPr lang="da-DK" altLang="da-DK" dirty="0"/>
          </a:p>
          <a:p>
            <a:pPr marL="0" indent="0">
              <a:buNone/>
              <a:defRPr/>
            </a:pPr>
            <a:r>
              <a:rPr lang="da-DK" dirty="0"/>
              <a:t>Nye behandlinger, der kan stoppe eller forhale sygdomsudviklingen er undervejs, men ikke godkendt i Danmark endnu.</a:t>
            </a:r>
            <a:br>
              <a:rPr lang="da-DK" dirty="0"/>
            </a:br>
            <a:endParaRPr lang="da-DK" altLang="da-DK" dirty="0"/>
          </a:p>
          <a:p>
            <a:pPr>
              <a:defRPr/>
            </a:pPr>
            <a:endParaRPr lang="da-DK" altLang="da-DK" dirty="0"/>
          </a:p>
          <a:p>
            <a:pPr>
              <a:defRPr/>
            </a:pPr>
            <a:endParaRPr lang="da-DK" alt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4608AC-E750-4164-9897-4DA12CBD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Revideret efterår 2023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91C12E-78C4-4C21-982A-39F9222F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0B50905-5398-48A0-8606-1CCDF65CE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565" y="1626325"/>
            <a:ext cx="3166011" cy="21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9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122BAEBE-20A2-4B64-B268-789B4C91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00" y="540136"/>
            <a:ext cx="2901255" cy="398639"/>
          </a:xfrm>
        </p:spPr>
        <p:txBody>
          <a:bodyPr/>
          <a:lstStyle/>
          <a:p>
            <a:r>
              <a:rPr lang="da-DK" dirty="0"/>
              <a:t>Virksomme stoffer: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89DCEF-38B7-48B7-83E4-8A3F43DE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09" y="973182"/>
            <a:ext cx="2901255" cy="3716484"/>
          </a:xfrm>
        </p:spPr>
        <p:txBody>
          <a:bodyPr/>
          <a:lstStyle/>
          <a:p>
            <a:pPr marL="0" indent="0">
              <a:buNone/>
              <a:defRPr/>
            </a:pPr>
            <a:br>
              <a:rPr lang="da-DK" altLang="da-DK" b="1" dirty="0"/>
            </a:br>
            <a:r>
              <a:rPr lang="da-DK" altLang="da-DK" b="1" dirty="0"/>
              <a:t>Ved let til moderat demens: </a:t>
            </a:r>
          </a:p>
          <a:p>
            <a:pPr>
              <a:defRPr/>
            </a:pPr>
            <a:r>
              <a:rPr lang="da-DK" altLang="da-DK" dirty="0" err="1"/>
              <a:t>Donepezil</a:t>
            </a:r>
            <a:r>
              <a:rPr lang="da-DK" altLang="da-DK" dirty="0"/>
              <a:t> </a:t>
            </a:r>
          </a:p>
          <a:p>
            <a:pPr>
              <a:defRPr/>
            </a:pPr>
            <a:r>
              <a:rPr lang="da-DK" altLang="da-DK" dirty="0" err="1"/>
              <a:t>Rivastigmin</a:t>
            </a:r>
            <a:endParaRPr lang="da-DK" altLang="da-DK" dirty="0"/>
          </a:p>
          <a:p>
            <a:pPr>
              <a:defRPr/>
            </a:pPr>
            <a:r>
              <a:rPr lang="da-DK" altLang="da-DK" dirty="0" err="1"/>
              <a:t>Galantamin</a:t>
            </a:r>
            <a:endParaRPr lang="da-DK" altLang="da-DK" dirty="0"/>
          </a:p>
          <a:p>
            <a:pPr>
              <a:defRPr/>
            </a:pPr>
            <a:endParaRPr lang="da-DK" altLang="da-DK" dirty="0"/>
          </a:p>
          <a:p>
            <a:pPr marL="0" indent="0">
              <a:buNone/>
              <a:defRPr/>
            </a:pPr>
            <a:r>
              <a:rPr lang="da-DK" altLang="da-DK" b="1" dirty="0"/>
              <a:t>Ved Alzheimer i svær grad: </a:t>
            </a:r>
          </a:p>
          <a:p>
            <a:pPr>
              <a:defRPr/>
            </a:pPr>
            <a:r>
              <a:rPr lang="da-DK" altLang="da-DK" dirty="0"/>
              <a:t>Memantin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D91570-C233-4CED-9B1C-5D954972B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82904" y="540136"/>
            <a:ext cx="2915543" cy="398639"/>
          </a:xfrm>
        </p:spPr>
        <p:txBody>
          <a:bodyPr/>
          <a:lstStyle/>
          <a:p>
            <a:r>
              <a:rPr lang="da-DK" dirty="0"/>
              <a:t>Bivirkninger: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DB0FE14-F4F2-4ADB-8857-2E7EF0FC4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6854" y="1217925"/>
            <a:ext cx="2915543" cy="3600670"/>
          </a:xfrm>
        </p:spPr>
        <p:txBody>
          <a:bodyPr/>
          <a:lstStyle/>
          <a:p>
            <a:r>
              <a:rPr lang="da-DK" dirty="0"/>
              <a:t>Diarré, kvalme, opkastninger og nedsat appetit</a:t>
            </a:r>
          </a:p>
          <a:p>
            <a:r>
              <a:rPr lang="da-DK" dirty="0"/>
              <a:t>Hovedpine</a:t>
            </a:r>
          </a:p>
          <a:p>
            <a:r>
              <a:rPr lang="da-DK" dirty="0"/>
              <a:t>Næseflåd</a:t>
            </a:r>
          </a:p>
          <a:p>
            <a:r>
              <a:rPr lang="da-DK" dirty="0"/>
              <a:t>Hudkløe</a:t>
            </a:r>
          </a:p>
          <a:p>
            <a:r>
              <a:rPr lang="da-DK" dirty="0"/>
              <a:t>Søvnproblemer</a:t>
            </a:r>
          </a:p>
          <a:p>
            <a:r>
              <a:rPr lang="da-DK" dirty="0"/>
              <a:t>Træthed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04AF59C9-7046-4963-B94D-A1681627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B20089D-4D12-436A-896F-6E17B541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A4C694-FEFD-4769-82D6-1CFD7179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Demensmedicin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BADC4A0-CB26-4199-93D6-98035DAEB8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740" y="2259874"/>
            <a:ext cx="2472873" cy="169562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20BED8A4-D570-4880-A62D-F58123BBD521}"/>
              </a:ext>
            </a:extLst>
          </p:cNvPr>
          <p:cNvSpPr txBox="1"/>
          <p:nvPr/>
        </p:nvSpPr>
        <p:spPr>
          <a:xfrm>
            <a:off x="730959" y="4234644"/>
            <a:ext cx="6018677" cy="454801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500" dirty="0"/>
              <a:t>Bivirkninger forsvinder oftest efter få dage. Lægen kan evt. nedsætte dosis eller flytte dosis til et andet tidspunkt på døgnet.</a:t>
            </a:r>
          </a:p>
          <a:p>
            <a:endParaRPr lang="da-DK" sz="1500" dirty="0" err="1"/>
          </a:p>
        </p:txBody>
      </p:sp>
    </p:spTree>
    <p:extLst>
      <p:ext uri="{BB962C8B-B14F-4D97-AF65-F5344CB8AC3E}">
        <p14:creationId xmlns:p14="http://schemas.microsoft.com/office/powerpoint/2010/main" val="3333571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Opfølgning efter diagnosen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56410" y="707232"/>
            <a:ext cx="6172200" cy="3887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50" dirty="0"/>
              <a:t>I den første tid efter diagnosen er stillet foregår opfølgning i demensklinikken - herefter hos egen læge:</a:t>
            </a:r>
          </a:p>
          <a:p>
            <a:endParaRPr lang="da-DK" sz="1650" dirty="0"/>
          </a:p>
          <a:p>
            <a:r>
              <a:rPr lang="da-DK" sz="1650" dirty="0"/>
              <a:t>Gerne 1-2 gange årligt </a:t>
            </a:r>
          </a:p>
          <a:p>
            <a:r>
              <a:rPr lang="da-DK" sz="1650" dirty="0"/>
              <a:t>Kontrol af sygdommens udvikling</a:t>
            </a:r>
          </a:p>
          <a:p>
            <a:r>
              <a:rPr lang="da-DK" sz="1650" dirty="0"/>
              <a:t>Kontrol af virkning og bivirkning ved medicinen</a:t>
            </a:r>
          </a:p>
          <a:p>
            <a:r>
              <a:rPr lang="da-DK" sz="1650" dirty="0"/>
              <a:t>Kontrol med andre kroniske lidelser</a:t>
            </a:r>
          </a:p>
          <a:p>
            <a:r>
              <a:rPr lang="da-DK" sz="1650" dirty="0"/>
              <a:t>Forebyggende samtale om sundhed </a:t>
            </a:r>
            <a:br>
              <a:rPr lang="da-DK" sz="1650" dirty="0"/>
            </a:br>
            <a:r>
              <a:rPr lang="da-DK" sz="1650" dirty="0"/>
              <a:t>og livsstil </a:t>
            </a:r>
          </a:p>
          <a:p>
            <a:pPr marL="0" indent="0">
              <a:buNone/>
            </a:pPr>
            <a:br>
              <a:rPr lang="da-DK" sz="1650" dirty="0"/>
            </a:br>
            <a:r>
              <a:rPr lang="da-DK" sz="1650" b="1" dirty="0"/>
              <a:t>OBS: </a:t>
            </a:r>
            <a:r>
              <a:rPr lang="da-DK" sz="1650" dirty="0"/>
              <a:t>Hvem giver støtte til at bestille </a:t>
            </a:r>
            <a:br>
              <a:rPr lang="da-DK" sz="1650" dirty="0"/>
            </a:br>
            <a:r>
              <a:rPr lang="da-DK" sz="1650" dirty="0"/>
              <a:t>tid og overholde aftaler? 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337AAB-EEF1-4D49-A374-7171F364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EBDD2F-FA8F-43DA-8DB8-640A12FD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40" y="4869657"/>
            <a:ext cx="4320540" cy="273844"/>
          </a:xfrm>
        </p:spPr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2A0BB3-4C11-4475-BA1D-5E132B359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987" y="2573629"/>
            <a:ext cx="2819128" cy="18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0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0E7BF-285F-4CE2-A2BF-388024C3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01378D-89D8-4A14-A39B-908F3F32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71" y="651511"/>
            <a:ext cx="5915025" cy="3981212"/>
          </a:xfrm>
        </p:spPr>
        <p:txBody>
          <a:bodyPr>
            <a:normAutofit fontScale="92500"/>
          </a:bodyPr>
          <a:lstStyle/>
          <a:p>
            <a:r>
              <a:rPr lang="da-DK" dirty="0"/>
              <a:t>Alzheimers sygdom er langt den hyppigste demenssygdom.</a:t>
            </a:r>
            <a:br>
              <a:rPr lang="da-DK" dirty="0"/>
            </a:br>
            <a:endParaRPr lang="da-DK" dirty="0"/>
          </a:p>
          <a:p>
            <a:r>
              <a:rPr lang="da-DK" dirty="0"/>
              <a:t>Selvom vi ved meget om, hvordan Alzheimers sygdom udvikler sig, ved vi i bund og grund ikke hvorfor.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På nuværende tidspunkt findes der medicin, der kan mildne symptomerne.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Nye behandlinger, der skal stoppe eller forhale sygdomsudviklingen er undervejs, men ikke godkendt i Danmark endnu.</a:t>
            </a:r>
            <a:br>
              <a:rPr lang="da-DK" dirty="0"/>
            </a:br>
            <a:r>
              <a:rPr lang="da-DK" dirty="0"/>
              <a:t> </a:t>
            </a:r>
          </a:p>
          <a:p>
            <a:r>
              <a:rPr lang="da-DK" dirty="0"/>
              <a:t>Når man har fået demens diagnose, har man brug for hjælp og støtte fra en samtalepartner fx din læge eller demenskoordinator.</a:t>
            </a:r>
            <a:br>
              <a:rPr lang="da-DK" dirty="0"/>
            </a:br>
            <a:endParaRPr lang="da-DK" dirty="0"/>
          </a:p>
          <a:p>
            <a:r>
              <a:rPr lang="da-DK" dirty="0"/>
              <a:t>Tal med andre ligestillede og vær åben om sygdommen.</a:t>
            </a:r>
            <a:br>
              <a:rPr lang="da-DK" dirty="0"/>
            </a:br>
            <a:endParaRPr lang="da-DK" dirty="0"/>
          </a:p>
          <a:p>
            <a:r>
              <a:rPr lang="da-DK" dirty="0"/>
              <a:t>Søg mere viden, kurser og samtalegruppe eller pårørendegruppe.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78F2A4-3424-43DE-A2A6-F978318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02F0F8-78BD-4104-AF28-D3BC57E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18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B6FAD86-65C1-487C-AE21-17970C2D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9DF68B-6C7C-4F18-B01A-204DAFAD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F0F8587-4F43-4EBB-8617-E39882587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820" y="1494423"/>
            <a:ext cx="1594385" cy="142916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BA65AD5-4483-4048-9B50-245BF458F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50" y="1494423"/>
            <a:ext cx="1594385" cy="142916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1AEEE70-3066-426E-96B4-F5D7FF680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669" y="1477279"/>
            <a:ext cx="1594385" cy="14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4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7428" y="728663"/>
            <a:ext cx="6471423" cy="390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Udfyld gerne et evalueringsskema og aflever det, inden I går.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Tak for jeres hjælp til at forbedre kurset. 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F5A77A-1C72-4E91-BAF6-77BC28C3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36E168A-2219-4A98-9A50-3B4A2384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</p:spTree>
    <p:extLst>
      <p:ext uri="{BB962C8B-B14F-4D97-AF65-F5344CB8AC3E}">
        <p14:creationId xmlns:p14="http://schemas.microsoft.com/office/powerpoint/2010/main" val="328247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Programmet for i dag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693567" y="498022"/>
            <a:ext cx="6267548" cy="4148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Præsentation og information om kursusforløbet</a:t>
            </a:r>
          </a:p>
          <a:p>
            <a:r>
              <a:rPr lang="da-DK" dirty="0"/>
              <a:t>Den raske hjerne </a:t>
            </a:r>
          </a:p>
          <a:p>
            <a:r>
              <a:rPr lang="da-DK" dirty="0"/>
              <a:t>Hvad er demens?</a:t>
            </a:r>
          </a:p>
          <a:p>
            <a:r>
              <a:rPr lang="da-DK" dirty="0"/>
              <a:t>De forskellige demenssygdomme </a:t>
            </a:r>
          </a:p>
          <a:p>
            <a:r>
              <a:rPr lang="da-DK" dirty="0"/>
              <a:t>Udfordringer ved at forstå og erkende sygdommens påvirkning i dagligdagen</a:t>
            </a:r>
          </a:p>
          <a:p>
            <a:r>
              <a:rPr lang="da-DK" dirty="0"/>
              <a:t>Medicinsk behandling af demenssygdom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F0754E-DF2C-423B-9C83-A0F64532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0A8C6E-5A3D-425F-8B0F-C56E0A7A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E3026A7-9485-4C0A-86F6-15E64C13A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"/>
          <a:stretch/>
        </p:blipFill>
        <p:spPr>
          <a:xfrm>
            <a:off x="7159378" y="762778"/>
            <a:ext cx="1422918" cy="21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87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461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00E3D-9415-4399-BA3F-D3DD8F51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/>
              <a:t>Ekstra materiale</a:t>
            </a:r>
          </a:p>
        </p:txBody>
      </p:sp>
    </p:spTree>
    <p:extLst>
      <p:ext uri="{BB962C8B-B14F-4D97-AF65-F5344CB8AC3E}">
        <p14:creationId xmlns:p14="http://schemas.microsoft.com/office/powerpoint/2010/main" val="1419021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af vaskulær demens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73970" y="682228"/>
            <a:ext cx="5915025" cy="3725942"/>
          </a:xfrm>
        </p:spPr>
        <p:txBody>
          <a:bodyPr>
            <a:normAutofit/>
          </a:bodyPr>
          <a:lstStyle/>
          <a:p>
            <a:r>
              <a:rPr lang="da-DK" sz="1500" b="1" dirty="0"/>
              <a:t>Vaskulær demens </a:t>
            </a:r>
            <a:r>
              <a:rPr lang="da-DK" sz="1500" dirty="0"/>
              <a:t>kan udvikle sig rykvis, når der opstår nye blodpropper. Men udviklingen kan også være langsom (ligne Alzheimer), hvis det drejer sig om sygdom i de små kar, som ligger dybere i hjernen.</a:t>
            </a:r>
          </a:p>
          <a:p>
            <a:endParaRPr lang="da-DK" sz="1500" dirty="0"/>
          </a:p>
          <a:p>
            <a:r>
              <a:rPr lang="da-DK" sz="1500" b="1" dirty="0"/>
              <a:t>Symptomer afhænger af, hvilke områder i hjernen, der er påvirket:</a:t>
            </a: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Tiltagende dårlig gangfunktion og balanceproblemer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Ændret følelsesliv, let til gråd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Tristhed og depression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Sprogforstyrrelser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Svigtende overblik og koncentrationsbesvær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Nedsat kraft og styringsbesvær i lemmer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Inkontinens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0F8AC7-CDB4-4FDE-8338-8C53E62D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E3FE405-25DE-46D6-9F62-F82960D9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DB73FE7-2B92-4F96-9EF6-709E2709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25" y="1675291"/>
            <a:ext cx="2412546" cy="28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34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4448" y="699875"/>
            <a:ext cx="620111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Lewy body demens </a:t>
            </a:r>
            <a:r>
              <a:rPr lang="da-DK" dirty="0"/>
              <a:t>har et vist overlap med </a:t>
            </a:r>
            <a:br>
              <a:rPr lang="da-DK" dirty="0"/>
            </a:br>
            <a:r>
              <a:rPr lang="da-DK" dirty="0"/>
              <a:t>Alzheimers sygdom og symptomerne ligner hinanden.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Karakteristisk for Lewy body demens er dog:</a:t>
            </a:r>
            <a:endParaRPr lang="da-DK" dirty="0"/>
          </a:p>
          <a:p>
            <a:r>
              <a:rPr lang="da-DK" dirty="0"/>
              <a:t>Gentagne fald</a:t>
            </a:r>
          </a:p>
          <a:p>
            <a:r>
              <a:rPr lang="da-DK" dirty="0"/>
              <a:t>Svingninger i bevidsthed </a:t>
            </a:r>
          </a:p>
          <a:p>
            <a:r>
              <a:rPr lang="da-DK" dirty="0"/>
              <a:t>Foroverbøjet og trippende gang</a:t>
            </a:r>
          </a:p>
          <a:p>
            <a:r>
              <a:rPr lang="da-DK" dirty="0"/>
              <a:t>Langsom tænkning og reaktion</a:t>
            </a:r>
          </a:p>
          <a:p>
            <a:r>
              <a:rPr lang="da-DK" dirty="0"/>
              <a:t>Synshallucinationer</a:t>
            </a:r>
          </a:p>
          <a:p>
            <a:r>
              <a:rPr lang="da-DK" dirty="0"/>
              <a:t>Problemer med at bearbejde synsindtryk: </a:t>
            </a:r>
            <a:br>
              <a:rPr lang="da-DK" dirty="0"/>
            </a:br>
            <a:r>
              <a:rPr lang="da-DK" dirty="0"/>
              <a:t>Svært at opfatte form og lokalisere genstande. </a:t>
            </a:r>
            <a:br>
              <a:rPr lang="da-DK" dirty="0"/>
            </a:br>
            <a:r>
              <a:rPr lang="da-DK" dirty="0"/>
              <a:t>Måske griber personen forkert ud efter ting eller</a:t>
            </a:r>
            <a:br>
              <a:rPr lang="da-DK" dirty="0"/>
            </a:br>
            <a:r>
              <a:rPr lang="da-DK" dirty="0"/>
              <a:t>håndterer redskaber på en akavet måde.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8737" y="38693"/>
            <a:ext cx="5605810" cy="398639"/>
          </a:xfrm>
        </p:spPr>
        <p:txBody>
          <a:bodyPr/>
          <a:lstStyle/>
          <a:p>
            <a:r>
              <a:rPr lang="da-DK" dirty="0"/>
              <a:t>Udvikling af Levy body demens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ABE2162-3AA2-451B-9383-9AEF3CE2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FCEAC2D-A237-44CD-AE34-3F7FFEBE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A258605-2249-464E-9E1E-D7F740A878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859" y="2948065"/>
            <a:ext cx="2340281" cy="1555558"/>
          </a:xfrm>
          <a:prstGeom prst="rect">
            <a:avLst/>
          </a:prstGeom>
        </p:spPr>
      </p:pic>
      <p:pic>
        <p:nvPicPr>
          <p:cNvPr id="10" name="Pladsholder til indhold 4">
            <a:extLst>
              <a:ext uri="{FF2B5EF4-FFF2-40B4-BE49-F238E27FC236}">
                <a16:creationId xmlns:a16="http://schemas.microsoft.com/office/drawing/2014/main" id="{76732C29-381D-4027-8978-0D3131640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1" t="5001" r="13373" b="1646"/>
          <a:stretch/>
        </p:blipFill>
        <p:spPr>
          <a:xfrm>
            <a:off x="6248747" y="734916"/>
            <a:ext cx="1981741" cy="178996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8689802-5CCA-4767-B744-B3C0D3E84211}"/>
              </a:ext>
            </a:extLst>
          </p:cNvPr>
          <p:cNvSpPr/>
          <p:nvPr/>
        </p:nvSpPr>
        <p:spPr>
          <a:xfrm rot="1459262">
            <a:off x="7412352" y="2192953"/>
            <a:ext cx="341348" cy="226784"/>
          </a:xfrm>
          <a:prstGeom prst="ellipse">
            <a:avLst/>
          </a:prstGeom>
          <a:solidFill>
            <a:srgbClr val="006A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15D953B-A524-4982-A8EE-47ED72E32645}"/>
              </a:ext>
            </a:extLst>
          </p:cNvPr>
          <p:cNvSpPr/>
          <p:nvPr/>
        </p:nvSpPr>
        <p:spPr>
          <a:xfrm rot="1459262">
            <a:off x="6829483" y="1239435"/>
            <a:ext cx="1120675" cy="562392"/>
          </a:xfrm>
          <a:prstGeom prst="ellipse">
            <a:avLst/>
          </a:prstGeom>
          <a:solidFill>
            <a:srgbClr val="006A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2880063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071" y="38693"/>
            <a:ext cx="5559749" cy="398639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r>
              <a:rPr lang="da-DK" dirty="0"/>
              <a:t>Udvikling af frontotemporal demens (FTD)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4375" y="528752"/>
            <a:ext cx="4457700" cy="4227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/>
          </a:p>
          <a:p>
            <a:r>
              <a:rPr lang="da-DK" dirty="0"/>
              <a:t>Hukommelsen bliver med tiden også påvirket</a:t>
            </a:r>
          </a:p>
          <a:p>
            <a:r>
              <a:rPr lang="da-DK" dirty="0"/>
              <a:t>Manglende fornemmelse for sociale normer</a:t>
            </a:r>
            <a:br>
              <a:rPr lang="da-DK" dirty="0"/>
            </a:br>
            <a:r>
              <a:rPr lang="da-DK" dirty="0"/>
              <a:t> – det kan blive svært at være i sociale sammenhænge</a:t>
            </a:r>
          </a:p>
          <a:p>
            <a:r>
              <a:rPr lang="da-DK" dirty="0"/>
              <a:t>Nedsat interesse for omgivelser, familie og venner </a:t>
            </a:r>
            <a:br>
              <a:rPr lang="da-DK" dirty="0"/>
            </a:br>
            <a:r>
              <a:rPr lang="da-DK" dirty="0"/>
              <a:t>kan af andre opfattes som ligegyldighed</a:t>
            </a:r>
          </a:p>
          <a:p>
            <a:r>
              <a:rPr lang="da-DK" dirty="0"/>
              <a:t>Tiltagende planløs og uovervejet adfærd, som kan være præget af gentagelser og ritualer </a:t>
            </a:r>
          </a:p>
          <a:p>
            <a:r>
              <a:rPr lang="da-DK" dirty="0"/>
              <a:t>Personen med FTD kan være meget passiv og inaktiv</a:t>
            </a:r>
          </a:p>
          <a:p>
            <a:r>
              <a:rPr lang="da-DK" dirty="0"/>
              <a:t>Besvær med at erkende og være bevidst om </a:t>
            </a:r>
            <a:br>
              <a:rPr lang="da-DK" dirty="0"/>
            </a:br>
            <a:r>
              <a:rPr lang="da-DK" dirty="0"/>
              <a:t>egen sygdom.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B845BD-B9B2-443E-BE6E-4401E43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0A9B82-872A-4298-9E8E-F87925A1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4026ECC5-5B8A-46C5-956B-4A9F7EADDA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1" t="5001" r="13373" b="1646"/>
          <a:stretch/>
        </p:blipFill>
        <p:spPr>
          <a:xfrm>
            <a:off x="5697243" y="2219339"/>
            <a:ext cx="2747893" cy="248196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E8FCDD5-E05E-4615-97D8-F9621E69E330}"/>
              </a:ext>
            </a:extLst>
          </p:cNvPr>
          <p:cNvSpPr/>
          <p:nvPr/>
        </p:nvSpPr>
        <p:spPr>
          <a:xfrm rot="1459262">
            <a:off x="6096115" y="2724469"/>
            <a:ext cx="1264530" cy="786220"/>
          </a:xfrm>
          <a:prstGeom prst="ellipse">
            <a:avLst/>
          </a:prstGeom>
          <a:solidFill>
            <a:srgbClr val="CE1B2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2991042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Effekt af medicin mod Alzheimers sygdom</a:t>
            </a:r>
            <a:endParaRPr lang="da-DK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1600" y="4101609"/>
            <a:ext cx="6457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1500" dirty="0">
                <a:latin typeface="Tahoma" pitchFamily="34" charset="0"/>
              </a:rPr>
              <a:t>			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1E2581-635D-4149-A75C-44369FA2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C49C31C-2D32-4DE7-87E3-93320336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51" name="Pladsholder til indhold 6">
            <a:extLst>
              <a:ext uri="{FF2B5EF4-FFF2-40B4-BE49-F238E27FC236}">
                <a16:creationId xmlns:a16="http://schemas.microsoft.com/office/drawing/2014/main" id="{3C05940C-1984-478F-A480-C2818A2B4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1" y="641074"/>
            <a:ext cx="6349964" cy="41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4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76276"/>
            <a:ext cx="6858000" cy="3780263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484109" y="7330"/>
            <a:ext cx="3213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100" b="1" dirty="0">
                <a:solidFill>
                  <a:schemeClr val="bg1"/>
                </a:solidFill>
                <a:latin typeface="+mj-lt"/>
              </a:rPr>
              <a:t>Model af udviklingen af AD</a:t>
            </a:r>
            <a:endParaRPr lang="da-DK" sz="3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Lige pilforbindelse 7"/>
          <p:cNvCxnSpPr/>
          <p:nvPr/>
        </p:nvCxnSpPr>
        <p:spPr>
          <a:xfrm>
            <a:off x="1817694" y="4461960"/>
            <a:ext cx="37804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3383869" y="451596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10-20 år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817695" y="951570"/>
            <a:ext cx="1674185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sz="1350" dirty="0">
              <a:solidFill>
                <a:srgbClr val="000000"/>
              </a:solidFill>
              <a:latin typeface="Mari" pitchFamily="34" charset="0"/>
            </a:endParaRPr>
          </a:p>
          <a:p>
            <a:endParaRPr lang="da-DK" sz="1350" dirty="0">
              <a:solidFill>
                <a:srgbClr val="000000"/>
              </a:solidFill>
              <a:latin typeface="Mari" pitchFamily="34" charset="0"/>
            </a:endParaRPr>
          </a:p>
          <a:p>
            <a:endParaRPr lang="da-DK" sz="1350" dirty="0">
              <a:solidFill>
                <a:srgbClr val="000000"/>
              </a:solidFill>
              <a:latin typeface="Mari" pitchFamily="34" charset="0"/>
            </a:endParaRPr>
          </a:p>
          <a:p>
            <a:endParaRPr lang="da-DK" sz="1350" dirty="0">
              <a:solidFill>
                <a:srgbClr val="000000"/>
              </a:solidFill>
              <a:latin typeface="Mari" pitchFamily="34" charset="0"/>
            </a:endParaRPr>
          </a:p>
          <a:p>
            <a:endParaRPr lang="da-DK" sz="1350" dirty="0">
              <a:solidFill>
                <a:srgbClr val="000000"/>
              </a:solidFill>
              <a:latin typeface="Mari" pitchFamily="34" charset="0"/>
            </a:endParaRPr>
          </a:p>
          <a:p>
            <a:endParaRPr lang="da-DK" sz="1350" dirty="0">
              <a:solidFill>
                <a:srgbClr val="000000"/>
              </a:solidFill>
              <a:latin typeface="Mari" pitchFamily="34" charset="0"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2303748" y="37058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Aβ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275857" y="3003799"/>
            <a:ext cx="136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Nervecelle</a:t>
            </a:r>
          </a:p>
          <a:p>
            <a:r>
              <a:rPr lang="da-DK" dirty="0">
                <a:solidFill>
                  <a:srgbClr val="000000"/>
                </a:solidFill>
              </a:rPr>
              <a:t>ødelæggelse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4896037" y="289578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Demens</a:t>
            </a:r>
          </a:p>
        </p:txBody>
      </p:sp>
      <p:grpSp>
        <p:nvGrpSpPr>
          <p:cNvPr id="19" name="Grupper 18"/>
          <p:cNvGrpSpPr/>
          <p:nvPr/>
        </p:nvGrpSpPr>
        <p:grpSpPr>
          <a:xfrm>
            <a:off x="2002135" y="779620"/>
            <a:ext cx="4868426" cy="2168432"/>
            <a:chOff x="1145512" y="1039492"/>
            <a:chExt cx="6491235" cy="2891243"/>
          </a:xfrm>
        </p:grpSpPr>
        <p:sp>
          <p:nvSpPr>
            <p:cNvPr id="10" name="Tekstfelt 9"/>
            <p:cNvSpPr txBox="1"/>
            <p:nvPr/>
          </p:nvSpPr>
          <p:spPr>
            <a:xfrm>
              <a:off x="5940152" y="1772816"/>
              <a:ext cx="1696595" cy="8617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a-DK" dirty="0"/>
                <a:t>Nuværende forsøg</a:t>
              </a:r>
            </a:p>
          </p:txBody>
        </p:sp>
        <p:sp>
          <p:nvSpPr>
            <p:cNvPr id="17" name="Tekstfelt 16"/>
            <p:cNvSpPr txBox="1"/>
            <p:nvPr/>
          </p:nvSpPr>
          <p:spPr>
            <a:xfrm>
              <a:off x="1145512" y="3068960"/>
              <a:ext cx="1698295" cy="8617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a-DK" dirty="0"/>
                <a:t>Fremtidige forsøg</a:t>
              </a:r>
            </a:p>
          </p:txBody>
        </p:sp>
        <p:sp>
          <p:nvSpPr>
            <p:cNvPr id="18" name="Cirkulær pil 17"/>
            <p:cNvSpPr/>
            <p:nvPr/>
          </p:nvSpPr>
          <p:spPr>
            <a:xfrm rot="20261595" flipH="1">
              <a:off x="2333427" y="1039492"/>
              <a:ext cx="3862645" cy="2625350"/>
            </a:xfrm>
            <a:prstGeom prst="circularArrow">
              <a:avLst>
                <a:gd name="adj1" fmla="val 13423"/>
                <a:gd name="adj2" fmla="val 1142319"/>
                <a:gd name="adj3" fmla="val 20472916"/>
                <a:gd name="adj4" fmla="val 10800000"/>
                <a:gd name="adj5" fmla="val 12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 dirty="0">
                <a:solidFill>
                  <a:schemeClr val="tx1"/>
                </a:solidFill>
                <a:latin typeface="Mari" pitchFamily="34" charset="0"/>
              </a:endParaRPr>
            </a:p>
          </p:txBody>
        </p:sp>
      </p:grp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3F755C8-5571-40B1-A15B-32EA85F911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278B73F-8433-4768-B184-5F7A91C72E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BB9028C-68BE-4E7F-8C22-0CC6B7F34D18}"/>
              </a:ext>
            </a:extLst>
          </p:cNvPr>
          <p:cNvSpPr/>
          <p:nvPr/>
        </p:nvSpPr>
        <p:spPr>
          <a:xfrm>
            <a:off x="6455204" y="4499774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50" b="1" dirty="0"/>
              <a:t>Figur: Jack et al., 2013</a:t>
            </a:r>
            <a:r>
              <a:rPr lang="da-DK" sz="1200" b="1" dirty="0"/>
              <a:t> </a:t>
            </a:r>
            <a:endParaRPr lang="da-DK" sz="1050" b="1" dirty="0"/>
          </a:p>
        </p:txBody>
      </p:sp>
    </p:spTree>
    <p:extLst>
      <p:ext uri="{BB962C8B-B14F-4D97-AF65-F5344CB8AC3E}">
        <p14:creationId xmlns:p14="http://schemas.microsoft.com/office/powerpoint/2010/main" val="27909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E3049-F24E-4179-AA2D-1D7A91CE1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450420"/>
            <a:ext cx="5829300" cy="1413413"/>
          </a:xfrm>
        </p:spPr>
        <p:txBody>
          <a:bodyPr/>
          <a:lstStyle/>
          <a:p>
            <a:r>
              <a:rPr lang="da-DK" dirty="0"/>
              <a:t>Hjernen og demens</a:t>
            </a:r>
          </a:p>
        </p:txBody>
      </p:sp>
    </p:spTree>
    <p:extLst>
      <p:ext uri="{BB962C8B-B14F-4D97-AF65-F5344CB8AC3E}">
        <p14:creationId xmlns:p14="http://schemas.microsoft.com/office/powerpoint/2010/main" val="42193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Hjernen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0502" y="1208535"/>
            <a:ext cx="7470721" cy="3498850"/>
          </a:xfrm>
        </p:spPr>
        <p:txBody>
          <a:bodyPr>
            <a:normAutofit/>
          </a:bodyPr>
          <a:lstStyle/>
          <a:p>
            <a:r>
              <a:rPr lang="da-DK" altLang="da-DK" dirty="0"/>
              <a:t>Menneskets hjerne vejer 1300-1400 g og flyder frit i en beskyttende hjernevæske.</a:t>
            </a:r>
          </a:p>
          <a:p>
            <a:endParaRPr lang="da-DK" altLang="da-DK" dirty="0"/>
          </a:p>
          <a:p>
            <a:r>
              <a:rPr lang="da-DK" altLang="da-DK" dirty="0"/>
              <a:t>Hjernen er aldrig i hvile. Den modtager konstant informationer fra omverdenen, som skal bearbejdes, sorteres og vurderes.</a:t>
            </a:r>
          </a:p>
          <a:p>
            <a:endParaRPr lang="da-DK" altLang="da-DK" dirty="0"/>
          </a:p>
          <a:p>
            <a:r>
              <a:rPr lang="da-DK" altLang="da-DK" b="1" dirty="0"/>
              <a:t>Hjernen styrer vores: </a:t>
            </a:r>
          </a:p>
          <a:p>
            <a:pPr lvl="2"/>
            <a:r>
              <a:rPr lang="da-DK" altLang="da-DK" sz="1350" dirty="0"/>
              <a:t>intellektuelle funktioner</a:t>
            </a:r>
          </a:p>
          <a:p>
            <a:pPr lvl="2"/>
            <a:r>
              <a:rPr lang="da-DK" altLang="da-DK" sz="1350" dirty="0"/>
              <a:t>bevægelser</a:t>
            </a:r>
          </a:p>
          <a:p>
            <a:pPr lvl="2"/>
            <a:r>
              <a:rPr lang="da-DK" altLang="da-DK" sz="1350" dirty="0"/>
              <a:t>følelsesliv </a:t>
            </a:r>
          </a:p>
          <a:p>
            <a:pPr lvl="2"/>
            <a:r>
              <a:rPr lang="da-DK" altLang="da-DK" sz="1350" dirty="0"/>
              <a:t>basale livsvigtige funktioner som søvn, vejrtrækning og hjertets pumpefunktion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673971" y="669990"/>
            <a:ext cx="5915025" cy="391355"/>
          </a:xfrm>
        </p:spPr>
        <p:txBody>
          <a:bodyPr/>
          <a:lstStyle/>
          <a:p>
            <a:r>
              <a:rPr lang="da-DK" b="1" dirty="0"/>
              <a:t>Fakta:</a:t>
            </a:r>
          </a:p>
        </p:txBody>
      </p:sp>
      <p:pic>
        <p:nvPicPr>
          <p:cNvPr id="8" name="Pladsholder til indhold 4">
            <a:extLst>
              <a:ext uri="{FF2B5EF4-FFF2-40B4-BE49-F238E27FC236}">
                <a16:creationId xmlns:a16="http://schemas.microsoft.com/office/drawing/2014/main" id="{C9395581-C253-4561-82E3-D7150B257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1" t="5001" r="13373" b="1646"/>
          <a:stretch/>
        </p:blipFill>
        <p:spPr>
          <a:xfrm>
            <a:off x="6407332" y="2358411"/>
            <a:ext cx="2341716" cy="2115099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969902-303B-441F-8DEB-2D375B89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6656D2-8252-45E6-BE9F-ADD18D43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</p:spTree>
    <p:extLst>
      <p:ext uri="{BB962C8B-B14F-4D97-AF65-F5344CB8AC3E}">
        <p14:creationId xmlns:p14="http://schemas.microsoft.com/office/powerpoint/2010/main" val="313895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624" y="57315"/>
            <a:ext cx="5582585" cy="415992"/>
          </a:xfrm>
        </p:spPr>
        <p:txBody>
          <a:bodyPr/>
          <a:lstStyle/>
          <a:p>
            <a:r>
              <a:rPr lang="da-DK" altLang="da-DK" dirty="0"/>
              <a:t>Hjernen udvikler sig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6215" y="1208307"/>
            <a:ext cx="5915025" cy="365300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a-DK" dirty="0"/>
              <a:t>Grundlæggende er hjernen færdigudviklet ved 20-25 års alderen.</a:t>
            </a:r>
          </a:p>
          <a:p>
            <a:pPr marL="0" indent="0">
              <a:buNone/>
              <a:defRPr/>
            </a:pPr>
            <a:br>
              <a:rPr lang="da-DK" dirty="0"/>
            </a:br>
            <a:r>
              <a:rPr lang="da-DK" b="1" dirty="0"/>
              <a:t>Men:</a:t>
            </a:r>
            <a:endParaRPr lang="da-DK" dirty="0"/>
          </a:p>
          <a:p>
            <a:pPr>
              <a:defRPr/>
            </a:pPr>
            <a:r>
              <a:rPr lang="da-DK" dirty="0"/>
              <a:t>Hjernen forandrer sig hele livet </a:t>
            </a:r>
          </a:p>
          <a:p>
            <a:pPr>
              <a:defRPr/>
            </a:pPr>
            <a:r>
              <a:rPr lang="da-DK" dirty="0"/>
              <a:t>Der dannes nye nerveceller hele livet</a:t>
            </a:r>
          </a:p>
          <a:p>
            <a:pPr>
              <a:defRPr/>
            </a:pPr>
            <a:r>
              <a:rPr lang="da-DK" dirty="0"/>
              <a:t>Der dannes nye nervenetværk hele livet</a:t>
            </a:r>
          </a:p>
          <a:p>
            <a:endParaRPr lang="da-DK" sz="18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26211" y="613218"/>
            <a:ext cx="5915025" cy="415992"/>
          </a:xfrm>
        </p:spPr>
        <p:txBody>
          <a:bodyPr/>
          <a:lstStyle/>
          <a:p>
            <a:r>
              <a:rPr lang="da-DK" b="1" dirty="0"/>
              <a:t>Hjernen udvikler sig og ændrer sig gennem hele livet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87598B-932E-40CB-A2EE-0ECD4452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2DBA35-3F5A-41C1-838A-83BE506B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 dirty="0"/>
              <a:t>Billedmateriale: Nationalt Videnscenter for Demens / Colourbox.dk / Commons Wikimedia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F600FAE-5BF8-4275-AF8E-8E3773E0E7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192" y="2314431"/>
            <a:ext cx="2871328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53F27E7-1DB1-4DAA-8044-277ECFF77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1" t="5001" r="13373" b="1646"/>
          <a:stretch/>
        </p:blipFill>
        <p:spPr>
          <a:xfrm>
            <a:off x="2775863" y="1730311"/>
            <a:ext cx="3348372" cy="3024336"/>
          </a:xfrm>
          <a:prstGeom prst="rect">
            <a:avLst/>
          </a:prstGeom>
        </p:spPr>
      </p:pic>
      <p:sp>
        <p:nvSpPr>
          <p:cNvPr id="6" name="Tekstboks 9">
            <a:extLst>
              <a:ext uri="{FF2B5EF4-FFF2-40B4-BE49-F238E27FC236}">
                <a16:creationId xmlns:a16="http://schemas.microsoft.com/office/drawing/2014/main" id="{B5CF5474-38C0-4653-880F-114DE21804EA}"/>
              </a:ext>
            </a:extLst>
          </p:cNvPr>
          <p:cNvSpPr txBox="1"/>
          <p:nvPr/>
        </p:nvSpPr>
        <p:spPr>
          <a:xfrm>
            <a:off x="1457355" y="1626987"/>
            <a:ext cx="1591384" cy="72243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200" dirty="0">
                <a:solidFill>
                  <a:schemeClr val="accent4"/>
                </a:solidFill>
              </a:rPr>
              <a:t>Pandelap </a:t>
            </a:r>
          </a:p>
          <a:p>
            <a:r>
              <a:rPr lang="da-DK" sz="1050" dirty="0"/>
              <a:t>Skaber tanker, løser problemer og laver planer  ”personligheden”</a:t>
            </a:r>
          </a:p>
        </p:txBody>
      </p:sp>
      <p:sp>
        <p:nvSpPr>
          <p:cNvPr id="7" name="Tekstboks 20">
            <a:extLst>
              <a:ext uri="{FF2B5EF4-FFF2-40B4-BE49-F238E27FC236}">
                <a16:creationId xmlns:a16="http://schemas.microsoft.com/office/drawing/2014/main" id="{9A7D4A99-2819-41A4-8088-6ED4B88EC457}"/>
              </a:ext>
            </a:extLst>
          </p:cNvPr>
          <p:cNvSpPr txBox="1"/>
          <p:nvPr/>
        </p:nvSpPr>
        <p:spPr>
          <a:xfrm>
            <a:off x="3383868" y="763368"/>
            <a:ext cx="1944216" cy="56890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200" dirty="0">
                <a:solidFill>
                  <a:schemeClr val="accent4"/>
                </a:solidFill>
              </a:rPr>
              <a:t>Motorisk hjernebark </a:t>
            </a:r>
          </a:p>
          <a:p>
            <a:r>
              <a:rPr lang="da-DK" sz="1050" dirty="0"/>
              <a:t>Styrer frivillige bevægelser</a:t>
            </a:r>
          </a:p>
        </p:txBody>
      </p:sp>
      <p:sp>
        <p:nvSpPr>
          <p:cNvPr id="8" name="Tekstboks 19">
            <a:extLst>
              <a:ext uri="{FF2B5EF4-FFF2-40B4-BE49-F238E27FC236}">
                <a16:creationId xmlns:a16="http://schemas.microsoft.com/office/drawing/2014/main" id="{355C8C8D-35BA-4070-91E9-2E6BE75BEBF7}"/>
              </a:ext>
            </a:extLst>
          </p:cNvPr>
          <p:cNvSpPr txBox="1"/>
          <p:nvPr/>
        </p:nvSpPr>
        <p:spPr>
          <a:xfrm>
            <a:off x="5328085" y="1237171"/>
            <a:ext cx="2300288" cy="421481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200" dirty="0">
                <a:solidFill>
                  <a:srgbClr val="CE1B22"/>
                </a:solidFill>
              </a:rPr>
              <a:t>Sensorisk hjernebark </a:t>
            </a:r>
          </a:p>
          <a:p>
            <a:r>
              <a:rPr lang="da-DK" sz="1050" dirty="0"/>
              <a:t>Tolker sanseoplevelser fra kroppen</a:t>
            </a:r>
            <a:endParaRPr lang="da-DK" sz="1125" dirty="0"/>
          </a:p>
          <a:p>
            <a:endParaRPr lang="da-DK" sz="1500" dirty="0" err="1"/>
          </a:p>
        </p:txBody>
      </p:sp>
      <p:sp>
        <p:nvSpPr>
          <p:cNvPr id="9" name="Tekstboks 7">
            <a:extLst>
              <a:ext uri="{FF2B5EF4-FFF2-40B4-BE49-F238E27FC236}">
                <a16:creationId xmlns:a16="http://schemas.microsoft.com/office/drawing/2014/main" id="{FFFBA03C-F6D1-4AEB-AB04-541E50AB2326}"/>
              </a:ext>
            </a:extLst>
          </p:cNvPr>
          <p:cNvSpPr txBox="1"/>
          <p:nvPr/>
        </p:nvSpPr>
        <p:spPr>
          <a:xfrm>
            <a:off x="6124235" y="2139702"/>
            <a:ext cx="1773382" cy="609600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200" dirty="0">
                <a:solidFill>
                  <a:schemeClr val="accent4"/>
                </a:solidFill>
              </a:rPr>
              <a:t>Isselap </a:t>
            </a:r>
          </a:p>
          <a:p>
            <a:r>
              <a:rPr lang="da-DK" sz="1050" dirty="0"/>
              <a:t>Skaber rumlig opfattelse og bearbejder synsindtryk</a:t>
            </a:r>
          </a:p>
        </p:txBody>
      </p:sp>
      <p:sp>
        <p:nvSpPr>
          <p:cNvPr id="10" name="Tekstboks 8">
            <a:extLst>
              <a:ext uri="{FF2B5EF4-FFF2-40B4-BE49-F238E27FC236}">
                <a16:creationId xmlns:a16="http://schemas.microsoft.com/office/drawing/2014/main" id="{79CB69F6-C13B-4BC8-B74F-E570FA5EFB02}"/>
              </a:ext>
            </a:extLst>
          </p:cNvPr>
          <p:cNvSpPr txBox="1"/>
          <p:nvPr/>
        </p:nvSpPr>
        <p:spPr>
          <a:xfrm>
            <a:off x="6221247" y="3997300"/>
            <a:ext cx="1579360" cy="54536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200" dirty="0">
                <a:solidFill>
                  <a:schemeClr val="accent4"/>
                </a:solidFill>
              </a:rPr>
              <a:t>Nakkelap</a:t>
            </a:r>
          </a:p>
          <a:p>
            <a:r>
              <a:rPr lang="da-DK" sz="1050" dirty="0"/>
              <a:t>Tolker synsindtryk</a:t>
            </a:r>
            <a:endParaRPr lang="da-DK" sz="1125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F2499C1-8AC8-41E7-87A1-20C446BBE75D}"/>
              </a:ext>
            </a:extLst>
          </p:cNvPr>
          <p:cNvSpPr/>
          <p:nvPr/>
        </p:nvSpPr>
        <p:spPr>
          <a:xfrm>
            <a:off x="1553633" y="3997300"/>
            <a:ext cx="22424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4"/>
                </a:solidFill>
              </a:rPr>
              <a:t>Tindingelap </a:t>
            </a:r>
            <a:br>
              <a:rPr lang="da-DK" sz="1350" dirty="0"/>
            </a:br>
            <a:r>
              <a:rPr lang="da-DK" sz="1050" dirty="0"/>
              <a:t>Former og lagrer erindringer (hukommelse)</a:t>
            </a:r>
            <a:endParaRPr lang="da-DK" sz="1350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5D731CE-3D79-4524-9203-9EE9F80A154F}"/>
              </a:ext>
            </a:extLst>
          </p:cNvPr>
          <p:cNvCxnSpPr>
            <a:cxnSpLocks/>
          </p:cNvCxnSpPr>
          <p:nvPr/>
        </p:nvCxnSpPr>
        <p:spPr>
          <a:xfrm>
            <a:off x="3869922" y="1182553"/>
            <a:ext cx="378042" cy="849137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85BED030-371D-45EF-AB2D-FAC85A931BD7}"/>
              </a:ext>
            </a:extLst>
          </p:cNvPr>
          <p:cNvSpPr txBox="1"/>
          <p:nvPr/>
        </p:nvSpPr>
        <p:spPr>
          <a:xfrm>
            <a:off x="686647" y="22585"/>
            <a:ext cx="5553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100" b="1" dirty="0">
                <a:solidFill>
                  <a:schemeClr val="bg1"/>
                </a:solidFill>
              </a:rPr>
              <a:t> Inddeling af hjernen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E4E1BA0D-3486-4397-AA8F-1806C48B285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667266" y="1447912"/>
            <a:ext cx="660818" cy="583778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08536C85-BEE8-46C6-B07B-7EFAADF14F83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253046" y="2349426"/>
            <a:ext cx="698774" cy="492354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ADC0BCC4-3E89-4A61-A7B2-12DF51A328FF}"/>
              </a:ext>
            </a:extLst>
          </p:cNvPr>
          <p:cNvCxnSpPr>
            <a:cxnSpLocks/>
          </p:cNvCxnSpPr>
          <p:nvPr/>
        </p:nvCxnSpPr>
        <p:spPr>
          <a:xfrm flipH="1">
            <a:off x="5220072" y="2349426"/>
            <a:ext cx="904163" cy="246177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04D23CB1-896C-4D61-8D37-01BF669E49C9}"/>
              </a:ext>
            </a:extLst>
          </p:cNvPr>
          <p:cNvCxnSpPr>
            <a:cxnSpLocks/>
          </p:cNvCxnSpPr>
          <p:nvPr/>
        </p:nvCxnSpPr>
        <p:spPr>
          <a:xfrm>
            <a:off x="5706127" y="3543858"/>
            <a:ext cx="515120" cy="594066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FE293B58-F313-4F59-B87A-3999D72D03F6}"/>
              </a:ext>
            </a:extLst>
          </p:cNvPr>
          <p:cNvCxnSpPr>
            <a:cxnSpLocks/>
          </p:cNvCxnSpPr>
          <p:nvPr/>
        </p:nvCxnSpPr>
        <p:spPr>
          <a:xfrm flipV="1">
            <a:off x="3275856" y="3737585"/>
            <a:ext cx="783087" cy="485326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B583213-50E1-4552-B4D7-157025C0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z="675"/>
              <a:t>Revideret efterår 2023</a:t>
            </a:r>
            <a:endParaRPr lang="da-DK" sz="675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07B5B1-4797-47BD-BCA6-98938938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z="675"/>
              <a:t>Billedmateriale: Nationalt Videnscenter for Demens / Colourbox.dk / Commons Wikimedia</a:t>
            </a:r>
            <a:endParaRPr lang="da-DK" sz="675" dirty="0"/>
          </a:p>
        </p:txBody>
      </p:sp>
    </p:spTree>
    <p:extLst>
      <p:ext uri="{BB962C8B-B14F-4D97-AF65-F5344CB8AC3E}">
        <p14:creationId xmlns:p14="http://schemas.microsoft.com/office/powerpoint/2010/main" val="409642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demens?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7847" y="1055512"/>
            <a:ext cx="5915025" cy="3538213"/>
          </a:xfrm>
        </p:spPr>
        <p:txBody>
          <a:bodyPr/>
          <a:lstStyle/>
          <a:p>
            <a:pPr marL="257175" indent="-257175"/>
            <a:r>
              <a:rPr lang="da-DK" dirty="0"/>
              <a:t>Demenssygdomme er fremadskridende og viser sig ved </a:t>
            </a:r>
            <a:br>
              <a:rPr lang="da-DK" dirty="0"/>
            </a:br>
            <a:r>
              <a:rPr lang="da-DK" dirty="0"/>
              <a:t>svækkelse af intellektuelle funktioner.</a:t>
            </a:r>
          </a:p>
          <a:p>
            <a:pPr marL="257175" indent="-257175"/>
            <a:endParaRPr lang="da-DK" dirty="0"/>
          </a:p>
          <a:p>
            <a:pPr marL="257175" indent="-257175"/>
            <a:r>
              <a:rPr lang="da-DK" dirty="0"/>
              <a:t>200 forskellige sygdomme kan medføre demens.</a:t>
            </a:r>
          </a:p>
          <a:p>
            <a:pPr marL="257175" indent="-257175"/>
            <a:endParaRPr lang="da-DK" dirty="0"/>
          </a:p>
          <a:p>
            <a:pPr marL="257175" indent="-257175"/>
            <a:r>
              <a:rPr lang="da-DK" dirty="0"/>
              <a:t>Alzheimers sygdom er den hyppigste årsag til demens</a:t>
            </a:r>
          </a:p>
          <a:p>
            <a:pPr marL="257175" indent="-257175"/>
            <a:endParaRPr lang="da-DK" dirty="0"/>
          </a:p>
          <a:p>
            <a:pPr marL="257175" indent="-257175"/>
            <a:r>
              <a:rPr lang="da-DK" dirty="0"/>
              <a:t>80.000 – 90.000 mennesker har demens i Danmark</a:t>
            </a:r>
          </a:p>
          <a:p>
            <a:pPr marL="0" indent="0">
              <a:buNone/>
            </a:pPr>
            <a:endParaRPr lang="da-DK" dirty="0"/>
          </a:p>
          <a:p>
            <a:pPr marL="257175" indent="-257175"/>
            <a:r>
              <a:rPr lang="da-DK" dirty="0"/>
              <a:t>Demens påvirker mennesker forskelligt</a:t>
            </a:r>
          </a:p>
          <a:p>
            <a:pPr marL="257175" indent="-257175"/>
            <a:endParaRPr lang="da-DK" b="1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B1AFD1E-653F-4D87-BB3D-10E1A987C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1" t="5001" r="13373" b="1646"/>
          <a:stretch/>
        </p:blipFill>
        <p:spPr>
          <a:xfrm>
            <a:off x="6202145" y="2284619"/>
            <a:ext cx="2615283" cy="2362191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7BBAF5-9EF6-4B24-8A09-808EB73D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B57DBD-BEFA-4D4E-B9A7-D2887693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ED89D7E-E8F0-44C2-A4E1-386601421D46}"/>
              </a:ext>
            </a:extLst>
          </p:cNvPr>
          <p:cNvSpPr txBox="1"/>
          <p:nvPr/>
        </p:nvSpPr>
        <p:spPr>
          <a:xfrm>
            <a:off x="654376" y="619219"/>
            <a:ext cx="3701989" cy="31293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marL="257175" indent="-257175"/>
            <a:r>
              <a:rPr lang="da-DK" b="1" dirty="0">
                <a:latin typeface="+mj-lt"/>
              </a:rPr>
              <a:t>Demens skyldes sygdom i hjernen</a:t>
            </a:r>
          </a:p>
        </p:txBody>
      </p:sp>
    </p:spTree>
    <p:extLst>
      <p:ext uri="{BB962C8B-B14F-4D97-AF65-F5344CB8AC3E}">
        <p14:creationId xmlns:p14="http://schemas.microsoft.com/office/powerpoint/2010/main" val="706193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NVD skabelon_dansk">
  <a:themeElements>
    <a:clrScheme name="Brugerdefineret 8">
      <a:dk1>
        <a:srgbClr val="000000"/>
      </a:dk1>
      <a:lt1>
        <a:srgbClr val="FFFFFF"/>
      </a:lt1>
      <a:dk2>
        <a:srgbClr val="437763"/>
      </a:dk2>
      <a:lt2>
        <a:srgbClr val="FFFFFF"/>
      </a:lt2>
      <a:accent1>
        <a:srgbClr val="437763"/>
      </a:accent1>
      <a:accent2>
        <a:srgbClr val="E0555A"/>
      </a:accent2>
      <a:accent3>
        <a:srgbClr val="9DBB36"/>
      </a:accent3>
      <a:accent4>
        <a:srgbClr val="BD242A"/>
      </a:accent4>
      <a:accent5>
        <a:srgbClr val="2995A5"/>
      </a:accent5>
      <a:accent6>
        <a:srgbClr val="FCBA12"/>
      </a:accent6>
      <a:hlink>
        <a:srgbClr val="000000"/>
      </a:hlink>
      <a:folHlink>
        <a:srgbClr val="000000"/>
      </a:folHlink>
    </a:clrScheme>
    <a:fontScheme name="NV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BB36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rtlCol="0">
        <a:no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VD template.potx [Read-Only]" id="{EE66486C-858B-403B-ACA9-C4438561CDF6}" vid="{1A7A5E8B-E9C1-48AB-B806-635B32427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NVD skabelon_dansk</Template>
  <TotalTime>325</TotalTime>
  <Words>3427</Words>
  <Application>Microsoft Office PowerPoint</Application>
  <PresentationFormat>Skærmshow (16:9)</PresentationFormat>
  <Paragraphs>519</Paragraphs>
  <Slides>46</Slides>
  <Notes>36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46</vt:i4>
      </vt:variant>
    </vt:vector>
  </HeadingPairs>
  <TitlesOfParts>
    <vt:vector size="53" baseType="lpstr">
      <vt:lpstr>Arial</vt:lpstr>
      <vt:lpstr>Calibri</vt:lpstr>
      <vt:lpstr>Mari</vt:lpstr>
      <vt:lpstr>Tahoma</vt:lpstr>
      <vt:lpstr>Times New Roman</vt:lpstr>
      <vt:lpstr>Verdana</vt:lpstr>
      <vt:lpstr>NVD skabelon_dansk</vt:lpstr>
      <vt:lpstr>Foredragsrække for  personer med demens og pårørende  </vt:lpstr>
      <vt:lpstr>Modul 1 Diagnosen og tiden efter</vt:lpstr>
      <vt:lpstr>Hvad kan du forvente? </vt:lpstr>
      <vt:lpstr>Programmet for i dag</vt:lpstr>
      <vt:lpstr>Hjernen og demens</vt:lpstr>
      <vt:lpstr>Hjernen</vt:lpstr>
      <vt:lpstr>Hjernen udvikler sig</vt:lpstr>
      <vt:lpstr>PowerPoint-præsentation</vt:lpstr>
      <vt:lpstr>Hvad er demens?</vt:lpstr>
      <vt:lpstr>PowerPoint-præsentation</vt:lpstr>
      <vt:lpstr>Forandringer i hjernen </vt:lpstr>
      <vt:lpstr>Udvikling af Alzheimers sygdom </vt:lpstr>
      <vt:lpstr>PowerPoint-præsentation</vt:lpstr>
      <vt:lpstr>Alzheimers sygdom </vt:lpstr>
      <vt:lpstr>Alzheimers sygdom – moderat stadie</vt:lpstr>
      <vt:lpstr>Alzheimers sygdom – moderat stadie</vt:lpstr>
      <vt:lpstr>Socialt samvær og humør</vt:lpstr>
      <vt:lpstr>Andre demenssygdomme</vt:lpstr>
      <vt:lpstr>Ikke altid hukommelsesproblemer</vt:lpstr>
      <vt:lpstr> Vaskulær demens </vt:lpstr>
      <vt:lpstr> Vaskulær demens </vt:lpstr>
      <vt:lpstr>Lewy body demens</vt:lpstr>
      <vt:lpstr>Frontotemporal demens (FTD)</vt:lpstr>
      <vt:lpstr>Frontotemporal demens</vt:lpstr>
      <vt:lpstr>Spørgsmål? </vt:lpstr>
      <vt:lpstr>At forstå og erkende sygdommens påvirkning i dagligdagen  </vt:lpstr>
      <vt:lpstr>Hjernens funktioner </vt:lpstr>
      <vt:lpstr>Hukommelsen</vt:lpstr>
      <vt:lpstr>Personlig hukommelse for hændelser</vt:lpstr>
      <vt:lpstr>Hukommelse om almen faktuel viden</vt:lpstr>
      <vt:lpstr>Funktioner i hjernen, som påvirkes ved demens</vt:lpstr>
      <vt:lpstr>Spørgsmål? </vt:lpstr>
      <vt:lpstr>PowerPoint-præsentation</vt:lpstr>
      <vt:lpstr>Behandling af demenssygdomme</vt:lpstr>
      <vt:lpstr>Demensmedicin</vt:lpstr>
      <vt:lpstr>Opfølgning efter diagnosen</vt:lpstr>
      <vt:lpstr>Opsamling</vt:lpstr>
      <vt:lpstr>Spørgsmål? </vt:lpstr>
      <vt:lpstr>Evaluering </vt:lpstr>
      <vt:lpstr>Tak for i dag</vt:lpstr>
      <vt:lpstr>Ekstra materiale</vt:lpstr>
      <vt:lpstr>Udvikling af vaskulær demens</vt:lpstr>
      <vt:lpstr>Udvikling af Levy body demens</vt:lpstr>
      <vt:lpstr>  Udvikling af frontotemporal demens (FTD)  </vt:lpstr>
      <vt:lpstr>Effekt af medicin mod Alzheimers sygdom</vt:lpstr>
      <vt:lpstr>PowerPoint-præsentation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Kallehauge</dc:creator>
  <cp:lastModifiedBy>Tove-Marie Buk</cp:lastModifiedBy>
  <cp:revision>63</cp:revision>
  <dcterms:created xsi:type="dcterms:W3CDTF">2017-03-07T10:23:34Z</dcterms:created>
  <dcterms:modified xsi:type="dcterms:W3CDTF">2023-09-06T11:41:34Z</dcterms:modified>
</cp:coreProperties>
</file>