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302" r:id="rId2"/>
    <p:sldId id="304" r:id="rId3"/>
    <p:sldId id="305" r:id="rId4"/>
    <p:sldId id="263" r:id="rId5"/>
    <p:sldId id="306" r:id="rId6"/>
    <p:sldId id="264" r:id="rId7"/>
    <p:sldId id="265" r:id="rId8"/>
    <p:sldId id="266" r:id="rId9"/>
    <p:sldId id="267" r:id="rId10"/>
    <p:sldId id="271" r:id="rId11"/>
    <p:sldId id="268" r:id="rId12"/>
    <p:sldId id="269" r:id="rId13"/>
    <p:sldId id="273" r:id="rId14"/>
    <p:sldId id="274" r:id="rId15"/>
    <p:sldId id="275" r:id="rId16"/>
    <p:sldId id="262" r:id="rId17"/>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4660"/>
  </p:normalViewPr>
  <p:slideViewPr>
    <p:cSldViewPr snapToGrid="0" showGuides="1">
      <p:cViewPr varScale="1">
        <p:scale>
          <a:sx n="146" d="100"/>
          <a:sy n="146" d="100"/>
        </p:scale>
        <p:origin x="888" y="108"/>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06-09-2023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06-09-2023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ornungesorg.dk/"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folkekirken.dk/" TargetMode="External"/><Relationship Id="rId4" Type="http://schemas.openxmlformats.org/officeDocument/2006/relationships/hyperlink" Target="https://www.cancer.d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1</a:t>
            </a:fld>
            <a:endParaRPr lang="da-DK" dirty="0"/>
          </a:p>
        </p:txBody>
      </p:sp>
    </p:spTree>
    <p:extLst>
      <p:ext uri="{BB962C8B-B14F-4D97-AF65-F5344CB8AC3E}">
        <p14:creationId xmlns:p14="http://schemas.microsoft.com/office/powerpoint/2010/main" val="53189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45107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358910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Sorgvejviser er udviklet i et samarbejde mellem </a:t>
            </a:r>
            <a:r>
              <a:rPr lang="da-DK" sz="1200" b="0" i="0" kern="1200" dirty="0">
                <a:solidFill>
                  <a:schemeClr val="tx1"/>
                </a:solidFill>
                <a:effectLst/>
                <a:latin typeface="+mn-lt"/>
                <a:ea typeface="+mn-ea"/>
                <a:cs typeface="+mn-cs"/>
              </a:rPr>
              <a:t>Videnscenter for rehabilitering og palliation (REHPA),</a:t>
            </a:r>
            <a:r>
              <a:rPr lang="da-DK" sz="1200" b="0" i="0" u="sng" kern="1200" dirty="0">
                <a:solidFill>
                  <a:schemeClr val="tx1"/>
                </a:solidFill>
                <a:effectLst/>
                <a:latin typeface="+mn-lt"/>
                <a:ea typeface="+mn-ea"/>
                <a:cs typeface="+mn-cs"/>
              </a:rPr>
              <a:t> </a:t>
            </a:r>
            <a:r>
              <a:rPr lang="da-DK" sz="1200" b="0" i="0" u="sng" strike="noStrike" kern="1200" dirty="0">
                <a:solidFill>
                  <a:schemeClr val="tx1"/>
                </a:solidFill>
                <a:effectLst/>
                <a:latin typeface="+mn-lt"/>
                <a:ea typeface="+mn-ea"/>
                <a:cs typeface="+mn-cs"/>
                <a:hlinkClick r:id="rId3"/>
              </a:rPr>
              <a:t>Det Nationale Sorgcenter</a:t>
            </a:r>
            <a:r>
              <a:rPr lang="da-DK" sz="1200" b="0" i="0" u="sng" kern="1200" dirty="0">
                <a:solidFill>
                  <a:schemeClr val="tx1"/>
                </a:solidFill>
                <a:effectLst/>
                <a:latin typeface="+mn-lt"/>
                <a:ea typeface="+mn-ea"/>
                <a:cs typeface="+mn-cs"/>
              </a:rPr>
              <a:t>, </a:t>
            </a:r>
            <a:r>
              <a:rPr lang="da-DK" sz="1200" b="0" i="0" u="sng" strike="noStrike" kern="1200" dirty="0">
                <a:solidFill>
                  <a:schemeClr val="tx1"/>
                </a:solidFill>
                <a:effectLst/>
                <a:latin typeface="+mn-lt"/>
                <a:ea typeface="+mn-ea"/>
                <a:cs typeface="+mn-cs"/>
                <a:hlinkClick r:id="rId4"/>
              </a:rPr>
              <a:t>Kræftens Bekæmpelse</a:t>
            </a:r>
            <a:r>
              <a:rPr lang="da-DK" sz="1200" b="0" i="0" u="sng" kern="1200" dirty="0">
                <a:solidFill>
                  <a:schemeClr val="tx1"/>
                </a:solidFill>
                <a:effectLst/>
                <a:latin typeface="+mn-lt"/>
                <a:ea typeface="+mn-ea"/>
                <a:cs typeface="+mn-cs"/>
              </a:rPr>
              <a:t> og </a:t>
            </a:r>
            <a:r>
              <a:rPr lang="da-DK" sz="1200" b="0" i="0" u="sng" strike="noStrike" kern="1200" dirty="0">
                <a:solidFill>
                  <a:schemeClr val="tx1"/>
                </a:solidFill>
                <a:effectLst/>
                <a:latin typeface="+mn-lt"/>
                <a:ea typeface="+mn-ea"/>
                <a:cs typeface="+mn-cs"/>
                <a:hlinkClick r:id="rId5"/>
              </a:rPr>
              <a:t>Folkekirken</a:t>
            </a:r>
            <a:r>
              <a:rPr lang="da-DK" sz="1200" b="0" i="0" u="sng" strike="noStrike" kern="1200" dirty="0">
                <a:solidFill>
                  <a:schemeClr val="tx1"/>
                </a:solidFill>
                <a:effectLst/>
                <a:latin typeface="+mn-lt"/>
                <a:ea typeface="+mn-ea"/>
                <a:cs typeface="+mn-cs"/>
              </a:rPr>
              <a:t>. </a:t>
            </a:r>
            <a:r>
              <a:rPr lang="da-DK" sz="1200" b="0" i="0" u="none" strike="noStrike" kern="1200" dirty="0">
                <a:solidFill>
                  <a:schemeClr val="tx1"/>
                </a:solidFill>
                <a:effectLst/>
                <a:latin typeface="+mn-lt"/>
                <a:ea typeface="+mn-ea"/>
                <a:cs typeface="+mn-cs"/>
              </a:rPr>
              <a:t>Sorgvejviser.dk erstatter </a:t>
            </a:r>
            <a:r>
              <a:rPr lang="da-DK" sz="1200" b="0" i="0" kern="1200" dirty="0" err="1">
                <a:solidFill>
                  <a:schemeClr val="tx1"/>
                </a:solidFill>
                <a:effectLst/>
                <a:latin typeface="+mn-lt"/>
                <a:ea typeface="+mn-ea"/>
                <a:cs typeface="+mn-cs"/>
              </a:rPr>
              <a:t>REHPA’s</a:t>
            </a:r>
            <a:r>
              <a:rPr lang="da-DK" sz="1200" b="0" i="0" kern="1200" dirty="0">
                <a:solidFill>
                  <a:schemeClr val="tx1"/>
                </a:solidFill>
                <a:effectLst/>
                <a:latin typeface="+mn-lt"/>
                <a:ea typeface="+mn-ea"/>
                <a:cs typeface="+mn-cs"/>
              </a:rPr>
              <a:t> Sorgstøtteguide, som nu er lukket.</a:t>
            </a:r>
            <a:endParaRPr lang="da-DK" u="none" dirty="0"/>
          </a:p>
        </p:txBody>
      </p:sp>
      <p:sp>
        <p:nvSpPr>
          <p:cNvPr id="4" name="Pladsholder til slidenummer 3"/>
          <p:cNvSpPr>
            <a:spLocks noGrp="1"/>
          </p:cNvSpPr>
          <p:nvPr>
            <p:ph type="sldNum" sz="quarter" idx="10"/>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1129781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0463D444-1F49-4EDE-A8C0-7A08DBF8C67D}" type="datetime2">
              <a:rPr lang="da-DK" smtClean="0"/>
              <a:t>6.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2B3307CC-5CB5-45E9-9963-C912054B8200}" type="datetime2">
              <a:rPr lang="da-DK" smtClean="0"/>
              <a:t>6.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titeltypografien i masteren</a:t>
            </a:r>
          </a:p>
        </p:txBody>
      </p:sp>
      <p:pic>
        <p:nvPicPr>
          <p:cNvPr id="6" name="Billede 5">
            <a:extLst>
              <a:ext uri="{FF2B5EF4-FFF2-40B4-BE49-F238E27FC236}">
                <a16:creationId xmlns:a16="http://schemas.microsoft.com/office/drawing/2014/main" id="{5EB15442-997A-4FC3-995F-282A5F38DF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7975" y="4567287"/>
            <a:ext cx="1517873" cy="426597"/>
          </a:xfrm>
          <a:prstGeom prst="rect">
            <a:avLst/>
          </a:prstGeom>
        </p:spPr>
      </p:pic>
    </p:spTree>
    <p:extLst>
      <p:ext uri="{BB962C8B-B14F-4D97-AF65-F5344CB8AC3E}">
        <p14:creationId xmlns:p14="http://schemas.microsoft.com/office/powerpoint/2010/main" val="56666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3E60390F-487D-41BA-87F2-0E55180463A7}" type="datetime2">
              <a:rPr lang="da-DK" smtClean="0"/>
              <a:t>6.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8C86462-01DC-48A4-91C1-EEA79BD0BA60}" type="datetime2">
              <a:rPr lang="da-DK" smtClean="0"/>
              <a:t>6.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fld id="{586C84A1-6A39-475A-AA88-CCE5E5257D5B}" type="datetime2">
              <a:rPr lang="da-DK" smtClean="0"/>
              <a:t>6.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fld id="{843BD15C-6318-4BA3-AFD7-279C401607CC}" type="datetime2">
              <a:rPr lang="da-DK" smtClean="0"/>
              <a:t>6. september 2023</a:t>
            </a:fld>
            <a:endParaRPr lang="da-DK" dirty="0"/>
          </a:p>
        </p:txBody>
      </p:sp>
      <p:sp>
        <p:nvSpPr>
          <p:cNvPr id="8" name="Footer Placeholder 7"/>
          <p:cNvSpPr>
            <a:spLocks noGrp="1"/>
          </p:cNvSpPr>
          <p:nvPr>
            <p:ph type="ftr" sz="quarter" idx="11"/>
          </p:nvPr>
        </p:nvSpPr>
        <p:spPr/>
        <p:txBody>
          <a:bodyPr/>
          <a:lstStyle/>
          <a:p>
            <a:r>
              <a:rPr lang="da-DK"/>
              <a:t>Jette Kallehauge</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2FF62924-C282-4FB3-B901-BA45725FA179}" type="datetime2">
              <a:rPr lang="da-DK" smtClean="0"/>
              <a:t>6.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8CC77401-02FA-4E92-A157-F1EA97BFC6E5}" type="datetime2">
              <a:rPr lang="da-DK" smtClean="0"/>
              <a:t>6.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43E7-DF88-4C63-AB72-653FEA0D2612}" type="datetime2">
              <a:rPr lang="da-DK" smtClean="0"/>
              <a:t>6. september 2023</a:t>
            </a:fld>
            <a:endParaRPr lang="da-DK" dirty="0"/>
          </a:p>
        </p:txBody>
      </p:sp>
      <p:sp>
        <p:nvSpPr>
          <p:cNvPr id="3" name="Footer Placeholder 2"/>
          <p:cNvSpPr>
            <a:spLocks noGrp="1"/>
          </p:cNvSpPr>
          <p:nvPr>
            <p:ph type="ftr" sz="quarter" idx="11"/>
          </p:nvPr>
        </p:nvSpPr>
        <p:spPr/>
        <p:txBody>
          <a:bodyPr/>
          <a:lstStyle/>
          <a:p>
            <a:r>
              <a:rPr lang="da-DK"/>
              <a:t>Jette Kallehauge</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fld id="{B1564EA8-4A29-458C-84E6-484B46E57720}" type="datetime2">
              <a:rPr lang="da-DK" noProof="0" smtClean="0"/>
              <a:t>6. september 2023</a:t>
            </a:fld>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Jette Kallehauge</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Lst>
  <p:hf sldNum="0"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orgvejviser.d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5829300" cy="1801067"/>
          </a:xfrm>
        </p:spPr>
        <p:txBody>
          <a:bodyPr>
            <a:normAutofit fontScale="90000"/>
          </a:bodyPr>
          <a:lstStyle/>
          <a:p>
            <a:r>
              <a:rPr lang="da-DK" sz="3975" dirty="0"/>
              <a:t>Velkommen</a:t>
            </a:r>
            <a:br>
              <a:rPr lang="da-DK" sz="3975" dirty="0"/>
            </a:br>
            <a:br>
              <a:rPr lang="da-DK" sz="2025" b="0" dirty="0"/>
            </a:br>
            <a:r>
              <a:rPr lang="da-DK" sz="3000" b="0" dirty="0"/>
              <a:t>Pårørendekursus</a:t>
            </a:r>
            <a:br>
              <a:rPr lang="da-DK" sz="3000" b="0" dirty="0"/>
            </a:br>
            <a:br>
              <a:rPr lang="da-DK" sz="3000" b="0" dirty="0"/>
            </a:br>
            <a:r>
              <a:rPr lang="da-DK" sz="3000" b="0" dirty="0"/>
              <a:t>Den sidste tid – og tiden efter</a:t>
            </a:r>
            <a:br>
              <a:rPr lang="da-DK" b="0" dirty="0"/>
            </a:br>
            <a:br>
              <a:rPr lang="da-DK" b="0" dirty="0"/>
            </a:br>
            <a:br>
              <a:rPr lang="da-DK" dirty="0"/>
            </a:br>
            <a:endParaRPr lang="da-DK" sz="2025" b="0" dirty="0"/>
          </a:p>
        </p:txBody>
      </p:sp>
      <p:sp>
        <p:nvSpPr>
          <p:cNvPr id="3" name="Subtitle 2"/>
          <p:cNvSpPr>
            <a:spLocks noGrp="1"/>
          </p:cNvSpPr>
          <p:nvPr>
            <p:ph type="subTitle" idx="1"/>
          </p:nvPr>
        </p:nvSpPr>
        <p:spPr>
          <a:xfrm>
            <a:off x="1657350" y="2801745"/>
            <a:ext cx="5829300" cy="1141606"/>
          </a:xfrm>
        </p:spPr>
        <p:txBody>
          <a:bodyPr>
            <a:normAutofit fontScale="92500" lnSpcReduction="20000"/>
          </a:bodyPr>
          <a:lstStyle/>
          <a:p>
            <a:endParaRPr lang="da-DK" dirty="0"/>
          </a:p>
          <a:p>
            <a:r>
              <a:rPr lang="da-DK" dirty="0"/>
              <a:t>Underviser: XXX</a:t>
            </a:r>
          </a:p>
          <a:p>
            <a:r>
              <a:rPr lang="da-DK" dirty="0"/>
              <a:t>Dato</a:t>
            </a:r>
          </a:p>
          <a:p>
            <a:r>
              <a:rPr lang="da-DK" dirty="0"/>
              <a:t>Sted</a:t>
            </a:r>
          </a:p>
        </p:txBody>
      </p:sp>
    </p:spTree>
    <p:extLst>
      <p:ext uri="{BB962C8B-B14F-4D97-AF65-F5344CB8AC3E}">
        <p14:creationId xmlns:p14="http://schemas.microsoft.com/office/powerpoint/2010/main" val="7173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1E0B6-1B9F-48BE-90B4-C041AB411588}"/>
              </a:ext>
            </a:extLst>
          </p:cNvPr>
          <p:cNvSpPr>
            <a:spLocks noGrp="1"/>
          </p:cNvSpPr>
          <p:nvPr>
            <p:ph type="title"/>
          </p:nvPr>
        </p:nvSpPr>
        <p:spPr/>
        <p:txBody>
          <a:bodyPr/>
          <a:lstStyle/>
          <a:p>
            <a:r>
              <a:rPr lang="da-DK" dirty="0"/>
              <a:t>Udtalelser fra deltagere i sorggruppe</a:t>
            </a:r>
          </a:p>
        </p:txBody>
      </p:sp>
      <p:sp>
        <p:nvSpPr>
          <p:cNvPr id="3" name="Pladsholder til indhold 2">
            <a:extLst>
              <a:ext uri="{FF2B5EF4-FFF2-40B4-BE49-F238E27FC236}">
                <a16:creationId xmlns:a16="http://schemas.microsoft.com/office/drawing/2014/main" id="{56973E30-5330-4F10-A155-3B9072538809}"/>
              </a:ext>
            </a:extLst>
          </p:cNvPr>
          <p:cNvSpPr>
            <a:spLocks noGrp="1"/>
          </p:cNvSpPr>
          <p:nvPr>
            <p:ph idx="1"/>
          </p:nvPr>
        </p:nvSpPr>
        <p:spPr>
          <a:xfrm>
            <a:off x="660899" y="738287"/>
            <a:ext cx="4609963" cy="3953214"/>
          </a:xfrm>
        </p:spPr>
        <p:txBody>
          <a:bodyPr>
            <a:normAutofit/>
          </a:bodyPr>
          <a:lstStyle/>
          <a:p>
            <a:pPr marL="0" indent="0">
              <a:buNone/>
            </a:pPr>
            <a:r>
              <a:rPr lang="da-DK" dirty="0"/>
              <a:t>”Her bliver der lyttet til ens klagesang og skabt plads til sorgens mangfoldige følelser”</a:t>
            </a:r>
          </a:p>
          <a:p>
            <a:pPr marL="0" indent="0">
              <a:buNone/>
            </a:pPr>
            <a:endParaRPr lang="da-DK" dirty="0"/>
          </a:p>
          <a:p>
            <a:pPr marL="0" indent="0">
              <a:buNone/>
            </a:pPr>
            <a:r>
              <a:rPr lang="da-DK" dirty="0"/>
              <a:t>”Mange efterladte oplever samvær med andre efterladte som et frikvarter. Her kan de være sig selv, slippe for at skjule deres tristhed og for følelsen af at skulle ‘tage sig sammen’ eller slippe for at føle sig tvunget til at være ked af det.”</a:t>
            </a:r>
          </a:p>
          <a:p>
            <a:pPr marL="0" indent="0">
              <a:buNone/>
            </a:pPr>
            <a:endParaRPr lang="da-DK" dirty="0"/>
          </a:p>
          <a:p>
            <a:pPr marL="0" indent="0">
              <a:buNone/>
            </a:pPr>
            <a:r>
              <a:rPr lang="da-DK" dirty="0"/>
              <a:t>”Sammen med andre efterladte føler de sig mindre anderledes, fordi de ser at deres tanke og reaktioner er naturlige.”</a:t>
            </a:r>
          </a:p>
        </p:txBody>
      </p:sp>
      <p:sp>
        <p:nvSpPr>
          <p:cNvPr id="4" name="Pladsholder til dato 3">
            <a:extLst>
              <a:ext uri="{FF2B5EF4-FFF2-40B4-BE49-F238E27FC236}">
                <a16:creationId xmlns:a16="http://schemas.microsoft.com/office/drawing/2014/main" id="{629D50F4-492B-4427-B9C3-14A521F7CE1E}"/>
              </a:ext>
            </a:extLst>
          </p:cNvPr>
          <p:cNvSpPr>
            <a:spLocks noGrp="1"/>
          </p:cNvSpPr>
          <p:nvPr>
            <p:ph type="dt" sz="half" idx="10"/>
          </p:nvPr>
        </p:nvSpPr>
        <p:spPr/>
        <p:txBody>
          <a:bodyPr/>
          <a:lstStyle/>
          <a:p>
            <a:r>
              <a:rPr lang="da-DK"/>
              <a:t>Revideret 2023</a:t>
            </a:r>
            <a:endParaRPr lang="da-DK" dirty="0"/>
          </a:p>
        </p:txBody>
      </p:sp>
      <p:sp>
        <p:nvSpPr>
          <p:cNvPr id="5" name="Pladsholder til slidenummer 4">
            <a:extLst>
              <a:ext uri="{FF2B5EF4-FFF2-40B4-BE49-F238E27FC236}">
                <a16:creationId xmlns:a16="http://schemas.microsoft.com/office/drawing/2014/main" id="{7E9E8F60-FF22-45FF-AD30-184273BD83A0}"/>
              </a:ext>
            </a:extLst>
          </p:cNvPr>
          <p:cNvSpPr>
            <a:spLocks noGrp="1"/>
          </p:cNvSpPr>
          <p:nvPr>
            <p:ph type="sldNum" sz="quarter" idx="12"/>
          </p:nvPr>
        </p:nvSpPr>
        <p:spPr/>
        <p:txBody>
          <a:bodyPr/>
          <a:lstStyle/>
          <a:p>
            <a:fld id="{74447C9C-57A8-4003-9066-4A7E6D84F205}" type="slidenum">
              <a:rPr lang="da-DK" smtClean="0"/>
              <a:t>10</a:t>
            </a:fld>
            <a:endParaRPr lang="da-DK" dirty="0"/>
          </a:p>
        </p:txBody>
      </p:sp>
      <p:sp>
        <p:nvSpPr>
          <p:cNvPr id="9" name="Pladsholder til sidefod 8">
            <a:extLst>
              <a:ext uri="{FF2B5EF4-FFF2-40B4-BE49-F238E27FC236}">
                <a16:creationId xmlns:a16="http://schemas.microsoft.com/office/drawing/2014/main" id="{A76F4CDF-46BC-4C94-A62B-7E6079FB1D7B}"/>
              </a:ext>
            </a:extLst>
          </p:cNvPr>
          <p:cNvSpPr>
            <a:spLocks noGrp="1"/>
          </p:cNvSpPr>
          <p:nvPr>
            <p:ph type="ftr" sz="quarter" idx="11"/>
          </p:nvPr>
        </p:nvSpPr>
        <p:spPr>
          <a:xfrm>
            <a:off x="2911673" y="4847566"/>
            <a:ext cx="3365030" cy="273844"/>
          </a:xfrm>
        </p:spPr>
        <p:txBody>
          <a:bodyPr/>
          <a:lstStyle/>
          <a:p>
            <a:r>
              <a:rPr lang="da-DK" dirty="0"/>
              <a:t>Billedmateriale: Nationalt Videnscenter for Demens / Colourbox.dk</a:t>
            </a:r>
          </a:p>
        </p:txBody>
      </p:sp>
      <p:pic>
        <p:nvPicPr>
          <p:cNvPr id="6" name="Billede 5">
            <a:extLst>
              <a:ext uri="{FF2B5EF4-FFF2-40B4-BE49-F238E27FC236}">
                <a16:creationId xmlns:a16="http://schemas.microsoft.com/office/drawing/2014/main" id="{9C968A62-13C2-4C40-8482-7E19D4307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6093" y="2442754"/>
            <a:ext cx="3105306" cy="2070893"/>
          </a:xfrm>
          <a:prstGeom prst="rect">
            <a:avLst/>
          </a:prstGeom>
        </p:spPr>
      </p:pic>
    </p:spTree>
    <p:extLst>
      <p:ext uri="{BB962C8B-B14F-4D97-AF65-F5344CB8AC3E}">
        <p14:creationId xmlns:p14="http://schemas.microsoft.com/office/powerpoint/2010/main" val="396204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2CD86-6719-439C-B8DF-8C1A525B57EE}"/>
              </a:ext>
            </a:extLst>
          </p:cNvPr>
          <p:cNvSpPr>
            <a:spLocks noGrp="1"/>
          </p:cNvSpPr>
          <p:nvPr>
            <p:ph type="ctrTitle"/>
          </p:nvPr>
        </p:nvSpPr>
        <p:spPr>
          <a:xfrm>
            <a:off x="1657350" y="841773"/>
            <a:ext cx="5829300" cy="1413413"/>
          </a:xfrm>
        </p:spPr>
        <p:txBody>
          <a:bodyPr/>
          <a:lstStyle/>
          <a:p>
            <a:br>
              <a:rPr lang="da-DK" dirty="0"/>
            </a:br>
            <a:r>
              <a:rPr lang="da-DK" dirty="0"/>
              <a:t>At komme på fode igen</a:t>
            </a:r>
          </a:p>
        </p:txBody>
      </p:sp>
    </p:spTree>
    <p:extLst>
      <p:ext uri="{BB962C8B-B14F-4D97-AF65-F5344CB8AC3E}">
        <p14:creationId xmlns:p14="http://schemas.microsoft.com/office/powerpoint/2010/main" val="353718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7E74D-F241-440D-8D3C-F4025CBF8B4F}"/>
              </a:ext>
            </a:extLst>
          </p:cNvPr>
          <p:cNvSpPr>
            <a:spLocks noGrp="1"/>
          </p:cNvSpPr>
          <p:nvPr>
            <p:ph type="title"/>
          </p:nvPr>
        </p:nvSpPr>
        <p:spPr/>
        <p:txBody>
          <a:bodyPr/>
          <a:lstStyle/>
          <a:p>
            <a:r>
              <a:rPr lang="da-DK" dirty="0"/>
              <a:t>Forebyggende hjemmebesøg</a:t>
            </a:r>
          </a:p>
        </p:txBody>
      </p:sp>
      <p:sp>
        <p:nvSpPr>
          <p:cNvPr id="3" name="Pladsholder til indhold 2">
            <a:extLst>
              <a:ext uri="{FF2B5EF4-FFF2-40B4-BE49-F238E27FC236}">
                <a16:creationId xmlns:a16="http://schemas.microsoft.com/office/drawing/2014/main" id="{00E1CB09-310F-4874-9CAB-B5B4B43AA337}"/>
              </a:ext>
            </a:extLst>
          </p:cNvPr>
          <p:cNvSpPr>
            <a:spLocks noGrp="1"/>
          </p:cNvSpPr>
          <p:nvPr>
            <p:ph idx="1"/>
          </p:nvPr>
        </p:nvSpPr>
        <p:spPr>
          <a:xfrm>
            <a:off x="719684" y="2232117"/>
            <a:ext cx="5915025" cy="2060972"/>
          </a:xfrm>
        </p:spPr>
        <p:txBody>
          <a:bodyPr>
            <a:normAutofit lnSpcReduction="10000"/>
          </a:bodyPr>
          <a:lstStyle/>
          <a:p>
            <a:pPr marL="0" indent="0">
              <a:buNone/>
            </a:pPr>
            <a:endParaRPr lang="da-DK" dirty="0"/>
          </a:p>
          <a:p>
            <a:pPr marL="0" indent="0">
              <a:buNone/>
            </a:pPr>
            <a:r>
              <a:rPr lang="da-DK" b="1" dirty="0"/>
              <a:t>Forebyggelseskonsulenten kan:</a:t>
            </a:r>
            <a:endParaRPr lang="da-DK" dirty="0"/>
          </a:p>
          <a:p>
            <a:r>
              <a:rPr lang="da-DK" dirty="0"/>
              <a:t>Lytte til dig og netop dine behov</a:t>
            </a:r>
          </a:p>
          <a:p>
            <a:r>
              <a:rPr lang="da-DK" dirty="0"/>
              <a:t>Vejlede om praktiske  forhold </a:t>
            </a:r>
          </a:p>
          <a:p>
            <a:r>
              <a:rPr lang="da-DK" dirty="0"/>
              <a:t>Vejlede om tilbud i kommunen</a:t>
            </a:r>
          </a:p>
          <a:p>
            <a:r>
              <a:rPr lang="da-DK" dirty="0"/>
              <a:t>Vejlede om sundhed og trivsel</a:t>
            </a:r>
          </a:p>
          <a:p>
            <a:r>
              <a:rPr lang="da-DK" dirty="0"/>
              <a:t>Vejlede om søvn, kost og motion</a:t>
            </a:r>
          </a:p>
        </p:txBody>
      </p:sp>
      <p:sp>
        <p:nvSpPr>
          <p:cNvPr id="4" name="Pladsholder til dato 3">
            <a:extLst>
              <a:ext uri="{FF2B5EF4-FFF2-40B4-BE49-F238E27FC236}">
                <a16:creationId xmlns:a16="http://schemas.microsoft.com/office/drawing/2014/main" id="{30D03D9B-DFA9-4D37-963A-6313F62FB15E}"/>
              </a:ext>
            </a:extLst>
          </p:cNvPr>
          <p:cNvSpPr>
            <a:spLocks noGrp="1"/>
          </p:cNvSpPr>
          <p:nvPr>
            <p:ph type="dt" sz="half" idx="10"/>
          </p:nvPr>
        </p:nvSpPr>
        <p:spPr/>
        <p:txBody>
          <a:bodyPr/>
          <a:lstStyle/>
          <a:p>
            <a:r>
              <a:rPr lang="da-DK"/>
              <a:t>Revideret 2023</a:t>
            </a:r>
            <a:endParaRPr lang="da-DK" dirty="0"/>
          </a:p>
        </p:txBody>
      </p:sp>
      <p:sp>
        <p:nvSpPr>
          <p:cNvPr id="6" name="Pladsholder til slidenummer 5">
            <a:extLst>
              <a:ext uri="{FF2B5EF4-FFF2-40B4-BE49-F238E27FC236}">
                <a16:creationId xmlns:a16="http://schemas.microsoft.com/office/drawing/2014/main" id="{035F5BCE-7918-4893-9895-11FC7F306FB8}"/>
              </a:ext>
            </a:extLst>
          </p:cNvPr>
          <p:cNvSpPr>
            <a:spLocks noGrp="1"/>
          </p:cNvSpPr>
          <p:nvPr>
            <p:ph type="sldNum" sz="quarter" idx="12"/>
          </p:nvPr>
        </p:nvSpPr>
        <p:spPr/>
        <p:txBody>
          <a:bodyPr/>
          <a:lstStyle/>
          <a:p>
            <a:fld id="{74447C9C-57A8-4003-9066-4A7E6D84F205}" type="slidenum">
              <a:rPr lang="da-DK" smtClean="0"/>
              <a:t>12</a:t>
            </a:fld>
            <a:endParaRPr lang="da-DK" dirty="0"/>
          </a:p>
        </p:txBody>
      </p:sp>
      <p:sp>
        <p:nvSpPr>
          <p:cNvPr id="7" name="Pladsholder til tekst 6">
            <a:extLst>
              <a:ext uri="{FF2B5EF4-FFF2-40B4-BE49-F238E27FC236}">
                <a16:creationId xmlns:a16="http://schemas.microsoft.com/office/drawing/2014/main" id="{0B502755-523F-4C6A-B1C8-D76A7428C0BE}"/>
              </a:ext>
            </a:extLst>
          </p:cNvPr>
          <p:cNvSpPr>
            <a:spLocks noGrp="1"/>
          </p:cNvSpPr>
          <p:nvPr>
            <p:ph type="body" sz="quarter" idx="13"/>
          </p:nvPr>
        </p:nvSpPr>
        <p:spPr>
          <a:xfrm>
            <a:off x="634785" y="790687"/>
            <a:ext cx="6799361" cy="1672031"/>
          </a:xfrm>
        </p:spPr>
        <p:txBody>
          <a:bodyPr>
            <a:normAutofit/>
          </a:bodyPr>
          <a:lstStyle/>
          <a:p>
            <a:r>
              <a:rPr lang="da-DK" sz="1500" b="1" dirty="0">
                <a:latin typeface="+mn-lt"/>
              </a:rPr>
              <a:t>Tilbud om hjemmebesøg af forebyggelseskonsulent </a:t>
            </a:r>
            <a:br>
              <a:rPr lang="da-DK" sz="1500" b="1" dirty="0">
                <a:latin typeface="+mn-lt"/>
              </a:rPr>
            </a:br>
            <a:r>
              <a:rPr lang="da-DK" sz="1500" b="1" dirty="0">
                <a:latin typeface="+mn-lt"/>
              </a:rPr>
              <a:t>– formålet med besøget er: </a:t>
            </a:r>
          </a:p>
          <a:p>
            <a:pPr marL="257175" indent="-257175">
              <a:buFont typeface="Arial" panose="020B0604020202020204" pitchFamily="34" charset="0"/>
              <a:buChar char="•"/>
            </a:pPr>
            <a:r>
              <a:rPr lang="da-DK" sz="1500" dirty="0">
                <a:latin typeface="+mn-lt"/>
              </a:rPr>
              <a:t>at fremme sorgbearbejdning </a:t>
            </a:r>
          </a:p>
          <a:p>
            <a:pPr marL="257175" indent="-257175">
              <a:buFont typeface="Arial" panose="020B0604020202020204" pitchFamily="34" charset="0"/>
              <a:buChar char="•"/>
            </a:pPr>
            <a:r>
              <a:rPr lang="da-DK" sz="1500" dirty="0">
                <a:latin typeface="+mn-lt"/>
              </a:rPr>
              <a:t>at fremme trivsel og tryghed i hjemmet</a:t>
            </a:r>
          </a:p>
        </p:txBody>
      </p:sp>
      <p:sp>
        <p:nvSpPr>
          <p:cNvPr id="5" name="Pladsholder til sidefod 4">
            <a:extLst>
              <a:ext uri="{FF2B5EF4-FFF2-40B4-BE49-F238E27FC236}">
                <a16:creationId xmlns:a16="http://schemas.microsoft.com/office/drawing/2014/main" id="{B7F4B5B9-B2B6-4D40-B135-92DCE040AB40}"/>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10" name="Billede 9">
            <a:extLst>
              <a:ext uri="{FF2B5EF4-FFF2-40B4-BE49-F238E27FC236}">
                <a16:creationId xmlns:a16="http://schemas.microsoft.com/office/drawing/2014/main" id="{7E7A1DE6-E01A-487B-A319-A8CA537370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8841" y="2224143"/>
            <a:ext cx="3489866" cy="2333940"/>
          </a:xfrm>
          <a:prstGeom prst="rect">
            <a:avLst/>
          </a:prstGeom>
        </p:spPr>
      </p:pic>
    </p:spTree>
    <p:extLst>
      <p:ext uri="{BB962C8B-B14F-4D97-AF65-F5344CB8AC3E}">
        <p14:creationId xmlns:p14="http://schemas.microsoft.com/office/powerpoint/2010/main" val="135643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388FC-8F39-452B-83DC-7F7B3BE1AEBE}"/>
              </a:ext>
            </a:extLst>
          </p:cNvPr>
          <p:cNvSpPr>
            <a:spLocks noGrp="1"/>
          </p:cNvSpPr>
          <p:nvPr>
            <p:ph type="title"/>
          </p:nvPr>
        </p:nvSpPr>
        <p:spPr/>
        <p:txBody>
          <a:bodyPr/>
          <a:lstStyle/>
          <a:p>
            <a:r>
              <a:rPr lang="da-DK" dirty="0"/>
              <a:t>Det nye liv alene</a:t>
            </a:r>
          </a:p>
        </p:txBody>
      </p:sp>
      <p:sp>
        <p:nvSpPr>
          <p:cNvPr id="3" name="Pladsholder til indhold 2">
            <a:extLst>
              <a:ext uri="{FF2B5EF4-FFF2-40B4-BE49-F238E27FC236}">
                <a16:creationId xmlns:a16="http://schemas.microsoft.com/office/drawing/2014/main" id="{4920B314-6FFE-4A21-B14C-D4A0FFFA40C4}"/>
              </a:ext>
            </a:extLst>
          </p:cNvPr>
          <p:cNvSpPr>
            <a:spLocks noGrp="1"/>
          </p:cNvSpPr>
          <p:nvPr>
            <p:ph idx="1"/>
          </p:nvPr>
        </p:nvSpPr>
        <p:spPr>
          <a:xfrm>
            <a:off x="643217" y="1465321"/>
            <a:ext cx="8004394" cy="3239243"/>
          </a:xfrm>
        </p:spPr>
        <p:txBody>
          <a:bodyPr/>
          <a:lstStyle/>
          <a:p>
            <a:r>
              <a:rPr lang="da-DK" dirty="0"/>
              <a:t>Det kan blive ensomt og tomt, fordi meget af livet før var fyldt med omsorg og forpligtelser </a:t>
            </a:r>
            <a:br>
              <a:rPr lang="da-DK" dirty="0"/>
            </a:br>
            <a:r>
              <a:rPr lang="da-DK" dirty="0"/>
              <a:t>overfor den nærtstående, som nu er død.</a:t>
            </a:r>
          </a:p>
          <a:p>
            <a:r>
              <a:rPr lang="da-DK" dirty="0"/>
              <a:t>Dagene er ofte vekselvirkning mellem sorgfulde dage og dage, som er lysere og hvor det lykkes</a:t>
            </a:r>
            <a:br>
              <a:rPr lang="da-DK" dirty="0"/>
            </a:br>
            <a:r>
              <a:rPr lang="da-DK" dirty="0"/>
              <a:t>at se fremad. </a:t>
            </a:r>
          </a:p>
          <a:p>
            <a:r>
              <a:rPr lang="da-DK" dirty="0"/>
              <a:t>Det er helt i orden at være i sorgens smertefulde rum, men også at tage et ”frikvarter”</a:t>
            </a:r>
          </a:p>
          <a:p>
            <a:r>
              <a:rPr lang="da-DK" dirty="0"/>
              <a:t>Forvent ikke at komme over sorgen, men at lære at leve med tabet.</a:t>
            </a:r>
          </a:p>
          <a:p>
            <a:r>
              <a:rPr lang="da-DK" dirty="0"/>
              <a:t>Brug de lyse dage til at arbejde med nye kontakter og genoptage gamle interesser.</a:t>
            </a:r>
          </a:p>
          <a:p>
            <a:r>
              <a:rPr lang="da-DK" dirty="0"/>
              <a:t>Få hjælp af børn, venner eller frivillige til at løse de nye udfordringer der mødes i dagligdagen.</a:t>
            </a:r>
          </a:p>
        </p:txBody>
      </p:sp>
      <p:sp>
        <p:nvSpPr>
          <p:cNvPr id="4" name="Pladsholder til dato 3">
            <a:extLst>
              <a:ext uri="{FF2B5EF4-FFF2-40B4-BE49-F238E27FC236}">
                <a16:creationId xmlns:a16="http://schemas.microsoft.com/office/drawing/2014/main" id="{D0158087-3962-4DD5-9CC4-15AB70F8BBCF}"/>
              </a:ext>
            </a:extLst>
          </p:cNvPr>
          <p:cNvSpPr>
            <a:spLocks noGrp="1"/>
          </p:cNvSpPr>
          <p:nvPr>
            <p:ph type="dt" sz="half" idx="10"/>
          </p:nvPr>
        </p:nvSpPr>
        <p:spPr/>
        <p:txBody>
          <a:bodyPr/>
          <a:lstStyle/>
          <a:p>
            <a:r>
              <a:rPr lang="da-DK"/>
              <a:t>Revideret 2023</a:t>
            </a:r>
            <a:endParaRPr lang="da-DK" dirty="0"/>
          </a:p>
        </p:txBody>
      </p:sp>
      <p:sp>
        <p:nvSpPr>
          <p:cNvPr id="5" name="Pladsholder til slidenummer 4">
            <a:extLst>
              <a:ext uri="{FF2B5EF4-FFF2-40B4-BE49-F238E27FC236}">
                <a16:creationId xmlns:a16="http://schemas.microsoft.com/office/drawing/2014/main" id="{7699BC2D-C9A1-44FB-BEFB-E55C246C0382}"/>
              </a:ext>
            </a:extLst>
          </p:cNvPr>
          <p:cNvSpPr>
            <a:spLocks noGrp="1"/>
          </p:cNvSpPr>
          <p:nvPr>
            <p:ph type="sldNum" sz="quarter" idx="12"/>
          </p:nvPr>
        </p:nvSpPr>
        <p:spPr/>
        <p:txBody>
          <a:bodyPr/>
          <a:lstStyle/>
          <a:p>
            <a:fld id="{74447C9C-57A8-4003-9066-4A7E6D84F205}" type="slidenum">
              <a:rPr lang="da-DK" smtClean="0"/>
              <a:t>13</a:t>
            </a:fld>
            <a:endParaRPr lang="da-DK" dirty="0"/>
          </a:p>
        </p:txBody>
      </p:sp>
      <p:sp>
        <p:nvSpPr>
          <p:cNvPr id="6" name="Pladsholder til tekst 5">
            <a:extLst>
              <a:ext uri="{FF2B5EF4-FFF2-40B4-BE49-F238E27FC236}">
                <a16:creationId xmlns:a16="http://schemas.microsoft.com/office/drawing/2014/main" id="{D9867A58-C71A-4340-B3A5-D4DCD22C97F9}"/>
              </a:ext>
            </a:extLst>
          </p:cNvPr>
          <p:cNvSpPr>
            <a:spLocks noGrp="1"/>
          </p:cNvSpPr>
          <p:nvPr>
            <p:ph type="body" sz="quarter" idx="13"/>
          </p:nvPr>
        </p:nvSpPr>
        <p:spPr/>
        <p:txBody>
          <a:bodyPr/>
          <a:lstStyle/>
          <a:p>
            <a:r>
              <a:rPr lang="da-DK" b="1" dirty="0"/>
              <a:t>Hvordan mestrer man det, at livet nu skal leves, uden den man har holdt af og levet sammen med i mange år?</a:t>
            </a:r>
          </a:p>
        </p:txBody>
      </p:sp>
      <p:sp>
        <p:nvSpPr>
          <p:cNvPr id="7" name="Pladsholder til sidefod 6">
            <a:extLst>
              <a:ext uri="{FF2B5EF4-FFF2-40B4-BE49-F238E27FC236}">
                <a16:creationId xmlns:a16="http://schemas.microsoft.com/office/drawing/2014/main" id="{5616075F-E79E-46E7-96E8-15C55E13EA58}"/>
              </a:ext>
            </a:extLst>
          </p:cNvPr>
          <p:cNvSpPr>
            <a:spLocks noGrp="1"/>
          </p:cNvSpPr>
          <p:nvPr>
            <p:ph type="ftr" sz="quarter" idx="11"/>
          </p:nvPr>
        </p:nvSpPr>
        <p:spPr/>
        <p:txBody>
          <a:bodyPr/>
          <a:lstStyle/>
          <a:p>
            <a:r>
              <a:rPr lang="da-DK"/>
              <a:t>Billedmateriale: Nationalt Videnscenter for Demens / Colourbox.dk</a:t>
            </a:r>
            <a:endParaRPr lang="da-DK" dirty="0"/>
          </a:p>
        </p:txBody>
      </p:sp>
    </p:spTree>
    <p:extLst>
      <p:ext uri="{BB962C8B-B14F-4D97-AF65-F5344CB8AC3E}">
        <p14:creationId xmlns:p14="http://schemas.microsoft.com/office/powerpoint/2010/main" val="171382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32CEB-C38B-4461-93DB-0A768525A4C8}"/>
              </a:ext>
            </a:extLst>
          </p:cNvPr>
          <p:cNvSpPr>
            <a:spLocks noGrp="1"/>
          </p:cNvSpPr>
          <p:nvPr>
            <p:ph type="title"/>
          </p:nvPr>
        </p:nvSpPr>
        <p:spPr>
          <a:xfrm>
            <a:off x="703539" y="38693"/>
            <a:ext cx="5788403" cy="398639"/>
          </a:xfrm>
        </p:spPr>
        <p:txBody>
          <a:bodyPr/>
          <a:lstStyle/>
          <a:p>
            <a:r>
              <a:rPr lang="da-DK" dirty="0"/>
              <a:t>Det nye liv alene</a:t>
            </a:r>
          </a:p>
        </p:txBody>
      </p:sp>
      <p:sp>
        <p:nvSpPr>
          <p:cNvPr id="4" name="Pladsholder til dato 3">
            <a:extLst>
              <a:ext uri="{FF2B5EF4-FFF2-40B4-BE49-F238E27FC236}">
                <a16:creationId xmlns:a16="http://schemas.microsoft.com/office/drawing/2014/main" id="{5A871B97-1A5E-468A-9C32-AA7902930FAC}"/>
              </a:ext>
            </a:extLst>
          </p:cNvPr>
          <p:cNvSpPr>
            <a:spLocks noGrp="1"/>
          </p:cNvSpPr>
          <p:nvPr>
            <p:ph type="dt" sz="half" idx="10"/>
          </p:nvPr>
        </p:nvSpPr>
        <p:spPr/>
        <p:txBody>
          <a:bodyPr/>
          <a:lstStyle/>
          <a:p>
            <a:r>
              <a:rPr lang="da-DK"/>
              <a:t>Revideret 2023</a:t>
            </a:r>
            <a:endParaRPr lang="da-DK" dirty="0"/>
          </a:p>
        </p:txBody>
      </p:sp>
      <p:sp>
        <p:nvSpPr>
          <p:cNvPr id="5" name="Pladsholder til slidenummer 4">
            <a:extLst>
              <a:ext uri="{FF2B5EF4-FFF2-40B4-BE49-F238E27FC236}">
                <a16:creationId xmlns:a16="http://schemas.microsoft.com/office/drawing/2014/main" id="{A992F955-3FBD-4B36-B125-288045C4C3B4}"/>
              </a:ext>
            </a:extLst>
          </p:cNvPr>
          <p:cNvSpPr>
            <a:spLocks noGrp="1"/>
          </p:cNvSpPr>
          <p:nvPr>
            <p:ph type="sldNum" sz="quarter" idx="12"/>
          </p:nvPr>
        </p:nvSpPr>
        <p:spPr/>
        <p:txBody>
          <a:bodyPr/>
          <a:lstStyle/>
          <a:p>
            <a:fld id="{74447C9C-57A8-4003-9066-4A7E6D84F205}" type="slidenum">
              <a:rPr lang="da-DK" smtClean="0"/>
              <a:t>14</a:t>
            </a:fld>
            <a:endParaRPr lang="da-DK" dirty="0"/>
          </a:p>
        </p:txBody>
      </p:sp>
      <p:pic>
        <p:nvPicPr>
          <p:cNvPr id="11" name="Pladsholder til indhold 10">
            <a:extLst>
              <a:ext uri="{FF2B5EF4-FFF2-40B4-BE49-F238E27FC236}">
                <a16:creationId xmlns:a16="http://schemas.microsoft.com/office/drawing/2014/main" id="{82C27968-2F4E-4AE2-9250-79B5E94DC4B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82203" y="1324827"/>
            <a:ext cx="1962827" cy="1300270"/>
          </a:xfrm>
          <a:prstGeom prst="rect">
            <a:avLst/>
          </a:prstGeom>
        </p:spPr>
      </p:pic>
      <p:pic>
        <p:nvPicPr>
          <p:cNvPr id="13" name="Billede 12">
            <a:extLst>
              <a:ext uri="{FF2B5EF4-FFF2-40B4-BE49-F238E27FC236}">
                <a16:creationId xmlns:a16="http://schemas.microsoft.com/office/drawing/2014/main" id="{3A1AE40F-6FB1-48DF-B1CB-4807B9C444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262"/>
          <a:stretch/>
        </p:blipFill>
        <p:spPr>
          <a:xfrm>
            <a:off x="3465930" y="2899747"/>
            <a:ext cx="2051188" cy="1370035"/>
          </a:xfrm>
          <a:prstGeom prst="rect">
            <a:avLst/>
          </a:prstGeom>
        </p:spPr>
      </p:pic>
      <p:pic>
        <p:nvPicPr>
          <p:cNvPr id="14" name="Billede 13">
            <a:extLst>
              <a:ext uri="{FF2B5EF4-FFF2-40B4-BE49-F238E27FC236}">
                <a16:creationId xmlns:a16="http://schemas.microsoft.com/office/drawing/2014/main" id="{E5E25DC7-7735-40B1-8076-17EA47509B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8729" y="2904565"/>
            <a:ext cx="1964122" cy="1367798"/>
          </a:xfrm>
          <a:prstGeom prst="rect">
            <a:avLst/>
          </a:prstGeom>
        </p:spPr>
      </p:pic>
      <p:sp>
        <p:nvSpPr>
          <p:cNvPr id="3" name="Pladsholder til sidefod 2">
            <a:extLst>
              <a:ext uri="{FF2B5EF4-FFF2-40B4-BE49-F238E27FC236}">
                <a16:creationId xmlns:a16="http://schemas.microsoft.com/office/drawing/2014/main" id="{6723EFAB-0BD0-4565-AC93-6FD703538FD2}"/>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6" name="Rektangel 5">
            <a:extLst>
              <a:ext uri="{FF2B5EF4-FFF2-40B4-BE49-F238E27FC236}">
                <a16:creationId xmlns:a16="http://schemas.microsoft.com/office/drawing/2014/main" id="{367F614A-50DE-453F-A325-08C7F0FED7F1}"/>
              </a:ext>
            </a:extLst>
          </p:cNvPr>
          <p:cNvSpPr/>
          <p:nvPr/>
        </p:nvSpPr>
        <p:spPr>
          <a:xfrm>
            <a:off x="1565910" y="580988"/>
            <a:ext cx="5273264" cy="369332"/>
          </a:xfrm>
          <a:prstGeom prst="rect">
            <a:avLst/>
          </a:prstGeom>
        </p:spPr>
        <p:txBody>
          <a:bodyPr wrap="square">
            <a:spAutoFit/>
          </a:bodyPr>
          <a:lstStyle/>
          <a:p>
            <a:r>
              <a:rPr lang="da-DK" b="1" dirty="0"/>
              <a:t>Fortællinger om livet efter tabet af en nærtstående</a:t>
            </a:r>
          </a:p>
        </p:txBody>
      </p:sp>
      <p:pic>
        <p:nvPicPr>
          <p:cNvPr id="7" name="Billede 6">
            <a:extLst>
              <a:ext uri="{FF2B5EF4-FFF2-40B4-BE49-F238E27FC236}">
                <a16:creationId xmlns:a16="http://schemas.microsoft.com/office/drawing/2014/main" id="{8692EEDD-EF1B-49E1-AEDB-1352737D0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9402" y="1335648"/>
            <a:ext cx="1962827" cy="1300270"/>
          </a:xfrm>
          <a:prstGeom prst="rect">
            <a:avLst/>
          </a:prstGeom>
        </p:spPr>
      </p:pic>
      <p:pic>
        <p:nvPicPr>
          <p:cNvPr id="8" name="Billede 7">
            <a:extLst>
              <a:ext uri="{FF2B5EF4-FFF2-40B4-BE49-F238E27FC236}">
                <a16:creationId xmlns:a16="http://schemas.microsoft.com/office/drawing/2014/main" id="{D65AFE7B-5B09-4C81-8355-D024EAAECC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34639" y="1309689"/>
            <a:ext cx="2044286" cy="1345822"/>
          </a:xfrm>
          <a:prstGeom prst="rect">
            <a:avLst/>
          </a:prstGeom>
        </p:spPr>
      </p:pic>
      <p:pic>
        <p:nvPicPr>
          <p:cNvPr id="9" name="Billede 8">
            <a:extLst>
              <a:ext uri="{FF2B5EF4-FFF2-40B4-BE49-F238E27FC236}">
                <a16:creationId xmlns:a16="http://schemas.microsoft.com/office/drawing/2014/main" id="{B27324AB-E126-4BB8-995F-37896F1319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57561" y="2907145"/>
            <a:ext cx="2051188" cy="1365218"/>
          </a:xfrm>
          <a:prstGeom prst="rect">
            <a:avLst/>
          </a:prstGeom>
        </p:spPr>
      </p:pic>
    </p:spTree>
    <p:extLst>
      <p:ext uri="{BB962C8B-B14F-4D97-AF65-F5344CB8AC3E}">
        <p14:creationId xmlns:p14="http://schemas.microsoft.com/office/powerpoint/2010/main" val="301004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70086-681C-4579-82DB-99118457A11C}"/>
              </a:ext>
            </a:extLst>
          </p:cNvPr>
          <p:cNvSpPr>
            <a:spLocks noGrp="1"/>
          </p:cNvSpPr>
          <p:nvPr>
            <p:ph type="title"/>
          </p:nvPr>
        </p:nvSpPr>
        <p:spPr/>
        <p:txBody>
          <a:bodyPr/>
          <a:lstStyle/>
          <a:p>
            <a:r>
              <a:rPr lang="da-DK" dirty="0"/>
              <a:t>Gode råd til hverdagen</a:t>
            </a:r>
          </a:p>
        </p:txBody>
      </p:sp>
      <p:sp>
        <p:nvSpPr>
          <p:cNvPr id="3" name="Pladsholder til indhold 2">
            <a:extLst>
              <a:ext uri="{FF2B5EF4-FFF2-40B4-BE49-F238E27FC236}">
                <a16:creationId xmlns:a16="http://schemas.microsoft.com/office/drawing/2014/main" id="{E2B621BE-BA57-4679-9930-081029CDC7DB}"/>
              </a:ext>
            </a:extLst>
          </p:cNvPr>
          <p:cNvSpPr>
            <a:spLocks noGrp="1"/>
          </p:cNvSpPr>
          <p:nvPr>
            <p:ph idx="1"/>
          </p:nvPr>
        </p:nvSpPr>
        <p:spPr>
          <a:xfrm>
            <a:off x="667438" y="814891"/>
            <a:ext cx="5337642" cy="3576283"/>
          </a:xfrm>
        </p:spPr>
        <p:txBody>
          <a:bodyPr>
            <a:noAutofit/>
          </a:bodyPr>
          <a:lstStyle/>
          <a:p>
            <a:r>
              <a:rPr lang="da-DK" sz="1800" dirty="0"/>
              <a:t>Kom ud hver dag</a:t>
            </a:r>
          </a:p>
          <a:p>
            <a:r>
              <a:rPr lang="da-DK" sz="1800" dirty="0"/>
              <a:t>Hold fast dagsrytme</a:t>
            </a:r>
          </a:p>
          <a:p>
            <a:r>
              <a:rPr lang="da-DK" sz="1800" dirty="0"/>
              <a:t>Sov maksimalt 8-9 timer</a:t>
            </a:r>
          </a:p>
          <a:p>
            <a:r>
              <a:rPr lang="da-DK" sz="1800" dirty="0"/>
              <a:t>Sørg for at få ordentlige måltider</a:t>
            </a:r>
          </a:p>
          <a:p>
            <a:r>
              <a:rPr lang="da-DK" sz="1800" dirty="0"/>
              <a:t>Se andre mennesker</a:t>
            </a:r>
          </a:p>
          <a:p>
            <a:r>
              <a:rPr lang="da-DK" sz="1800" dirty="0"/>
              <a:t>Hav et dagligt mål</a:t>
            </a:r>
          </a:p>
          <a:p>
            <a:r>
              <a:rPr lang="da-DK" sz="1800" dirty="0"/>
              <a:t>Find ud af hvilke aktiviteter, der giver dig lyst</a:t>
            </a:r>
            <a:br>
              <a:rPr lang="da-DK" sz="1800" dirty="0"/>
            </a:br>
            <a:r>
              <a:rPr lang="da-DK" sz="1800" dirty="0"/>
              <a:t>og glæde</a:t>
            </a:r>
          </a:p>
          <a:p>
            <a:r>
              <a:rPr lang="da-DK" sz="1800" dirty="0"/>
              <a:t>Tal med folk – og med dig selv</a:t>
            </a:r>
          </a:p>
          <a:p>
            <a:r>
              <a:rPr lang="da-DK" sz="1800" dirty="0"/>
              <a:t>Lær nyt</a:t>
            </a:r>
          </a:p>
          <a:p>
            <a:r>
              <a:rPr lang="da-DK" sz="1800" dirty="0"/>
              <a:t>Giv tid</a:t>
            </a:r>
          </a:p>
          <a:p>
            <a:endParaRPr lang="da-DK" sz="1800" dirty="0"/>
          </a:p>
        </p:txBody>
      </p:sp>
      <p:sp>
        <p:nvSpPr>
          <p:cNvPr id="4" name="Pladsholder til dato 3">
            <a:extLst>
              <a:ext uri="{FF2B5EF4-FFF2-40B4-BE49-F238E27FC236}">
                <a16:creationId xmlns:a16="http://schemas.microsoft.com/office/drawing/2014/main" id="{15A00ACF-7B1C-4DA6-80C8-8ABA3955BB71}"/>
              </a:ext>
            </a:extLst>
          </p:cNvPr>
          <p:cNvSpPr>
            <a:spLocks noGrp="1"/>
          </p:cNvSpPr>
          <p:nvPr>
            <p:ph type="dt" sz="half" idx="10"/>
          </p:nvPr>
        </p:nvSpPr>
        <p:spPr/>
        <p:txBody>
          <a:bodyPr/>
          <a:lstStyle/>
          <a:p>
            <a:r>
              <a:rPr lang="da-DK"/>
              <a:t>Revideret 2023</a:t>
            </a:r>
            <a:endParaRPr lang="da-DK" dirty="0"/>
          </a:p>
        </p:txBody>
      </p:sp>
      <p:sp>
        <p:nvSpPr>
          <p:cNvPr id="5" name="Pladsholder til slidenummer 4">
            <a:extLst>
              <a:ext uri="{FF2B5EF4-FFF2-40B4-BE49-F238E27FC236}">
                <a16:creationId xmlns:a16="http://schemas.microsoft.com/office/drawing/2014/main" id="{73C7E794-621C-451E-902A-A2C8CEDCDA2E}"/>
              </a:ext>
            </a:extLst>
          </p:cNvPr>
          <p:cNvSpPr>
            <a:spLocks noGrp="1"/>
          </p:cNvSpPr>
          <p:nvPr>
            <p:ph type="sldNum" sz="quarter" idx="12"/>
          </p:nvPr>
        </p:nvSpPr>
        <p:spPr/>
        <p:txBody>
          <a:bodyPr/>
          <a:lstStyle/>
          <a:p>
            <a:fld id="{74447C9C-57A8-4003-9066-4A7E6D84F205}" type="slidenum">
              <a:rPr lang="da-DK" smtClean="0"/>
              <a:t>15</a:t>
            </a:fld>
            <a:endParaRPr lang="da-DK" dirty="0"/>
          </a:p>
        </p:txBody>
      </p:sp>
      <p:sp>
        <p:nvSpPr>
          <p:cNvPr id="6" name="Pladsholder til sidefod 5">
            <a:extLst>
              <a:ext uri="{FF2B5EF4-FFF2-40B4-BE49-F238E27FC236}">
                <a16:creationId xmlns:a16="http://schemas.microsoft.com/office/drawing/2014/main" id="{1272E3D8-3EAA-40B7-B834-F620C0269D94}"/>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8" name="Billede 7">
            <a:extLst>
              <a:ext uri="{FF2B5EF4-FFF2-40B4-BE49-F238E27FC236}">
                <a16:creationId xmlns:a16="http://schemas.microsoft.com/office/drawing/2014/main" id="{44A83E07-2E7D-43CF-B34E-67789029D508}"/>
              </a:ext>
            </a:extLst>
          </p:cNvPr>
          <p:cNvPicPr>
            <a:picLocks noChangeAspect="1"/>
          </p:cNvPicPr>
          <p:nvPr/>
        </p:nvPicPr>
        <p:blipFill>
          <a:blip r:embed="rId2"/>
          <a:stretch>
            <a:fillRect/>
          </a:stretch>
        </p:blipFill>
        <p:spPr>
          <a:xfrm>
            <a:off x="5638344" y="1102788"/>
            <a:ext cx="3317519" cy="3288386"/>
          </a:xfrm>
          <a:prstGeom prst="rect">
            <a:avLst/>
          </a:prstGeom>
        </p:spPr>
      </p:pic>
    </p:spTree>
    <p:extLst>
      <p:ext uri="{BB962C8B-B14F-4D97-AF65-F5344CB8AC3E}">
        <p14:creationId xmlns:p14="http://schemas.microsoft.com/office/powerpoint/2010/main" val="193223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da-DK" dirty="0"/>
              <a:t>Tak </a:t>
            </a:r>
            <a:r>
              <a:rPr lang="da-DK"/>
              <a:t>for i dag</a:t>
            </a:r>
            <a:endParaRPr lang="da-DK" dirty="0"/>
          </a:p>
        </p:txBody>
      </p:sp>
    </p:spTree>
    <p:extLst>
      <p:ext uri="{BB962C8B-B14F-4D97-AF65-F5344CB8AC3E}">
        <p14:creationId xmlns:p14="http://schemas.microsoft.com/office/powerpoint/2010/main" val="4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dirty="0"/>
              <a:t>Modul 2</a:t>
            </a:r>
            <a:br>
              <a:rPr lang="da-DK" dirty="0"/>
            </a:br>
            <a:r>
              <a:rPr lang="da-DK" dirty="0"/>
              <a:t>Afsked, sorg og mestring af det nye liv alene</a:t>
            </a:r>
          </a:p>
        </p:txBody>
      </p:sp>
      <p:sp>
        <p:nvSpPr>
          <p:cNvPr id="3" name="Subtitle 2"/>
          <p:cNvSpPr>
            <a:spLocks noGrp="1"/>
          </p:cNvSpPr>
          <p:nvPr>
            <p:ph type="subTitle" idx="1"/>
          </p:nvPr>
        </p:nvSpPr>
        <p:spPr/>
        <p:txBody>
          <a:bodyPr>
            <a:normAutofit/>
          </a:bodyPr>
          <a:lstStyle/>
          <a:p>
            <a:r>
              <a:rPr lang="da-DK" b="1" dirty="0"/>
              <a:t>Dagens emner:</a:t>
            </a:r>
          </a:p>
          <a:p>
            <a:r>
              <a:rPr lang="da-DK" dirty="0"/>
              <a:t>Sorgen, savnet og mestring af det nye liv alene</a:t>
            </a:r>
          </a:p>
          <a:p>
            <a:r>
              <a:rPr lang="da-DK" dirty="0"/>
              <a:t>Muligheder for sorgstøtte</a:t>
            </a:r>
          </a:p>
          <a:p>
            <a:r>
              <a:rPr lang="da-DK" dirty="0"/>
              <a:t>At komme på fode igen</a:t>
            </a:r>
          </a:p>
        </p:txBody>
      </p:sp>
    </p:spTree>
    <p:extLst>
      <p:ext uri="{BB962C8B-B14F-4D97-AF65-F5344CB8AC3E}">
        <p14:creationId xmlns:p14="http://schemas.microsoft.com/office/powerpoint/2010/main" val="210082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Sorgkulturen i Danmark</a:t>
            </a:r>
          </a:p>
        </p:txBody>
      </p:sp>
      <p:sp>
        <p:nvSpPr>
          <p:cNvPr id="3" name="Content Placeholder 2"/>
          <p:cNvSpPr>
            <a:spLocks noGrp="1"/>
          </p:cNvSpPr>
          <p:nvPr>
            <p:ph idx="1"/>
          </p:nvPr>
        </p:nvSpPr>
        <p:spPr>
          <a:xfrm>
            <a:off x="647111" y="742426"/>
            <a:ext cx="7138352" cy="3890296"/>
          </a:xfrm>
        </p:spPr>
        <p:txBody>
          <a:bodyPr>
            <a:normAutofit lnSpcReduction="10000"/>
          </a:bodyPr>
          <a:lstStyle/>
          <a:p>
            <a:r>
              <a:rPr lang="da-DK" dirty="0"/>
              <a:t>Almenbefolkningen forventer ofte, at ældre mennesker accepterer tabet af ægtefælle eller forælder uden at føle voldsom sorg, da det er naturligt at dø, når man bliver gammel.</a:t>
            </a:r>
            <a:br>
              <a:rPr lang="da-DK" dirty="0"/>
            </a:br>
            <a:endParaRPr lang="da-DK" dirty="0"/>
          </a:p>
          <a:p>
            <a:r>
              <a:rPr lang="da-DK" dirty="0"/>
              <a:t>Vi forventer måske, at det må være en lettelse, at et menneske med svær demens dør.</a:t>
            </a:r>
          </a:p>
          <a:p>
            <a:endParaRPr lang="da-DK" dirty="0"/>
          </a:p>
          <a:p>
            <a:pPr marL="0" indent="0">
              <a:buNone/>
            </a:pPr>
            <a:r>
              <a:rPr lang="da-DK" b="1" dirty="0"/>
              <a:t>Den sørgende mødes ofte med spørgsmål og kommentarer, som ikke tillader dyb sorg – fx: </a:t>
            </a:r>
            <a:br>
              <a:rPr lang="da-DK" dirty="0"/>
            </a:br>
            <a:endParaRPr lang="da-DK" dirty="0"/>
          </a:p>
          <a:p>
            <a:pPr lvl="1"/>
            <a:r>
              <a:rPr lang="da-DK" sz="1425" dirty="0"/>
              <a:t>”Det var nok også det bedste, han var jo gammel og syg”</a:t>
            </a:r>
          </a:p>
          <a:p>
            <a:pPr lvl="1"/>
            <a:r>
              <a:rPr lang="da-DK" sz="1425" dirty="0"/>
              <a:t>”I fik jo et langt liv sammen”</a:t>
            </a:r>
          </a:p>
          <a:p>
            <a:pPr lvl="1"/>
            <a:r>
              <a:rPr lang="da-DK" sz="1425" dirty="0"/>
              <a:t>”Det er jo den vej, vi alle skal”</a:t>
            </a:r>
          </a:p>
          <a:p>
            <a:pPr lvl="1"/>
            <a:r>
              <a:rPr lang="da-DK" sz="1425" dirty="0"/>
              <a:t>”Det må også være en lettelse for dig”</a:t>
            </a:r>
          </a:p>
          <a:p>
            <a:pPr lvl="1"/>
            <a:r>
              <a:rPr lang="da-DK" sz="1425" dirty="0"/>
              <a:t>”Nu får du tid til at passe dig selv og nyde livet igen”</a:t>
            </a:r>
          </a:p>
          <a:p>
            <a:pPr lvl="1"/>
            <a:r>
              <a:rPr lang="da-DK" sz="1425" dirty="0"/>
              <a:t>”Nu må du se at kommer over det!”</a:t>
            </a:r>
          </a:p>
          <a:p>
            <a:pPr lvl="1"/>
            <a:endParaRPr lang="da-DK" dirty="0"/>
          </a:p>
        </p:txBody>
      </p:sp>
      <p:sp>
        <p:nvSpPr>
          <p:cNvPr id="4" name="Date Placeholder 3"/>
          <p:cNvSpPr>
            <a:spLocks noGrp="1"/>
          </p:cNvSpPr>
          <p:nvPr>
            <p:ph type="dt" sz="half" idx="10"/>
          </p:nvPr>
        </p:nvSpPr>
        <p:spPr/>
        <p:txBody>
          <a:bodyPr/>
          <a:lstStyle/>
          <a:p>
            <a:r>
              <a:rPr lang="da-DK"/>
              <a:t>Revideret 2023</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3</a:t>
            </a:fld>
            <a:endParaRPr lang="da-DK" dirty="0"/>
          </a:p>
        </p:txBody>
      </p:sp>
      <p:pic>
        <p:nvPicPr>
          <p:cNvPr id="7" name="Billede 6">
            <a:extLst>
              <a:ext uri="{FF2B5EF4-FFF2-40B4-BE49-F238E27FC236}">
                <a16:creationId xmlns:a16="http://schemas.microsoft.com/office/drawing/2014/main" id="{7390F1CD-C021-4C07-A611-6CA434428F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0330" y="2815047"/>
            <a:ext cx="2733756" cy="1817676"/>
          </a:xfrm>
          <a:prstGeom prst="rect">
            <a:avLst/>
          </a:prstGeom>
        </p:spPr>
      </p:pic>
      <p:sp>
        <p:nvSpPr>
          <p:cNvPr id="5" name="Pladsholder til sidefod 4">
            <a:extLst>
              <a:ext uri="{FF2B5EF4-FFF2-40B4-BE49-F238E27FC236}">
                <a16:creationId xmlns:a16="http://schemas.microsoft.com/office/drawing/2014/main" id="{CB3B50DA-E57F-4DC1-A573-23E94531B864}"/>
              </a:ext>
            </a:extLst>
          </p:cNvPr>
          <p:cNvSpPr>
            <a:spLocks noGrp="1"/>
          </p:cNvSpPr>
          <p:nvPr>
            <p:ph type="ftr" sz="quarter" idx="11"/>
          </p:nvPr>
        </p:nvSpPr>
        <p:spPr/>
        <p:txBody>
          <a:bodyPr/>
          <a:lstStyle/>
          <a:p>
            <a:r>
              <a:rPr lang="da-DK"/>
              <a:t>Billedmateriale: Nationalt Videnscenter for Demens / Colourbox.dk</a:t>
            </a:r>
            <a:endParaRPr lang="da-DK" dirty="0"/>
          </a:p>
        </p:txBody>
      </p:sp>
    </p:spTree>
    <p:extLst>
      <p:ext uri="{BB962C8B-B14F-4D97-AF65-F5344CB8AC3E}">
        <p14:creationId xmlns:p14="http://schemas.microsoft.com/office/powerpoint/2010/main" val="202967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52F6-9E31-4383-9DBA-C590A1FCA18E}"/>
              </a:ext>
            </a:extLst>
          </p:cNvPr>
          <p:cNvSpPr>
            <a:spLocks noGrp="1"/>
          </p:cNvSpPr>
          <p:nvPr>
            <p:ph type="title"/>
          </p:nvPr>
        </p:nvSpPr>
        <p:spPr/>
        <p:txBody>
          <a:bodyPr/>
          <a:lstStyle/>
          <a:p>
            <a:r>
              <a:rPr lang="da-DK" dirty="0"/>
              <a:t>Sorg</a:t>
            </a:r>
          </a:p>
        </p:txBody>
      </p:sp>
      <p:sp>
        <p:nvSpPr>
          <p:cNvPr id="3" name="Pladsholder til indhold 2">
            <a:extLst>
              <a:ext uri="{FF2B5EF4-FFF2-40B4-BE49-F238E27FC236}">
                <a16:creationId xmlns:a16="http://schemas.microsoft.com/office/drawing/2014/main" id="{4DC8F5BC-B253-4328-943B-DE86A96749A0}"/>
              </a:ext>
            </a:extLst>
          </p:cNvPr>
          <p:cNvSpPr>
            <a:spLocks noGrp="1"/>
          </p:cNvSpPr>
          <p:nvPr>
            <p:ph idx="1"/>
          </p:nvPr>
        </p:nvSpPr>
        <p:spPr>
          <a:xfrm>
            <a:off x="652867" y="1036171"/>
            <a:ext cx="7740019" cy="3679448"/>
          </a:xfrm>
        </p:spPr>
        <p:txBody>
          <a:bodyPr>
            <a:normAutofit lnSpcReduction="10000"/>
          </a:bodyPr>
          <a:lstStyle/>
          <a:p>
            <a:r>
              <a:rPr lang="da-DK" dirty="0"/>
              <a:t>Sorg er meget individuel.</a:t>
            </a:r>
          </a:p>
          <a:p>
            <a:endParaRPr lang="da-DK" dirty="0"/>
          </a:p>
          <a:p>
            <a:r>
              <a:rPr lang="da-DK" dirty="0"/>
              <a:t>Sorgen er ofte kommet i mange etaper, fordi man mister lidt efter lidt.</a:t>
            </a:r>
          </a:p>
          <a:p>
            <a:endParaRPr lang="da-DK" dirty="0"/>
          </a:p>
          <a:p>
            <a:r>
              <a:rPr lang="da-DK" dirty="0"/>
              <a:t>Ældre menneskers sorg over ægtefællens død er lige så tung at bære, som når et yngre menneske dør.</a:t>
            </a:r>
          </a:p>
          <a:p>
            <a:endParaRPr lang="da-DK" dirty="0"/>
          </a:p>
          <a:p>
            <a:r>
              <a:rPr lang="da-DK" dirty="0"/>
              <a:t>At miste en ægtefælle eller forælder pga. demens er ligeså hårdt, som at miste pga. andre sygdomme. </a:t>
            </a:r>
          </a:p>
          <a:p>
            <a:endParaRPr lang="da-DK" dirty="0"/>
          </a:p>
          <a:p>
            <a:r>
              <a:rPr lang="da-DK" dirty="0"/>
              <a:t>Ofte er man mere udtrættet efter flere år med store omsorgsopgaver for sin syge ægtefælle eller forælder.</a:t>
            </a:r>
          </a:p>
          <a:p>
            <a:endParaRPr lang="da-DK" dirty="0"/>
          </a:p>
          <a:p>
            <a:r>
              <a:rPr lang="da-DK" dirty="0"/>
              <a:t>Alle følelser er tilladte, der er ikke nogle rigtige eller forkerte følelser.</a:t>
            </a:r>
          </a:p>
        </p:txBody>
      </p:sp>
      <p:sp>
        <p:nvSpPr>
          <p:cNvPr id="4" name="Pladsholder til dato 3">
            <a:extLst>
              <a:ext uri="{FF2B5EF4-FFF2-40B4-BE49-F238E27FC236}">
                <a16:creationId xmlns:a16="http://schemas.microsoft.com/office/drawing/2014/main" id="{5B09F0A1-6CCD-4F93-BE8D-CF909C5865D6}"/>
              </a:ext>
            </a:extLst>
          </p:cNvPr>
          <p:cNvSpPr>
            <a:spLocks noGrp="1"/>
          </p:cNvSpPr>
          <p:nvPr>
            <p:ph type="dt" sz="half" idx="10"/>
          </p:nvPr>
        </p:nvSpPr>
        <p:spPr/>
        <p:txBody>
          <a:bodyPr/>
          <a:lstStyle/>
          <a:p>
            <a:r>
              <a:rPr lang="da-DK"/>
              <a:t>Revideret 2023</a:t>
            </a:r>
            <a:endParaRPr lang="da-DK" dirty="0"/>
          </a:p>
        </p:txBody>
      </p:sp>
      <p:sp>
        <p:nvSpPr>
          <p:cNvPr id="6" name="Pladsholder til slidenummer 5">
            <a:extLst>
              <a:ext uri="{FF2B5EF4-FFF2-40B4-BE49-F238E27FC236}">
                <a16:creationId xmlns:a16="http://schemas.microsoft.com/office/drawing/2014/main" id="{515FDDBD-855B-4C3D-ACE4-B976183B57B2}"/>
              </a:ext>
            </a:extLst>
          </p:cNvPr>
          <p:cNvSpPr>
            <a:spLocks noGrp="1"/>
          </p:cNvSpPr>
          <p:nvPr>
            <p:ph type="sldNum" sz="quarter" idx="12"/>
          </p:nvPr>
        </p:nvSpPr>
        <p:spPr/>
        <p:txBody>
          <a:bodyPr/>
          <a:lstStyle/>
          <a:p>
            <a:fld id="{74447C9C-57A8-4003-9066-4A7E6D84F205}" type="slidenum">
              <a:rPr lang="da-DK" smtClean="0"/>
              <a:t>4</a:t>
            </a:fld>
            <a:endParaRPr lang="da-DK" dirty="0"/>
          </a:p>
        </p:txBody>
      </p:sp>
      <p:sp>
        <p:nvSpPr>
          <p:cNvPr id="7" name="Pladsholder til tekst 6">
            <a:extLst>
              <a:ext uri="{FF2B5EF4-FFF2-40B4-BE49-F238E27FC236}">
                <a16:creationId xmlns:a16="http://schemas.microsoft.com/office/drawing/2014/main" id="{B74AC645-213D-40FD-B065-2E3E4E917468}"/>
              </a:ext>
            </a:extLst>
          </p:cNvPr>
          <p:cNvSpPr>
            <a:spLocks noGrp="1"/>
          </p:cNvSpPr>
          <p:nvPr>
            <p:ph type="body" sz="quarter" idx="13"/>
          </p:nvPr>
        </p:nvSpPr>
        <p:spPr>
          <a:xfrm>
            <a:off x="648341" y="583984"/>
            <a:ext cx="5915025" cy="458717"/>
          </a:xfrm>
        </p:spPr>
        <p:txBody>
          <a:bodyPr/>
          <a:lstStyle/>
          <a:p>
            <a:r>
              <a:rPr lang="da-DK" b="1" dirty="0"/>
              <a:t>Sorg afhænger ikke  af alder og sygdommens sværhedsgrad</a:t>
            </a:r>
          </a:p>
          <a:p>
            <a:endParaRPr lang="da-DK" dirty="0"/>
          </a:p>
        </p:txBody>
      </p:sp>
      <p:sp>
        <p:nvSpPr>
          <p:cNvPr id="5" name="Pladsholder til sidefod 4">
            <a:extLst>
              <a:ext uri="{FF2B5EF4-FFF2-40B4-BE49-F238E27FC236}">
                <a16:creationId xmlns:a16="http://schemas.microsoft.com/office/drawing/2014/main" id="{AB936D4B-4D2A-4AF5-8997-7DA793214AA6}"/>
              </a:ext>
            </a:extLst>
          </p:cNvPr>
          <p:cNvSpPr>
            <a:spLocks noGrp="1"/>
          </p:cNvSpPr>
          <p:nvPr>
            <p:ph type="ftr" sz="quarter" idx="11"/>
          </p:nvPr>
        </p:nvSpPr>
        <p:spPr/>
        <p:txBody>
          <a:bodyPr/>
          <a:lstStyle/>
          <a:p>
            <a:r>
              <a:rPr lang="da-DK"/>
              <a:t>Billedmateriale: Nationalt Videnscenter for Demens / Colourbox.dk</a:t>
            </a:r>
            <a:endParaRPr lang="da-DK" dirty="0"/>
          </a:p>
        </p:txBody>
      </p:sp>
    </p:spTree>
    <p:extLst>
      <p:ext uri="{BB962C8B-B14F-4D97-AF65-F5344CB8AC3E}">
        <p14:creationId xmlns:p14="http://schemas.microsoft.com/office/powerpoint/2010/main" val="5717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16FA9DEC-6286-4955-87DB-F984B60F469B}"/>
              </a:ext>
            </a:extLst>
          </p:cNvPr>
          <p:cNvSpPr>
            <a:spLocks noGrp="1"/>
          </p:cNvSpPr>
          <p:nvPr>
            <p:ph type="body" idx="1"/>
          </p:nvPr>
        </p:nvSpPr>
        <p:spPr>
          <a:xfrm>
            <a:off x="1341065" y="1133714"/>
            <a:ext cx="2901255" cy="562761"/>
          </a:xfrm>
        </p:spPr>
        <p:txBody>
          <a:bodyPr>
            <a:normAutofit/>
          </a:bodyPr>
          <a:lstStyle/>
          <a:p>
            <a:r>
              <a:rPr lang="da-DK" sz="1500" dirty="0"/>
              <a:t>Det tabs-orienterede spor </a:t>
            </a:r>
            <a:br>
              <a:rPr lang="da-DK" sz="1500" dirty="0"/>
            </a:br>
            <a:r>
              <a:rPr lang="da-DK" sz="1500" b="0" dirty="0"/>
              <a:t>(fortid og nutid)</a:t>
            </a:r>
          </a:p>
        </p:txBody>
      </p:sp>
      <p:sp>
        <p:nvSpPr>
          <p:cNvPr id="10" name="Pladsholder til indhold 9">
            <a:extLst>
              <a:ext uri="{FF2B5EF4-FFF2-40B4-BE49-F238E27FC236}">
                <a16:creationId xmlns:a16="http://schemas.microsoft.com/office/drawing/2014/main" id="{735ED1EB-1C39-4A3A-8B44-C3577421265A}"/>
              </a:ext>
            </a:extLst>
          </p:cNvPr>
          <p:cNvSpPr>
            <a:spLocks noGrp="1"/>
          </p:cNvSpPr>
          <p:nvPr>
            <p:ph sz="half" idx="2"/>
          </p:nvPr>
        </p:nvSpPr>
        <p:spPr>
          <a:xfrm>
            <a:off x="1347595" y="2038954"/>
            <a:ext cx="2901255" cy="2818827"/>
          </a:xfrm>
        </p:spPr>
        <p:txBody>
          <a:bodyPr/>
          <a:lstStyle/>
          <a:p>
            <a:r>
              <a:rPr lang="da-DK" dirty="0"/>
              <a:t>Sorgens savn og længsel</a:t>
            </a:r>
          </a:p>
          <a:p>
            <a:r>
              <a:rPr lang="da-DK" dirty="0"/>
              <a:t>Fortsætte og omforme bånd </a:t>
            </a:r>
            <a:br>
              <a:rPr lang="da-DK" dirty="0"/>
            </a:br>
            <a:r>
              <a:rPr lang="da-DK" dirty="0"/>
              <a:t>til afdøde</a:t>
            </a:r>
          </a:p>
          <a:p>
            <a:r>
              <a:rPr lang="da-DK" dirty="0"/>
              <a:t>‘Frikvarter’ fra livsændringer</a:t>
            </a:r>
          </a:p>
          <a:p>
            <a:r>
              <a:rPr lang="da-DK" dirty="0"/>
              <a:t>Genoplevelse af sorg</a:t>
            </a:r>
          </a:p>
          <a:p>
            <a:r>
              <a:rPr lang="da-DK" dirty="0"/>
              <a:t>Benægtelse og undgåelse af </a:t>
            </a:r>
            <a:br>
              <a:rPr lang="da-DK" dirty="0"/>
            </a:br>
            <a:r>
              <a:rPr lang="da-DK" dirty="0"/>
              <a:t>det ‘liv’, der er tilbage at leve</a:t>
            </a:r>
          </a:p>
        </p:txBody>
      </p:sp>
      <p:sp>
        <p:nvSpPr>
          <p:cNvPr id="11" name="Pladsholder til tekst 10">
            <a:extLst>
              <a:ext uri="{FF2B5EF4-FFF2-40B4-BE49-F238E27FC236}">
                <a16:creationId xmlns:a16="http://schemas.microsoft.com/office/drawing/2014/main" id="{5F017631-65E6-442C-9D80-84BE96CA1367}"/>
              </a:ext>
            </a:extLst>
          </p:cNvPr>
          <p:cNvSpPr>
            <a:spLocks noGrp="1"/>
          </p:cNvSpPr>
          <p:nvPr>
            <p:ph type="body" sz="quarter" idx="3"/>
          </p:nvPr>
        </p:nvSpPr>
        <p:spPr>
          <a:xfrm>
            <a:off x="5200870" y="1133714"/>
            <a:ext cx="2915543" cy="562761"/>
          </a:xfrm>
        </p:spPr>
        <p:txBody>
          <a:bodyPr>
            <a:normAutofit fontScale="92500" lnSpcReduction="10000"/>
          </a:bodyPr>
          <a:lstStyle/>
          <a:p>
            <a:r>
              <a:rPr lang="da-DK" sz="1500" dirty="0"/>
              <a:t>Det genoprettende spor</a:t>
            </a:r>
          </a:p>
          <a:p>
            <a:r>
              <a:rPr lang="da-DK" sz="1500" b="0" dirty="0"/>
              <a:t>(nutid og fremtid)</a:t>
            </a:r>
          </a:p>
        </p:txBody>
      </p:sp>
      <p:sp>
        <p:nvSpPr>
          <p:cNvPr id="12" name="Pladsholder til indhold 11">
            <a:extLst>
              <a:ext uri="{FF2B5EF4-FFF2-40B4-BE49-F238E27FC236}">
                <a16:creationId xmlns:a16="http://schemas.microsoft.com/office/drawing/2014/main" id="{0C7BACC8-091D-4103-9699-6D6991565579}"/>
              </a:ext>
            </a:extLst>
          </p:cNvPr>
          <p:cNvSpPr>
            <a:spLocks noGrp="1"/>
          </p:cNvSpPr>
          <p:nvPr>
            <p:ph sz="quarter" idx="4"/>
          </p:nvPr>
        </p:nvSpPr>
        <p:spPr>
          <a:xfrm>
            <a:off x="5200887" y="1999768"/>
            <a:ext cx="2915543" cy="2818827"/>
          </a:xfrm>
        </p:spPr>
        <p:txBody>
          <a:bodyPr/>
          <a:lstStyle/>
          <a:p>
            <a:r>
              <a:rPr lang="da-DK" dirty="0"/>
              <a:t>Forholde sig til livsændringer</a:t>
            </a:r>
          </a:p>
          <a:p>
            <a:r>
              <a:rPr lang="da-DK" dirty="0"/>
              <a:t>Gøre nye ting</a:t>
            </a:r>
          </a:p>
          <a:p>
            <a:r>
              <a:rPr lang="da-DK" dirty="0"/>
              <a:t>Nye roller, identiteter og forhold</a:t>
            </a:r>
          </a:p>
          <a:p>
            <a:r>
              <a:rPr lang="da-DK" dirty="0"/>
              <a:t>‘Frikvarter’ fra sorgen</a:t>
            </a:r>
          </a:p>
          <a:p>
            <a:r>
              <a:rPr lang="da-DK" dirty="0"/>
              <a:t>Benægtelse og undgåelse af sorgens følelse</a:t>
            </a:r>
          </a:p>
        </p:txBody>
      </p:sp>
      <p:sp>
        <p:nvSpPr>
          <p:cNvPr id="3" name="Pladsholder til dato 2">
            <a:extLst>
              <a:ext uri="{FF2B5EF4-FFF2-40B4-BE49-F238E27FC236}">
                <a16:creationId xmlns:a16="http://schemas.microsoft.com/office/drawing/2014/main" id="{14C5B394-9F05-4A70-AAB7-0CAB3DAE8A0F}"/>
              </a:ext>
            </a:extLst>
          </p:cNvPr>
          <p:cNvSpPr>
            <a:spLocks noGrp="1"/>
          </p:cNvSpPr>
          <p:nvPr>
            <p:ph type="dt" sz="half" idx="10"/>
          </p:nvPr>
        </p:nvSpPr>
        <p:spPr/>
        <p:txBody>
          <a:bodyPr/>
          <a:lstStyle/>
          <a:p>
            <a:r>
              <a:rPr lang="da-DK"/>
              <a:t>Revideret 2023</a:t>
            </a:r>
            <a:endParaRPr lang="da-DK" dirty="0"/>
          </a:p>
        </p:txBody>
      </p:sp>
      <p:sp>
        <p:nvSpPr>
          <p:cNvPr id="4" name="Pladsholder til sidefod 3">
            <a:extLst>
              <a:ext uri="{FF2B5EF4-FFF2-40B4-BE49-F238E27FC236}">
                <a16:creationId xmlns:a16="http://schemas.microsoft.com/office/drawing/2014/main" id="{2BBC5E8C-5B29-4A03-AA3A-4D26CC7D76D2}"/>
              </a:ext>
            </a:extLst>
          </p:cNvPr>
          <p:cNvSpPr>
            <a:spLocks noGrp="1"/>
          </p:cNvSpPr>
          <p:nvPr>
            <p:ph type="ftr" sz="quarter" idx="11"/>
          </p:nvPr>
        </p:nvSpPr>
        <p:spPr/>
        <p:txBody>
          <a:bodyPr/>
          <a:lstStyle/>
          <a:p>
            <a:r>
              <a:rPr lang="da-DK"/>
              <a:t>Billedmateriale: Nationalt Videnscenter for Demens / Colourbox.dk</a:t>
            </a:r>
            <a:endParaRPr lang="da-DK" dirty="0"/>
          </a:p>
        </p:txBody>
      </p:sp>
      <p:sp>
        <p:nvSpPr>
          <p:cNvPr id="5" name="Pladsholder til slidenummer 4">
            <a:extLst>
              <a:ext uri="{FF2B5EF4-FFF2-40B4-BE49-F238E27FC236}">
                <a16:creationId xmlns:a16="http://schemas.microsoft.com/office/drawing/2014/main" id="{AE97A928-075E-4873-9FB0-F108A66D7DA4}"/>
              </a:ext>
            </a:extLst>
          </p:cNvPr>
          <p:cNvSpPr>
            <a:spLocks noGrp="1"/>
          </p:cNvSpPr>
          <p:nvPr>
            <p:ph type="sldNum" sz="quarter" idx="12"/>
          </p:nvPr>
        </p:nvSpPr>
        <p:spPr/>
        <p:txBody>
          <a:bodyPr/>
          <a:lstStyle/>
          <a:p>
            <a:fld id="{74447C9C-57A8-4003-9066-4A7E6D84F205}" type="slidenum">
              <a:rPr lang="da-DK" smtClean="0"/>
              <a:t>5</a:t>
            </a:fld>
            <a:endParaRPr lang="da-DK" dirty="0"/>
          </a:p>
        </p:txBody>
      </p:sp>
      <p:sp>
        <p:nvSpPr>
          <p:cNvPr id="2" name="Titel 1">
            <a:extLst>
              <a:ext uri="{FF2B5EF4-FFF2-40B4-BE49-F238E27FC236}">
                <a16:creationId xmlns:a16="http://schemas.microsoft.com/office/drawing/2014/main" id="{7EB2CA90-D152-4BBC-84A5-55974E3DE3F4}"/>
              </a:ext>
            </a:extLst>
          </p:cNvPr>
          <p:cNvSpPr>
            <a:spLocks noGrp="1"/>
          </p:cNvSpPr>
          <p:nvPr>
            <p:ph type="title"/>
          </p:nvPr>
        </p:nvSpPr>
        <p:spPr/>
        <p:txBody>
          <a:bodyPr/>
          <a:lstStyle/>
          <a:p>
            <a:r>
              <a:rPr lang="da-DK" dirty="0"/>
              <a:t>To-</a:t>
            </a:r>
            <a:r>
              <a:rPr lang="da-DK" dirty="0" err="1"/>
              <a:t>sporsmodellen</a:t>
            </a:r>
            <a:endParaRPr lang="da-DK" dirty="0"/>
          </a:p>
        </p:txBody>
      </p:sp>
      <p:sp>
        <p:nvSpPr>
          <p:cNvPr id="13" name="Tekstfelt 12">
            <a:extLst>
              <a:ext uri="{FF2B5EF4-FFF2-40B4-BE49-F238E27FC236}">
                <a16:creationId xmlns:a16="http://schemas.microsoft.com/office/drawing/2014/main" id="{F9E9D861-B7F9-42A9-A6AA-EE160BB7ED27}"/>
              </a:ext>
            </a:extLst>
          </p:cNvPr>
          <p:cNvSpPr txBox="1"/>
          <p:nvPr/>
        </p:nvSpPr>
        <p:spPr>
          <a:xfrm>
            <a:off x="1379361" y="603694"/>
            <a:ext cx="5540692" cy="344297"/>
          </a:xfrm>
          <a:prstGeom prst="rect">
            <a:avLst/>
          </a:prstGeom>
          <a:noFill/>
        </p:spPr>
        <p:txBody>
          <a:bodyPr wrap="square" lIns="67500" rtlCol="0">
            <a:noAutofit/>
          </a:bodyPr>
          <a:lstStyle/>
          <a:p>
            <a:r>
              <a:rPr lang="da-DK" b="1" dirty="0"/>
              <a:t>Sorg som en vekselvirkning mellem de to spor:</a:t>
            </a:r>
          </a:p>
          <a:p>
            <a:endParaRPr lang="da-DK" sz="1500" dirty="0"/>
          </a:p>
          <a:p>
            <a:endParaRPr lang="da-DK" sz="1500" dirty="0"/>
          </a:p>
          <a:p>
            <a:endParaRPr lang="da-DK" sz="1500" dirty="0" err="1"/>
          </a:p>
        </p:txBody>
      </p:sp>
      <p:sp>
        <p:nvSpPr>
          <p:cNvPr id="14" name="Tekstfelt 13">
            <a:extLst>
              <a:ext uri="{FF2B5EF4-FFF2-40B4-BE49-F238E27FC236}">
                <a16:creationId xmlns:a16="http://schemas.microsoft.com/office/drawing/2014/main" id="{BDD62D39-E07E-46E0-AC33-66A70B2E4C4F}"/>
              </a:ext>
            </a:extLst>
          </p:cNvPr>
          <p:cNvSpPr txBox="1"/>
          <p:nvPr/>
        </p:nvSpPr>
        <p:spPr>
          <a:xfrm>
            <a:off x="5498184" y="4192571"/>
            <a:ext cx="1713185" cy="175832"/>
          </a:xfrm>
          <a:prstGeom prst="rect">
            <a:avLst/>
          </a:prstGeom>
          <a:noFill/>
        </p:spPr>
        <p:txBody>
          <a:bodyPr wrap="square" lIns="67500" rtlCol="0">
            <a:noAutofit/>
          </a:bodyPr>
          <a:lstStyle/>
          <a:p>
            <a:endParaRPr lang="da-DK" sz="1500" dirty="0" err="1"/>
          </a:p>
        </p:txBody>
      </p:sp>
      <p:sp>
        <p:nvSpPr>
          <p:cNvPr id="18" name="Kombinationstegning: figur 17">
            <a:extLst>
              <a:ext uri="{FF2B5EF4-FFF2-40B4-BE49-F238E27FC236}">
                <a16:creationId xmlns:a16="http://schemas.microsoft.com/office/drawing/2014/main" id="{114296D2-F4A4-4C7F-B7BE-858B83E127A2}"/>
              </a:ext>
            </a:extLst>
          </p:cNvPr>
          <p:cNvSpPr/>
          <p:nvPr/>
        </p:nvSpPr>
        <p:spPr>
          <a:xfrm>
            <a:off x="3219987" y="924953"/>
            <a:ext cx="3291840" cy="3786868"/>
          </a:xfrm>
          <a:custGeom>
            <a:avLst/>
            <a:gdLst>
              <a:gd name="connsiteX0" fmla="*/ 540 w 2808761"/>
              <a:gd name="connsiteY0" fmla="*/ 0 h 4937760"/>
              <a:gd name="connsiteX1" fmla="*/ 1678733 w 2808761"/>
              <a:gd name="connsiteY1" fmla="*/ 301215 h 4937760"/>
              <a:gd name="connsiteX2" fmla="*/ 301754 w 2808761"/>
              <a:gd name="connsiteY2" fmla="*/ 656217 h 4937760"/>
              <a:gd name="connsiteX3" fmla="*/ 1807825 w 2808761"/>
              <a:gd name="connsiteY3" fmla="*/ 914400 h 4937760"/>
              <a:gd name="connsiteX4" fmla="*/ 1140850 w 2808761"/>
              <a:gd name="connsiteY4" fmla="*/ 1118796 h 4937760"/>
              <a:gd name="connsiteX5" fmla="*/ 1743279 w 2808761"/>
              <a:gd name="connsiteY5" fmla="*/ 1430768 h 4937760"/>
              <a:gd name="connsiteX6" fmla="*/ 540 w 2808761"/>
              <a:gd name="connsiteY6" fmla="*/ 1645920 h 4937760"/>
              <a:gd name="connsiteX7" fmla="*/ 1947674 w 2808761"/>
              <a:gd name="connsiteY7" fmla="*/ 2011680 h 4937760"/>
              <a:gd name="connsiteX8" fmla="*/ 871909 w 2808761"/>
              <a:gd name="connsiteY8" fmla="*/ 2312895 h 4937760"/>
              <a:gd name="connsiteX9" fmla="*/ 1926159 w 2808761"/>
              <a:gd name="connsiteY9" fmla="*/ 2689412 h 4937760"/>
              <a:gd name="connsiteX10" fmla="*/ 43570 w 2808761"/>
              <a:gd name="connsiteY10" fmla="*/ 2990626 h 4937760"/>
              <a:gd name="connsiteX11" fmla="*/ 2162827 w 2808761"/>
              <a:gd name="connsiteY11" fmla="*/ 3356386 h 4937760"/>
              <a:gd name="connsiteX12" fmla="*/ 732060 w 2808761"/>
              <a:gd name="connsiteY12" fmla="*/ 3711389 h 4937760"/>
              <a:gd name="connsiteX13" fmla="*/ 2808286 w 2808761"/>
              <a:gd name="connsiteY13" fmla="*/ 4195483 h 4937760"/>
              <a:gd name="connsiteX14" fmla="*/ 516907 w 2808761"/>
              <a:gd name="connsiteY14" fmla="*/ 4496697 h 4937760"/>
              <a:gd name="connsiteX15" fmla="*/ 1904643 w 2808761"/>
              <a:gd name="connsiteY15" fmla="*/ 4937760 h 493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8761" h="4937760">
                <a:moveTo>
                  <a:pt x="540" y="0"/>
                </a:moveTo>
                <a:cubicBezTo>
                  <a:pt x="814535" y="95923"/>
                  <a:pt x="1628531" y="191846"/>
                  <a:pt x="1678733" y="301215"/>
                </a:cubicBezTo>
                <a:cubicBezTo>
                  <a:pt x="1728935" y="410585"/>
                  <a:pt x="280239" y="554020"/>
                  <a:pt x="301754" y="656217"/>
                </a:cubicBezTo>
                <a:cubicBezTo>
                  <a:pt x="323269" y="758415"/>
                  <a:pt x="1667976" y="837304"/>
                  <a:pt x="1807825" y="914400"/>
                </a:cubicBezTo>
                <a:cubicBezTo>
                  <a:pt x="1947674" y="991497"/>
                  <a:pt x="1151608" y="1032735"/>
                  <a:pt x="1140850" y="1118796"/>
                </a:cubicBezTo>
                <a:cubicBezTo>
                  <a:pt x="1130092" y="1204857"/>
                  <a:pt x="1933331" y="1342914"/>
                  <a:pt x="1743279" y="1430768"/>
                </a:cubicBezTo>
                <a:cubicBezTo>
                  <a:pt x="1553227" y="1518622"/>
                  <a:pt x="-33526" y="1549101"/>
                  <a:pt x="540" y="1645920"/>
                </a:cubicBezTo>
                <a:cubicBezTo>
                  <a:pt x="34606" y="1742739"/>
                  <a:pt x="1802446" y="1900518"/>
                  <a:pt x="1947674" y="2011680"/>
                </a:cubicBezTo>
                <a:cubicBezTo>
                  <a:pt x="2092902" y="2122843"/>
                  <a:pt x="875495" y="2199940"/>
                  <a:pt x="871909" y="2312895"/>
                </a:cubicBezTo>
                <a:cubicBezTo>
                  <a:pt x="868323" y="2425850"/>
                  <a:pt x="2064215" y="2576457"/>
                  <a:pt x="1926159" y="2689412"/>
                </a:cubicBezTo>
                <a:cubicBezTo>
                  <a:pt x="1788103" y="2802367"/>
                  <a:pt x="4125" y="2879464"/>
                  <a:pt x="43570" y="2990626"/>
                </a:cubicBezTo>
                <a:cubicBezTo>
                  <a:pt x="83015" y="3101788"/>
                  <a:pt x="2048079" y="3236259"/>
                  <a:pt x="2162827" y="3356386"/>
                </a:cubicBezTo>
                <a:cubicBezTo>
                  <a:pt x="2277575" y="3476513"/>
                  <a:pt x="624484" y="3571540"/>
                  <a:pt x="732060" y="3711389"/>
                </a:cubicBezTo>
                <a:cubicBezTo>
                  <a:pt x="839636" y="3851238"/>
                  <a:pt x="2844145" y="4064598"/>
                  <a:pt x="2808286" y="4195483"/>
                </a:cubicBezTo>
                <a:cubicBezTo>
                  <a:pt x="2772427" y="4326368"/>
                  <a:pt x="667514" y="4372984"/>
                  <a:pt x="516907" y="4496697"/>
                </a:cubicBezTo>
                <a:cubicBezTo>
                  <a:pt x="366300" y="4620410"/>
                  <a:pt x="1673354" y="4860663"/>
                  <a:pt x="1904643" y="4937760"/>
                </a:cubicBezTo>
              </a:path>
            </a:pathLst>
          </a:custGeom>
          <a:noFill/>
          <a:ln w="38100">
            <a:solidFill>
              <a:schemeClr val="accent2">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19" name="Tekstfelt 18">
            <a:extLst>
              <a:ext uri="{FF2B5EF4-FFF2-40B4-BE49-F238E27FC236}">
                <a16:creationId xmlns:a16="http://schemas.microsoft.com/office/drawing/2014/main" id="{15E95F12-EC48-46F1-9555-8EC21C3E903A}"/>
              </a:ext>
            </a:extLst>
          </p:cNvPr>
          <p:cNvSpPr txBox="1"/>
          <p:nvPr/>
        </p:nvSpPr>
        <p:spPr>
          <a:xfrm>
            <a:off x="5902343" y="4475743"/>
            <a:ext cx="2097741" cy="269164"/>
          </a:xfrm>
          <a:prstGeom prst="rect">
            <a:avLst/>
          </a:prstGeom>
          <a:noFill/>
        </p:spPr>
        <p:txBody>
          <a:bodyPr wrap="square" lIns="67500" rtlCol="0">
            <a:noAutofit/>
          </a:bodyPr>
          <a:lstStyle/>
          <a:p>
            <a:r>
              <a:rPr lang="da-DK" sz="900" b="1" dirty="0"/>
              <a:t>Figur: </a:t>
            </a:r>
            <a:r>
              <a:rPr lang="da-DK" sz="900" dirty="0"/>
              <a:t>Frit efter </a:t>
            </a:r>
            <a:r>
              <a:rPr lang="da-DK" sz="900" dirty="0" err="1"/>
              <a:t>Stroebe</a:t>
            </a:r>
            <a:r>
              <a:rPr lang="da-DK" sz="900" dirty="0"/>
              <a:t> &amp; </a:t>
            </a:r>
            <a:r>
              <a:rPr lang="da-DK" sz="900" dirty="0" err="1"/>
              <a:t>Schut</a:t>
            </a:r>
            <a:r>
              <a:rPr lang="da-DK" sz="900" dirty="0"/>
              <a:t>, 1999</a:t>
            </a:r>
          </a:p>
        </p:txBody>
      </p:sp>
    </p:spTree>
    <p:extLst>
      <p:ext uri="{BB962C8B-B14F-4D97-AF65-F5344CB8AC3E}">
        <p14:creationId xmlns:p14="http://schemas.microsoft.com/office/powerpoint/2010/main" val="336716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EDF06-D22B-449A-AB7E-2230C79FED12}"/>
              </a:ext>
            </a:extLst>
          </p:cNvPr>
          <p:cNvSpPr>
            <a:spLocks noGrp="1"/>
          </p:cNvSpPr>
          <p:nvPr>
            <p:ph type="title"/>
          </p:nvPr>
        </p:nvSpPr>
        <p:spPr/>
        <p:txBody>
          <a:bodyPr/>
          <a:lstStyle/>
          <a:p>
            <a:r>
              <a:rPr lang="da-DK" dirty="0"/>
              <a:t>Følelser i sorgen</a:t>
            </a:r>
          </a:p>
        </p:txBody>
      </p:sp>
      <p:sp>
        <p:nvSpPr>
          <p:cNvPr id="3" name="Pladsholder til indhold 2">
            <a:extLst>
              <a:ext uri="{FF2B5EF4-FFF2-40B4-BE49-F238E27FC236}">
                <a16:creationId xmlns:a16="http://schemas.microsoft.com/office/drawing/2014/main" id="{29D00B6F-B491-4184-BB81-793B13463D4F}"/>
              </a:ext>
            </a:extLst>
          </p:cNvPr>
          <p:cNvSpPr>
            <a:spLocks noGrp="1"/>
          </p:cNvSpPr>
          <p:nvPr>
            <p:ph idx="1"/>
          </p:nvPr>
        </p:nvSpPr>
        <p:spPr>
          <a:xfrm>
            <a:off x="641306" y="728276"/>
            <a:ext cx="5915025" cy="3972342"/>
          </a:xfrm>
        </p:spPr>
        <p:txBody>
          <a:bodyPr/>
          <a:lstStyle/>
          <a:p>
            <a:r>
              <a:rPr lang="da-DK" dirty="0"/>
              <a:t>Fortvivlelse og gråd</a:t>
            </a:r>
          </a:p>
          <a:p>
            <a:r>
              <a:rPr lang="da-DK" dirty="0"/>
              <a:t>Savn</a:t>
            </a:r>
          </a:p>
          <a:p>
            <a:r>
              <a:rPr lang="da-DK" dirty="0"/>
              <a:t>Ensomhed</a:t>
            </a:r>
          </a:p>
          <a:p>
            <a:r>
              <a:rPr lang="da-DK" dirty="0"/>
              <a:t>Meningsløshed</a:t>
            </a:r>
          </a:p>
          <a:p>
            <a:r>
              <a:rPr lang="da-DK" dirty="0"/>
              <a:t>Vrede </a:t>
            </a:r>
          </a:p>
          <a:p>
            <a:r>
              <a:rPr lang="da-DK" dirty="0"/>
              <a:t>Frustration</a:t>
            </a:r>
          </a:p>
          <a:p>
            <a:r>
              <a:rPr lang="da-DK" dirty="0"/>
              <a:t>Skyldfølelse</a:t>
            </a:r>
          </a:p>
          <a:p>
            <a:r>
              <a:rPr lang="da-DK" dirty="0"/>
              <a:t>Angst</a:t>
            </a:r>
          </a:p>
          <a:p>
            <a:r>
              <a:rPr lang="da-DK" dirty="0"/>
              <a:t>Dyb tristhed og depressive tanker</a:t>
            </a:r>
          </a:p>
          <a:p>
            <a:r>
              <a:rPr lang="da-DK" dirty="0"/>
              <a:t>Selvmordstanker</a:t>
            </a:r>
          </a:p>
          <a:p>
            <a:pPr marL="0" indent="0">
              <a:buNone/>
            </a:pPr>
            <a:endParaRPr lang="da-DK" dirty="0"/>
          </a:p>
          <a:p>
            <a:r>
              <a:rPr lang="da-DK" dirty="0"/>
              <a:t>Lettelse</a:t>
            </a:r>
          </a:p>
          <a:p>
            <a:r>
              <a:rPr lang="da-DK" dirty="0"/>
              <a:t>Glæde over, at den svært syge blev befriet for sine lidelser</a:t>
            </a:r>
          </a:p>
          <a:p>
            <a:endParaRPr lang="da-DK" dirty="0"/>
          </a:p>
        </p:txBody>
      </p:sp>
      <p:sp>
        <p:nvSpPr>
          <p:cNvPr id="4" name="Pladsholder til dato 3">
            <a:extLst>
              <a:ext uri="{FF2B5EF4-FFF2-40B4-BE49-F238E27FC236}">
                <a16:creationId xmlns:a16="http://schemas.microsoft.com/office/drawing/2014/main" id="{38DDA0F8-79C6-4A0A-8F91-3D58D0C63F35}"/>
              </a:ext>
            </a:extLst>
          </p:cNvPr>
          <p:cNvSpPr>
            <a:spLocks noGrp="1"/>
          </p:cNvSpPr>
          <p:nvPr>
            <p:ph type="dt" sz="half" idx="10"/>
          </p:nvPr>
        </p:nvSpPr>
        <p:spPr/>
        <p:txBody>
          <a:bodyPr/>
          <a:lstStyle/>
          <a:p>
            <a:r>
              <a:rPr lang="da-DK"/>
              <a:t>Revideret 2023</a:t>
            </a:r>
            <a:endParaRPr lang="da-DK" dirty="0"/>
          </a:p>
        </p:txBody>
      </p:sp>
      <p:sp>
        <p:nvSpPr>
          <p:cNvPr id="6" name="Pladsholder til slidenummer 5">
            <a:extLst>
              <a:ext uri="{FF2B5EF4-FFF2-40B4-BE49-F238E27FC236}">
                <a16:creationId xmlns:a16="http://schemas.microsoft.com/office/drawing/2014/main" id="{44064336-0ABC-4987-9A2A-301DBC1AEC3E}"/>
              </a:ext>
            </a:extLst>
          </p:cNvPr>
          <p:cNvSpPr>
            <a:spLocks noGrp="1"/>
          </p:cNvSpPr>
          <p:nvPr>
            <p:ph type="sldNum" sz="quarter" idx="12"/>
          </p:nvPr>
        </p:nvSpPr>
        <p:spPr/>
        <p:txBody>
          <a:bodyPr/>
          <a:lstStyle/>
          <a:p>
            <a:fld id="{74447C9C-57A8-4003-9066-4A7E6D84F205}" type="slidenum">
              <a:rPr lang="da-DK" smtClean="0"/>
              <a:t>6</a:t>
            </a:fld>
            <a:endParaRPr lang="da-DK" dirty="0"/>
          </a:p>
        </p:txBody>
      </p:sp>
      <p:sp>
        <p:nvSpPr>
          <p:cNvPr id="5" name="Pladsholder til sidefod 4">
            <a:extLst>
              <a:ext uri="{FF2B5EF4-FFF2-40B4-BE49-F238E27FC236}">
                <a16:creationId xmlns:a16="http://schemas.microsoft.com/office/drawing/2014/main" id="{1BD4941E-F2C0-4F10-B76F-309157DE50E3}"/>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7" name="Billede 6">
            <a:extLst>
              <a:ext uri="{FF2B5EF4-FFF2-40B4-BE49-F238E27FC236}">
                <a16:creationId xmlns:a16="http://schemas.microsoft.com/office/drawing/2014/main" id="{60847699-64F9-4DBE-9F17-771E75DDEA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078"/>
          <a:stretch/>
        </p:blipFill>
        <p:spPr>
          <a:xfrm>
            <a:off x="4864762" y="797951"/>
            <a:ext cx="3978792" cy="2330603"/>
          </a:xfrm>
          <a:prstGeom prst="rect">
            <a:avLst/>
          </a:prstGeom>
        </p:spPr>
      </p:pic>
    </p:spTree>
    <p:extLst>
      <p:ext uri="{BB962C8B-B14F-4D97-AF65-F5344CB8AC3E}">
        <p14:creationId xmlns:p14="http://schemas.microsoft.com/office/powerpoint/2010/main" val="422318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D7136-5864-48E0-A026-EB132A34A001}"/>
              </a:ext>
            </a:extLst>
          </p:cNvPr>
          <p:cNvSpPr>
            <a:spLocks noGrp="1"/>
          </p:cNvSpPr>
          <p:nvPr>
            <p:ph type="title"/>
          </p:nvPr>
        </p:nvSpPr>
        <p:spPr/>
        <p:txBody>
          <a:bodyPr/>
          <a:lstStyle/>
          <a:p>
            <a:r>
              <a:rPr lang="da-DK" dirty="0"/>
              <a:t>Fortællinger om sorg</a:t>
            </a:r>
          </a:p>
        </p:txBody>
      </p:sp>
      <p:sp>
        <p:nvSpPr>
          <p:cNvPr id="4" name="Pladsholder til dato 3">
            <a:extLst>
              <a:ext uri="{FF2B5EF4-FFF2-40B4-BE49-F238E27FC236}">
                <a16:creationId xmlns:a16="http://schemas.microsoft.com/office/drawing/2014/main" id="{CA342356-5662-4BA4-AC81-050F3618F623}"/>
              </a:ext>
            </a:extLst>
          </p:cNvPr>
          <p:cNvSpPr>
            <a:spLocks noGrp="1"/>
          </p:cNvSpPr>
          <p:nvPr>
            <p:ph type="dt" sz="half" idx="10"/>
          </p:nvPr>
        </p:nvSpPr>
        <p:spPr/>
        <p:txBody>
          <a:bodyPr/>
          <a:lstStyle/>
          <a:p>
            <a:r>
              <a:rPr lang="da-DK"/>
              <a:t>Revideret 2023</a:t>
            </a:r>
            <a:endParaRPr lang="da-DK" dirty="0"/>
          </a:p>
        </p:txBody>
      </p:sp>
      <p:sp>
        <p:nvSpPr>
          <p:cNvPr id="6" name="Pladsholder til slidenummer 5">
            <a:extLst>
              <a:ext uri="{FF2B5EF4-FFF2-40B4-BE49-F238E27FC236}">
                <a16:creationId xmlns:a16="http://schemas.microsoft.com/office/drawing/2014/main" id="{C35E8DEA-9FB3-4124-9E44-93867C60F717}"/>
              </a:ext>
            </a:extLst>
          </p:cNvPr>
          <p:cNvSpPr>
            <a:spLocks noGrp="1"/>
          </p:cNvSpPr>
          <p:nvPr>
            <p:ph type="sldNum" sz="quarter" idx="12"/>
          </p:nvPr>
        </p:nvSpPr>
        <p:spPr/>
        <p:txBody>
          <a:bodyPr/>
          <a:lstStyle/>
          <a:p>
            <a:fld id="{74447C9C-57A8-4003-9066-4A7E6D84F205}" type="slidenum">
              <a:rPr lang="da-DK" smtClean="0"/>
              <a:t>7</a:t>
            </a:fld>
            <a:endParaRPr lang="da-DK" dirty="0"/>
          </a:p>
        </p:txBody>
      </p:sp>
      <p:sp>
        <p:nvSpPr>
          <p:cNvPr id="3" name="Pladsholder til sidefod 2">
            <a:extLst>
              <a:ext uri="{FF2B5EF4-FFF2-40B4-BE49-F238E27FC236}">
                <a16:creationId xmlns:a16="http://schemas.microsoft.com/office/drawing/2014/main" id="{CA96FA70-2764-4952-9C82-81FD8E038C71}"/>
              </a:ext>
            </a:extLst>
          </p:cNvPr>
          <p:cNvSpPr>
            <a:spLocks noGrp="1"/>
          </p:cNvSpPr>
          <p:nvPr>
            <p:ph type="ftr" sz="quarter" idx="11"/>
          </p:nvPr>
        </p:nvSpPr>
        <p:spPr/>
        <p:txBody>
          <a:bodyPr/>
          <a:lstStyle/>
          <a:p>
            <a:r>
              <a:rPr lang="da-DK"/>
              <a:t>Billedmateriale: Nationalt Videnscenter for Demens / Colourbox.dk</a:t>
            </a:r>
            <a:endParaRPr lang="da-DK" dirty="0"/>
          </a:p>
        </p:txBody>
      </p:sp>
      <p:pic>
        <p:nvPicPr>
          <p:cNvPr id="10" name="Billede 9">
            <a:extLst>
              <a:ext uri="{FF2B5EF4-FFF2-40B4-BE49-F238E27FC236}">
                <a16:creationId xmlns:a16="http://schemas.microsoft.com/office/drawing/2014/main" id="{BD9AEE07-FFAD-4914-90D6-75313A4898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0385" y="680647"/>
            <a:ext cx="6328955" cy="3945614"/>
          </a:xfrm>
          <a:prstGeom prst="rect">
            <a:avLst/>
          </a:prstGeom>
        </p:spPr>
      </p:pic>
    </p:spTree>
    <p:extLst>
      <p:ext uri="{BB962C8B-B14F-4D97-AF65-F5344CB8AC3E}">
        <p14:creationId xmlns:p14="http://schemas.microsoft.com/office/powerpoint/2010/main" val="204692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5F751-463E-46F2-B2FE-A0CBB05B7984}"/>
              </a:ext>
            </a:extLst>
          </p:cNvPr>
          <p:cNvSpPr>
            <a:spLocks noGrp="1"/>
          </p:cNvSpPr>
          <p:nvPr>
            <p:ph type="ctrTitle"/>
          </p:nvPr>
        </p:nvSpPr>
        <p:spPr>
          <a:xfrm>
            <a:off x="1657350" y="1202167"/>
            <a:ext cx="5829300" cy="1369583"/>
          </a:xfrm>
        </p:spPr>
        <p:txBody>
          <a:bodyPr>
            <a:normAutofit/>
          </a:bodyPr>
          <a:lstStyle/>
          <a:p>
            <a:br>
              <a:rPr lang="da-DK" dirty="0"/>
            </a:br>
            <a:r>
              <a:rPr lang="da-DK" sz="3975" dirty="0"/>
              <a:t>Muligheder for sorgstøtte</a:t>
            </a:r>
            <a:endParaRPr lang="da-DK" dirty="0"/>
          </a:p>
        </p:txBody>
      </p:sp>
    </p:spTree>
    <p:extLst>
      <p:ext uri="{BB962C8B-B14F-4D97-AF65-F5344CB8AC3E}">
        <p14:creationId xmlns:p14="http://schemas.microsoft.com/office/powerpoint/2010/main" val="84174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85B21-D65E-4179-B31A-0826ED50CE95}"/>
              </a:ext>
            </a:extLst>
          </p:cNvPr>
          <p:cNvSpPr>
            <a:spLocks noGrp="1"/>
          </p:cNvSpPr>
          <p:nvPr>
            <p:ph type="title"/>
          </p:nvPr>
        </p:nvSpPr>
        <p:spPr/>
        <p:txBody>
          <a:bodyPr/>
          <a:lstStyle/>
          <a:p>
            <a:r>
              <a:rPr lang="da-DK" dirty="0"/>
              <a:t>Hvor kan man få hjælp og støtte ?</a:t>
            </a:r>
          </a:p>
        </p:txBody>
      </p:sp>
      <p:sp>
        <p:nvSpPr>
          <p:cNvPr id="3" name="Pladsholder til indhold 2">
            <a:extLst>
              <a:ext uri="{FF2B5EF4-FFF2-40B4-BE49-F238E27FC236}">
                <a16:creationId xmlns:a16="http://schemas.microsoft.com/office/drawing/2014/main" id="{D49B4298-6710-4AC0-B297-015094AF6812}"/>
              </a:ext>
            </a:extLst>
          </p:cNvPr>
          <p:cNvSpPr>
            <a:spLocks noGrp="1"/>
          </p:cNvSpPr>
          <p:nvPr>
            <p:ph idx="1"/>
          </p:nvPr>
        </p:nvSpPr>
        <p:spPr>
          <a:xfrm>
            <a:off x="640306" y="655656"/>
            <a:ext cx="7375933" cy="3977066"/>
          </a:xfrm>
        </p:spPr>
        <p:txBody>
          <a:bodyPr>
            <a:normAutofit/>
          </a:bodyPr>
          <a:lstStyle/>
          <a:p>
            <a:pPr marL="0" indent="0">
              <a:buNone/>
            </a:pPr>
            <a:r>
              <a:rPr lang="da-DK" dirty="0"/>
              <a:t>Kommuner, kirker og frivillige foreninger tilbyder sorggrupper og samværsgrupper for efterladte. </a:t>
            </a:r>
            <a:br>
              <a:rPr lang="da-DK" dirty="0"/>
            </a:br>
            <a:br>
              <a:rPr lang="da-DK" dirty="0"/>
            </a:br>
            <a:r>
              <a:rPr lang="da-DK" b="1" dirty="0"/>
              <a:t>Sorgvejviser.dk giver overblik over lokale tilbud : </a:t>
            </a:r>
            <a:r>
              <a:rPr lang="da-DK" dirty="0">
                <a:hlinkClick r:id="rId3"/>
              </a:rPr>
              <a:t>www.sorgvejviser.dk</a:t>
            </a:r>
            <a:r>
              <a:rPr lang="da-DK" dirty="0"/>
              <a:t> </a:t>
            </a:r>
          </a:p>
          <a:p>
            <a:pPr marL="0" indent="0">
              <a:buNone/>
            </a:pPr>
            <a:endParaRPr lang="da-DK" dirty="0"/>
          </a:p>
          <a:p>
            <a:pPr marL="0" indent="0">
              <a:buNone/>
            </a:pPr>
            <a:r>
              <a:rPr lang="da-DK" b="1" dirty="0"/>
              <a:t>Sorggruppe:</a:t>
            </a:r>
            <a:r>
              <a:rPr lang="da-DK" dirty="0"/>
              <a:t> </a:t>
            </a:r>
          </a:p>
          <a:p>
            <a:pPr marL="0" indent="0">
              <a:buNone/>
            </a:pPr>
            <a:r>
              <a:rPr lang="da-DK" dirty="0"/>
              <a:t>Støtte fra mennesker, der selv har mistet er ofte en speciel støtte, der kan give en form for skæbnefællesskab. Samvær i sorggruppe kan give megen lindring og give mulighed for nye relationer.</a:t>
            </a:r>
          </a:p>
        </p:txBody>
      </p:sp>
      <p:sp>
        <p:nvSpPr>
          <p:cNvPr id="4" name="Pladsholder til dato 3">
            <a:extLst>
              <a:ext uri="{FF2B5EF4-FFF2-40B4-BE49-F238E27FC236}">
                <a16:creationId xmlns:a16="http://schemas.microsoft.com/office/drawing/2014/main" id="{F1D19ED1-E4A4-4B77-9B00-4D1B21C0AE72}"/>
              </a:ext>
            </a:extLst>
          </p:cNvPr>
          <p:cNvSpPr>
            <a:spLocks noGrp="1"/>
          </p:cNvSpPr>
          <p:nvPr>
            <p:ph type="dt" sz="half" idx="10"/>
          </p:nvPr>
        </p:nvSpPr>
        <p:spPr/>
        <p:txBody>
          <a:bodyPr/>
          <a:lstStyle/>
          <a:p>
            <a:r>
              <a:rPr lang="da-DK"/>
              <a:t>Revideret 2023</a:t>
            </a:r>
            <a:endParaRPr lang="da-DK" dirty="0"/>
          </a:p>
        </p:txBody>
      </p:sp>
      <p:sp>
        <p:nvSpPr>
          <p:cNvPr id="6" name="Pladsholder til slidenummer 5">
            <a:extLst>
              <a:ext uri="{FF2B5EF4-FFF2-40B4-BE49-F238E27FC236}">
                <a16:creationId xmlns:a16="http://schemas.microsoft.com/office/drawing/2014/main" id="{2F37D73D-1AF2-4C70-A122-52BBEBE42733}"/>
              </a:ext>
            </a:extLst>
          </p:cNvPr>
          <p:cNvSpPr>
            <a:spLocks noGrp="1"/>
          </p:cNvSpPr>
          <p:nvPr>
            <p:ph type="sldNum" sz="quarter" idx="12"/>
          </p:nvPr>
        </p:nvSpPr>
        <p:spPr/>
        <p:txBody>
          <a:bodyPr/>
          <a:lstStyle/>
          <a:p>
            <a:fld id="{74447C9C-57A8-4003-9066-4A7E6D84F205}" type="slidenum">
              <a:rPr lang="da-DK" smtClean="0"/>
              <a:t>9</a:t>
            </a:fld>
            <a:endParaRPr lang="da-DK" dirty="0"/>
          </a:p>
        </p:txBody>
      </p:sp>
      <p:pic>
        <p:nvPicPr>
          <p:cNvPr id="9" name="Billede 8">
            <a:extLst>
              <a:ext uri="{FF2B5EF4-FFF2-40B4-BE49-F238E27FC236}">
                <a16:creationId xmlns:a16="http://schemas.microsoft.com/office/drawing/2014/main" id="{06C19A8D-56F8-4C1B-9881-221FD5E0CE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5284" y="2988480"/>
            <a:ext cx="2466363" cy="1644242"/>
          </a:xfrm>
          <a:prstGeom prst="rect">
            <a:avLst/>
          </a:prstGeom>
        </p:spPr>
      </p:pic>
      <p:sp>
        <p:nvSpPr>
          <p:cNvPr id="5" name="Pladsholder til sidefod 4">
            <a:extLst>
              <a:ext uri="{FF2B5EF4-FFF2-40B4-BE49-F238E27FC236}">
                <a16:creationId xmlns:a16="http://schemas.microsoft.com/office/drawing/2014/main" id="{E868A6EA-3085-42FC-8CC4-AF5DD64ECD97}"/>
              </a:ext>
            </a:extLst>
          </p:cNvPr>
          <p:cNvSpPr>
            <a:spLocks noGrp="1"/>
          </p:cNvSpPr>
          <p:nvPr>
            <p:ph type="ftr" sz="quarter" idx="11"/>
          </p:nvPr>
        </p:nvSpPr>
        <p:spPr/>
        <p:txBody>
          <a:bodyPr/>
          <a:lstStyle/>
          <a:p>
            <a:r>
              <a:rPr lang="da-DK"/>
              <a:t>Billedmateriale: Nationalt Videnscenter for Demens / Colourbox.dk</a:t>
            </a:r>
            <a:endParaRPr lang="da-DK" dirty="0"/>
          </a:p>
        </p:txBody>
      </p:sp>
    </p:spTree>
    <p:extLst>
      <p:ext uri="{BB962C8B-B14F-4D97-AF65-F5344CB8AC3E}">
        <p14:creationId xmlns:p14="http://schemas.microsoft.com/office/powerpoint/2010/main" val="2107156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285</TotalTime>
  <Words>1060</Words>
  <Application>Microsoft Office PowerPoint</Application>
  <PresentationFormat>Skærmshow (16:9)</PresentationFormat>
  <Paragraphs>150</Paragraphs>
  <Slides>16</Slides>
  <Notes>4</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Calibri</vt:lpstr>
      <vt:lpstr>NVD skabelon_dansk</vt:lpstr>
      <vt:lpstr>Velkommen  Pårørendekursus  Den sidste tid – og tiden efter   </vt:lpstr>
      <vt:lpstr>Modul 2 Afsked, sorg og mestring af det nye liv alene</vt:lpstr>
      <vt:lpstr>Sorgkulturen i Danmark</vt:lpstr>
      <vt:lpstr>Sorg</vt:lpstr>
      <vt:lpstr>To-sporsmodellen</vt:lpstr>
      <vt:lpstr>Følelser i sorgen</vt:lpstr>
      <vt:lpstr>Fortællinger om sorg</vt:lpstr>
      <vt:lpstr> Muligheder for sorgstøtte</vt:lpstr>
      <vt:lpstr>Hvor kan man få hjælp og støtte ?</vt:lpstr>
      <vt:lpstr>Udtalelser fra deltagere i sorggruppe</vt:lpstr>
      <vt:lpstr> At komme på fode igen</vt:lpstr>
      <vt:lpstr>Forebyggende hjemmebesøg</vt:lpstr>
      <vt:lpstr>Det nye liv alene</vt:lpstr>
      <vt:lpstr>Det nye liv alene</vt:lpstr>
      <vt:lpstr>Gode råd til hverdagen</vt:lpstr>
      <vt:lpstr>Tak for i dag</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Tove-Marie Buk</cp:lastModifiedBy>
  <cp:revision>47</cp:revision>
  <dcterms:created xsi:type="dcterms:W3CDTF">2017-03-07T10:23:34Z</dcterms:created>
  <dcterms:modified xsi:type="dcterms:W3CDTF">2023-09-06T09:47:46Z</dcterms:modified>
</cp:coreProperties>
</file>